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33"/>
  </p:notesMasterIdLst>
  <p:sldIdLst>
    <p:sldId id="331" r:id="rId2"/>
    <p:sldId id="341" r:id="rId3"/>
    <p:sldId id="342" r:id="rId4"/>
    <p:sldId id="375" r:id="rId5"/>
    <p:sldId id="492" r:id="rId6"/>
    <p:sldId id="377" r:id="rId7"/>
    <p:sldId id="383" r:id="rId8"/>
    <p:sldId id="420" r:id="rId9"/>
    <p:sldId id="384" r:id="rId10"/>
    <p:sldId id="419" r:id="rId11"/>
    <p:sldId id="390" r:id="rId12"/>
    <p:sldId id="534" r:id="rId13"/>
    <p:sldId id="391" r:id="rId14"/>
    <p:sldId id="428" r:id="rId15"/>
    <p:sldId id="421" r:id="rId16"/>
    <p:sldId id="429" r:id="rId17"/>
    <p:sldId id="422" r:id="rId18"/>
    <p:sldId id="495" r:id="rId19"/>
    <p:sldId id="524" r:id="rId20"/>
    <p:sldId id="423" r:id="rId21"/>
    <p:sldId id="430" r:id="rId22"/>
    <p:sldId id="494" r:id="rId23"/>
    <p:sldId id="385" r:id="rId24"/>
    <p:sldId id="486" r:id="rId25"/>
    <p:sldId id="518" r:id="rId26"/>
    <p:sldId id="487" r:id="rId27"/>
    <p:sldId id="488" r:id="rId28"/>
    <p:sldId id="549" r:id="rId29"/>
    <p:sldId id="489" r:id="rId30"/>
    <p:sldId id="496" r:id="rId31"/>
    <p:sldId id="397" r:id="rId32"/>
    <p:sldId id="424" r:id="rId33"/>
    <p:sldId id="497" r:id="rId34"/>
    <p:sldId id="398" r:id="rId35"/>
    <p:sldId id="402" r:id="rId36"/>
    <p:sldId id="433" r:id="rId37"/>
    <p:sldId id="474" r:id="rId38"/>
    <p:sldId id="490" r:id="rId39"/>
    <p:sldId id="476" r:id="rId40"/>
    <p:sldId id="491" r:id="rId41"/>
    <p:sldId id="498" r:id="rId42"/>
    <p:sldId id="477" r:id="rId43"/>
    <p:sldId id="478" r:id="rId44"/>
    <p:sldId id="404" r:id="rId45"/>
    <p:sldId id="499" r:id="rId46"/>
    <p:sldId id="436" r:id="rId47"/>
    <p:sldId id="500" r:id="rId48"/>
    <p:sldId id="437" r:id="rId49"/>
    <p:sldId id="501" r:id="rId50"/>
    <p:sldId id="438" r:id="rId51"/>
    <p:sldId id="439" r:id="rId52"/>
    <p:sldId id="440" r:id="rId53"/>
    <p:sldId id="441" r:id="rId54"/>
    <p:sldId id="442" r:id="rId55"/>
    <p:sldId id="435" r:id="rId56"/>
    <p:sldId id="502" r:id="rId57"/>
    <p:sldId id="520" r:id="rId58"/>
    <p:sldId id="504" r:id="rId59"/>
    <p:sldId id="519" r:id="rId60"/>
    <p:sldId id="503" r:id="rId61"/>
    <p:sldId id="479" r:id="rId62"/>
    <p:sldId id="505" r:id="rId63"/>
    <p:sldId id="444" r:id="rId64"/>
    <p:sldId id="445" r:id="rId65"/>
    <p:sldId id="506" r:id="rId66"/>
    <p:sldId id="446" r:id="rId67"/>
    <p:sldId id="447" r:id="rId68"/>
    <p:sldId id="448" r:id="rId69"/>
    <p:sldId id="449" r:id="rId70"/>
    <p:sldId id="450" r:id="rId71"/>
    <p:sldId id="407" r:id="rId72"/>
    <p:sldId id="408" r:id="rId73"/>
    <p:sldId id="409" r:id="rId74"/>
    <p:sldId id="507" r:id="rId75"/>
    <p:sldId id="410" r:id="rId76"/>
    <p:sldId id="508" r:id="rId77"/>
    <p:sldId id="456" r:id="rId78"/>
    <p:sldId id="451" r:id="rId79"/>
    <p:sldId id="509" r:id="rId80"/>
    <p:sldId id="453" r:id="rId81"/>
    <p:sldId id="510" r:id="rId82"/>
    <p:sldId id="472" r:id="rId83"/>
    <p:sldId id="458" r:id="rId84"/>
    <p:sldId id="467" r:id="rId85"/>
    <p:sldId id="511" r:id="rId86"/>
    <p:sldId id="468" r:id="rId87"/>
    <p:sldId id="512" r:id="rId88"/>
    <p:sldId id="469" r:id="rId89"/>
    <p:sldId id="513" r:id="rId90"/>
    <p:sldId id="473" r:id="rId91"/>
    <p:sldId id="514" r:id="rId92"/>
    <p:sldId id="463" r:id="rId93"/>
    <p:sldId id="480" r:id="rId94"/>
    <p:sldId id="462" r:id="rId95"/>
    <p:sldId id="522" r:id="rId96"/>
    <p:sldId id="523" r:id="rId97"/>
    <p:sldId id="544" r:id="rId98"/>
    <p:sldId id="521" r:id="rId99"/>
    <p:sldId id="460" r:id="rId100"/>
    <p:sldId id="515" r:id="rId101"/>
    <p:sldId id="461" r:id="rId102"/>
    <p:sldId id="516" r:id="rId103"/>
    <p:sldId id="393" r:id="rId104"/>
    <p:sldId id="525" r:id="rId105"/>
    <p:sldId id="527" r:id="rId106"/>
    <p:sldId id="413" r:id="rId107"/>
    <p:sldId id="526" r:id="rId108"/>
    <p:sldId id="465" r:id="rId109"/>
    <p:sldId id="295" r:id="rId110"/>
    <p:sldId id="414" r:id="rId111"/>
    <p:sldId id="539" r:id="rId112"/>
    <p:sldId id="481" r:id="rId113"/>
    <p:sldId id="535" r:id="rId114"/>
    <p:sldId id="528" r:id="rId115"/>
    <p:sldId id="529" r:id="rId116"/>
    <p:sldId id="530" r:id="rId117"/>
    <p:sldId id="531" r:id="rId118"/>
    <p:sldId id="545" r:id="rId119"/>
    <p:sldId id="546" r:id="rId120"/>
    <p:sldId id="547" r:id="rId121"/>
    <p:sldId id="548" r:id="rId122"/>
    <p:sldId id="532" r:id="rId123"/>
    <p:sldId id="540" r:id="rId124"/>
    <p:sldId id="541" r:id="rId125"/>
    <p:sldId id="542" r:id="rId126"/>
    <p:sldId id="543" r:id="rId127"/>
    <p:sldId id="533" r:id="rId128"/>
    <p:sldId id="483" r:id="rId129"/>
    <p:sldId id="470" r:id="rId130"/>
    <p:sldId id="471" r:id="rId131"/>
    <p:sldId id="517" r:id="rId132"/>
  </p:sldIdLst>
  <p:sldSz cx="9144000" cy="6858000" type="screen4x3"/>
  <p:notesSz cx="7099300" cy="10223500"/>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33CC"/>
    <a:srgbClr val="3366CC"/>
    <a:srgbClr val="000099"/>
    <a:srgbClr val="0099FF"/>
    <a:srgbClr val="99CCFF"/>
    <a:srgbClr val="66CCFF"/>
    <a:srgbClr val="CC0000"/>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5763" autoAdjust="0"/>
  </p:normalViewPr>
  <p:slideViewPr>
    <p:cSldViewPr>
      <p:cViewPr>
        <p:scale>
          <a:sx n="70" d="100"/>
          <a:sy n="70" d="100"/>
        </p:scale>
        <p:origin x="-10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1"/>
            <a:ext cx="3075631" cy="511666"/>
          </a:xfrm>
          <a:prstGeom prst="rect">
            <a:avLst/>
          </a:prstGeom>
          <a:noFill/>
          <a:ln w="9525">
            <a:noFill/>
            <a:miter lim="800000"/>
            <a:headEnd/>
            <a:tailEnd/>
          </a:ln>
          <a:effectLst/>
        </p:spPr>
        <p:txBody>
          <a:bodyPr vert="horz" wrap="square" lIns="95417" tIns="47708" rIns="95417" bIns="47708" numCol="1" anchor="t" anchorCtr="0" compatLnSpc="1">
            <a:prstTxWarp prst="textNoShape">
              <a:avLst/>
            </a:prstTxWarp>
          </a:bodyPr>
          <a:lstStyle>
            <a:lvl1pPr algn="l" eaLnBrk="0" hangingPunct="0">
              <a:defRPr sz="1300">
                <a:latin typeface="Times New Roman" pitchFamily="18" charset="0"/>
                <a:cs typeface="+mn-cs"/>
              </a:defRPr>
            </a:lvl1pPr>
          </a:lstStyle>
          <a:p>
            <a:pPr>
              <a:defRPr/>
            </a:pPr>
            <a:endParaRPr lang="en-US"/>
          </a:p>
        </p:txBody>
      </p:sp>
      <p:sp>
        <p:nvSpPr>
          <p:cNvPr id="104451" name="Rectangle 3"/>
          <p:cNvSpPr>
            <a:spLocks noGrp="1" noChangeArrowheads="1"/>
          </p:cNvSpPr>
          <p:nvPr>
            <p:ph type="dt" idx="1"/>
          </p:nvPr>
        </p:nvSpPr>
        <p:spPr bwMode="auto">
          <a:xfrm>
            <a:off x="4021979" y="1"/>
            <a:ext cx="3075631" cy="511666"/>
          </a:xfrm>
          <a:prstGeom prst="rect">
            <a:avLst/>
          </a:prstGeom>
          <a:noFill/>
          <a:ln w="9525">
            <a:noFill/>
            <a:miter lim="800000"/>
            <a:headEnd/>
            <a:tailEnd/>
          </a:ln>
          <a:effectLst/>
        </p:spPr>
        <p:txBody>
          <a:bodyPr vert="horz" wrap="square" lIns="95417" tIns="47708" rIns="95417" bIns="47708"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993775" y="765175"/>
            <a:ext cx="5111750" cy="3833813"/>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709762" y="4856737"/>
            <a:ext cx="5679778" cy="4600084"/>
          </a:xfrm>
          <a:prstGeom prst="rect">
            <a:avLst/>
          </a:prstGeom>
          <a:noFill/>
          <a:ln w="9525">
            <a:noFill/>
            <a:miter lim="800000"/>
            <a:headEnd/>
            <a:tailEnd/>
          </a:ln>
          <a:effectLst/>
        </p:spPr>
        <p:txBody>
          <a:bodyPr vert="horz" wrap="square" lIns="95417" tIns="47708" rIns="95417" bIns="477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9710200"/>
            <a:ext cx="3075631" cy="511666"/>
          </a:xfrm>
          <a:prstGeom prst="rect">
            <a:avLst/>
          </a:prstGeom>
          <a:noFill/>
          <a:ln w="9525">
            <a:noFill/>
            <a:miter lim="800000"/>
            <a:headEnd/>
            <a:tailEnd/>
          </a:ln>
          <a:effectLst/>
        </p:spPr>
        <p:txBody>
          <a:bodyPr vert="horz" wrap="square" lIns="95417" tIns="47708" rIns="95417" bIns="47708" numCol="1" anchor="b" anchorCtr="0" compatLnSpc="1">
            <a:prstTxWarp prst="textNoShape">
              <a:avLst/>
            </a:prstTxWarp>
          </a:bodyPr>
          <a:lstStyle>
            <a:lvl1pPr algn="l" eaLnBrk="0" hangingPunct="0">
              <a:defRPr sz="1300">
                <a:latin typeface="Times New Roman" pitchFamily="18" charset="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4021979" y="9710200"/>
            <a:ext cx="3075631" cy="511666"/>
          </a:xfrm>
          <a:prstGeom prst="rect">
            <a:avLst/>
          </a:prstGeom>
          <a:noFill/>
          <a:ln w="9525">
            <a:noFill/>
            <a:miter lim="800000"/>
            <a:headEnd/>
            <a:tailEnd/>
          </a:ln>
          <a:effectLst/>
        </p:spPr>
        <p:txBody>
          <a:bodyPr vert="horz" wrap="square" lIns="95417" tIns="47708" rIns="95417" bIns="47708"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C52C06AB-8B37-4D74-8D85-56E4B59095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dirty="0"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13</a:t>
            </a:fld>
            <a:endParaRPr lang="en-US" smtClean="0">
              <a:solidFill>
                <a:srgbClr val="000000"/>
              </a:solidFill>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123</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124</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125</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126</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127</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50532" name="Slide Number Placeholder 3"/>
          <p:cNvSpPr>
            <a:spLocks noGrp="1"/>
          </p:cNvSpPr>
          <p:nvPr>
            <p:ph type="sldNum" sz="quarter" idx="5"/>
          </p:nvPr>
        </p:nvSpPr>
        <p:spPr>
          <a:noFill/>
          <a:ln>
            <a:miter lim="800000"/>
            <a:headEnd/>
            <a:tailEnd/>
          </a:ln>
        </p:spPr>
        <p:txBody>
          <a:bodyPr/>
          <a:lstStyle/>
          <a:p>
            <a:fld id="{79FE0886-C0FF-4B88-B8B3-C37FD9037955}" type="slidenum">
              <a:rPr lang="en-US" smtClean="0">
                <a:solidFill>
                  <a:srgbClr val="000000"/>
                </a:solidFill>
                <a:ea typeface="ＭＳ Ｐゴシック" pitchFamily="34" charset="-128"/>
              </a:rPr>
              <a:pPr/>
              <a:t>14</a:t>
            </a:fld>
            <a:endParaRPr lang="en-US" smtClean="0">
              <a:solidFill>
                <a:srgbClr val="000000"/>
              </a:solidFill>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15</a:t>
            </a:fld>
            <a:endParaRPr lang="en-US" smtClean="0">
              <a:solidFill>
                <a:srgbClr val="000000"/>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16</a:t>
            </a:fld>
            <a:endParaRPr lang="en-US" smtClean="0">
              <a:solidFill>
                <a:srgbClr val="000000"/>
              </a:solidFill>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1C133C7A-362C-4651-BB99-F3007C980EEC}" type="slidenum">
              <a:rPr lang="en-US" smtClean="0"/>
              <a:pPr>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1C133C7A-362C-4651-BB99-F3007C980EEC}" type="slidenum">
              <a:rPr lang="en-US" smtClean="0"/>
              <a:pPr>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smtClean="0"/>
          </a:p>
        </p:txBody>
      </p:sp>
      <p:sp>
        <p:nvSpPr>
          <p:cNvPr id="89092" name="Slide Number Placeholder 3"/>
          <p:cNvSpPr>
            <a:spLocks noGrp="1"/>
          </p:cNvSpPr>
          <p:nvPr>
            <p:ph type="sldNum" sz="quarter" idx="5"/>
          </p:nvPr>
        </p:nvSpPr>
        <p:spPr/>
        <p:txBody>
          <a:bodyPr/>
          <a:lstStyle/>
          <a:p>
            <a:pPr>
              <a:defRPr/>
            </a:pPr>
            <a:fld id="{FE0024E4-080F-4DC8-8AAC-0C031FBC2AD5}"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23</a:t>
            </a:fld>
            <a:endParaRPr lang="en-US" smtClean="0">
              <a:solidFill>
                <a:srgbClr val="000000"/>
              </a:solidFill>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24</a:t>
            </a:fld>
            <a:endParaRPr lang="en-US" smtClean="0">
              <a:solidFill>
                <a:srgbClr val="000000"/>
              </a:solidFill>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25</a:t>
            </a:fld>
            <a:endParaRPr lang="en-US" smtClean="0">
              <a:solidFill>
                <a:srgbClr val="000000"/>
              </a:solidFill>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26</a:t>
            </a:fld>
            <a:endParaRPr lang="en-US" smtClean="0">
              <a:solidFill>
                <a:srgbClr val="000000"/>
              </a:solidFill>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27</a:t>
            </a:fld>
            <a:endParaRPr lang="en-US" smtClean="0">
              <a:solidFill>
                <a:srgbClr val="000000"/>
              </a:solidFill>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28</a:t>
            </a:fld>
            <a:endParaRPr lang="en-US" smtClean="0">
              <a:solidFill>
                <a:srgbClr val="000000"/>
              </a:solidFill>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29</a:t>
            </a:fld>
            <a:endParaRPr lang="en-US" smtClean="0">
              <a:solidFill>
                <a:srgbClr val="000000"/>
              </a:solidFill>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30</a:t>
            </a:fld>
            <a:endParaRPr lang="en-US" smtClean="0">
              <a:solidFill>
                <a:srgbClr val="000000"/>
              </a:solidFill>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31</a:t>
            </a:fld>
            <a:endParaRPr lang="en-US" smtClean="0">
              <a:solidFill>
                <a:srgbClr val="000000"/>
              </a:solidFill>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p:txBody>
          <a:bodyPr/>
          <a:lstStyle/>
          <a:p>
            <a:pPr>
              <a:defRPr/>
            </a:pPr>
            <a:fld id="{AFAA41F6-4358-4188-8F47-52524759A2B4}" type="slidenum">
              <a:rPr lang="en-US" smtClean="0"/>
              <a:pPr>
                <a:defRPr/>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EC769015-4DCD-44F6-9D3E-9418B8AE3330}"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p:txBody>
          <a:bodyPr/>
          <a:lstStyle/>
          <a:p>
            <a:pPr>
              <a:defRPr/>
            </a:pPr>
            <a:fld id="{AFAA41F6-4358-4188-8F47-52524759A2B4}" type="slidenum">
              <a:rPr lang="en-US" smtClean="0"/>
              <a:pPr>
                <a:defRPr/>
              </a:pPr>
              <a:t>33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34</a:t>
            </a:fld>
            <a:endParaRPr lang="en-US" smtClean="0">
              <a:solidFill>
                <a:srgbClr val="000000"/>
              </a:solidFill>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35</a:t>
            </a:fld>
            <a:endParaRPr lang="en-US" smtClean="0">
              <a:solidFill>
                <a:srgbClr val="000000"/>
              </a:solidFill>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36</a:t>
            </a:fld>
            <a:endParaRPr lang="en-US" smtClean="0">
              <a:solidFill>
                <a:srgbClr val="000000"/>
              </a:solidFill>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44</a:t>
            </a:fld>
            <a:endParaRPr lang="en-US" smtClean="0">
              <a:solidFill>
                <a:srgbClr val="000000"/>
              </a:solidFill>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45</a:t>
            </a:fld>
            <a:endParaRPr lang="en-US" smtClean="0">
              <a:solidFill>
                <a:srgbClr val="000000"/>
              </a:solidFill>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46</a:t>
            </a:fld>
            <a:endParaRPr lang="en-US" smtClean="0">
              <a:solidFill>
                <a:srgbClr val="000000"/>
              </a:solidFill>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47</a:t>
            </a:fld>
            <a:endParaRPr lang="en-US" smtClean="0">
              <a:solidFill>
                <a:srgbClr val="000000"/>
              </a:solidFill>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48</a:t>
            </a:fld>
            <a:endParaRPr lang="en-US" smtClean="0">
              <a:solidFill>
                <a:srgbClr val="000000"/>
              </a:solidFill>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49</a:t>
            </a:fld>
            <a:endParaRPr lang="en-US" smtClean="0">
              <a:solidFill>
                <a:srgbClr val="000000"/>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a:t>
            </a:fld>
            <a:endParaRPr lang="en-US" smtClean="0">
              <a:solidFill>
                <a:srgbClr val="000000"/>
              </a:solidFill>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50</a:t>
            </a:fld>
            <a:endParaRPr lang="en-US" smtClean="0">
              <a:solidFill>
                <a:srgbClr val="000000"/>
              </a:solidFill>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51</a:t>
            </a:fld>
            <a:endParaRPr lang="en-US" smtClean="0">
              <a:solidFill>
                <a:srgbClr val="000000"/>
              </a:solidFill>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52</a:t>
            </a:fld>
            <a:endParaRPr lang="en-US" smtClean="0">
              <a:solidFill>
                <a:srgbClr val="000000"/>
              </a:solidFill>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53</a:t>
            </a:fld>
            <a:endParaRPr lang="en-US" smtClean="0">
              <a:solidFill>
                <a:srgbClr val="000000"/>
              </a:solidFill>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54</a:t>
            </a:fld>
            <a:endParaRPr lang="en-US" smtClean="0">
              <a:solidFill>
                <a:srgbClr val="000000"/>
              </a:solidFill>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55</a:t>
            </a:fld>
            <a:endParaRPr lang="en-US" smtClean="0">
              <a:solidFill>
                <a:srgbClr val="000000"/>
              </a:solidFill>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56</a:t>
            </a:fld>
            <a:endParaRPr lang="en-US" smtClean="0">
              <a:solidFill>
                <a:srgbClr val="000000"/>
              </a:solidFill>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57</a:t>
            </a:fld>
            <a:endParaRPr lang="en-US" smtClean="0">
              <a:solidFill>
                <a:srgbClr val="000000"/>
              </a:solidFill>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58</a:t>
            </a:fld>
            <a:endParaRPr lang="en-US" smtClean="0">
              <a:solidFill>
                <a:srgbClr val="000000"/>
              </a:solidFill>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59</a:t>
            </a:fld>
            <a:endParaRPr lang="en-US" smtClean="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a:t>
            </a:fld>
            <a:endParaRPr lang="en-US" smtClean="0">
              <a:solidFill>
                <a:srgbClr val="000000"/>
              </a:solidFill>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60</a:t>
            </a:fld>
            <a:endParaRPr lang="en-US" smtClean="0">
              <a:solidFill>
                <a:srgbClr val="000000"/>
              </a:solidFill>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61</a:t>
            </a:fld>
            <a:endParaRPr lang="en-US" smtClean="0">
              <a:solidFill>
                <a:srgbClr val="000000"/>
              </a:solidFill>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62</a:t>
            </a:fld>
            <a:endParaRPr lang="en-US" smtClean="0">
              <a:solidFill>
                <a:srgbClr val="000000"/>
              </a:solidFill>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63</a:t>
            </a:fld>
            <a:endParaRPr lang="en-US" smtClean="0">
              <a:solidFill>
                <a:srgbClr val="000000"/>
              </a:solidFill>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64</a:t>
            </a:fld>
            <a:endParaRPr lang="en-US" smtClean="0">
              <a:solidFill>
                <a:srgbClr val="000000"/>
              </a:solidFill>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65</a:t>
            </a:fld>
            <a:endParaRPr lang="en-US" smtClean="0">
              <a:solidFill>
                <a:srgbClr val="000000"/>
              </a:solidFill>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66</a:t>
            </a:fld>
            <a:endParaRPr lang="en-US" smtClean="0">
              <a:solidFill>
                <a:srgbClr val="000000"/>
              </a:solidFill>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67</a:t>
            </a:fld>
            <a:endParaRPr lang="en-US" smtClean="0">
              <a:solidFill>
                <a:srgbClr val="000000"/>
              </a:solidFill>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68</a:t>
            </a:fld>
            <a:endParaRPr lang="en-US" smtClean="0">
              <a:solidFill>
                <a:srgbClr val="000000"/>
              </a:solidFill>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69</a:t>
            </a:fld>
            <a:endParaRPr lang="en-US" smtClean="0">
              <a:solidFill>
                <a:srgbClr val="000000"/>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a:t>
            </a:fld>
            <a:endParaRPr lang="en-US" smtClean="0">
              <a:solidFill>
                <a:srgbClr val="000000"/>
              </a:solidFill>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0292" name="Slide Number Placeholder 3"/>
          <p:cNvSpPr>
            <a:spLocks noGrp="1"/>
          </p:cNvSpPr>
          <p:nvPr>
            <p:ph type="sldNum" sz="quarter" idx="5"/>
          </p:nvPr>
        </p:nvSpPr>
        <p:spPr>
          <a:noFill/>
          <a:ln>
            <a:miter lim="800000"/>
            <a:headEnd/>
            <a:tailEnd/>
          </a:ln>
        </p:spPr>
        <p:txBody>
          <a:bodyPr/>
          <a:lstStyle/>
          <a:p>
            <a:fld id="{CDC9C2CF-2218-49D4-A252-E790C69EE6E8}" type="slidenum">
              <a:rPr lang="en-US" smtClean="0">
                <a:solidFill>
                  <a:srgbClr val="000000"/>
                </a:solidFill>
                <a:ea typeface="ＭＳ Ｐゴシック" pitchFamily="34" charset="-128"/>
              </a:rPr>
              <a:pPr/>
              <a:t>70</a:t>
            </a:fld>
            <a:endParaRPr lang="en-US" smtClean="0">
              <a:solidFill>
                <a:srgbClr val="000000"/>
              </a:solidFill>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71</a:t>
            </a:fld>
            <a:endParaRPr lang="en-US" smtClean="0">
              <a:solidFill>
                <a:srgbClr val="000000"/>
              </a:solidFill>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72</a:t>
            </a:fld>
            <a:endParaRPr lang="en-US" smtClean="0">
              <a:solidFill>
                <a:srgbClr val="000000"/>
              </a:solidFill>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73</a:t>
            </a:fld>
            <a:endParaRPr lang="en-US" smtClean="0">
              <a:solidFill>
                <a:srgbClr val="000000"/>
              </a:solidFill>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74</a:t>
            </a:fld>
            <a:endParaRPr lang="en-US" smtClean="0">
              <a:solidFill>
                <a:srgbClr val="000000"/>
              </a:solidFill>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75</a:t>
            </a:fld>
            <a:endParaRPr lang="en-US" smtClean="0">
              <a:solidFill>
                <a:srgbClr val="000000"/>
              </a:solidFill>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76</a:t>
            </a:fld>
            <a:endParaRPr lang="en-US" smtClean="0">
              <a:solidFill>
                <a:srgbClr val="000000"/>
              </a:solidFill>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78</a:t>
            </a:fld>
            <a:endParaRPr lang="en-US" smtClean="0">
              <a:solidFill>
                <a:srgbClr val="000000"/>
              </a:solidFill>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79</a:t>
            </a:fld>
            <a:endParaRPr lang="en-US" smtClean="0">
              <a:solidFill>
                <a:srgbClr val="000000"/>
              </a:solidFill>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80</a:t>
            </a:fld>
            <a:endParaRPr lang="en-US" smtClean="0">
              <a:solidFill>
                <a:srgbClr val="000000"/>
              </a:solidFill>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a:t>
            </a:fld>
            <a:endParaRPr lang="en-US" smtClean="0">
              <a:solidFill>
                <a:srgbClr val="000000"/>
              </a:solidFill>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81</a:t>
            </a:fld>
            <a:endParaRPr lang="en-US" smtClean="0">
              <a:solidFill>
                <a:srgbClr val="000000"/>
              </a:solidFill>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82</a:t>
            </a:fld>
            <a:endParaRPr lang="en-US" smtClean="0">
              <a:solidFill>
                <a:srgbClr val="000000"/>
              </a:solidFill>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83</a:t>
            </a:fld>
            <a:endParaRPr lang="en-US" smtClean="0">
              <a:solidFill>
                <a:srgbClr val="000000"/>
              </a:solidFill>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84</a:t>
            </a:fld>
            <a:endParaRPr lang="en-US" smtClean="0">
              <a:solidFill>
                <a:srgbClr val="000000"/>
              </a:solidFill>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85</a:t>
            </a:fld>
            <a:endParaRPr lang="en-US" smtClean="0">
              <a:solidFill>
                <a:srgbClr val="000000"/>
              </a:solidFill>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86</a:t>
            </a:fld>
            <a:endParaRPr lang="en-US" smtClean="0">
              <a:solidFill>
                <a:srgbClr val="000000"/>
              </a:solidFill>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87</a:t>
            </a:fld>
            <a:endParaRPr lang="en-US" smtClean="0">
              <a:solidFill>
                <a:srgbClr val="000000"/>
              </a:solidFill>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88</a:t>
            </a:fld>
            <a:endParaRPr lang="en-US" smtClean="0">
              <a:solidFill>
                <a:srgbClr val="000000"/>
              </a:solidFill>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89</a:t>
            </a:fld>
            <a:endParaRPr lang="en-US" smtClean="0">
              <a:solidFill>
                <a:srgbClr val="000000"/>
              </a:solidFill>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90</a:t>
            </a:fld>
            <a:endParaRPr lang="en-US" smtClean="0">
              <a:solidFill>
                <a:srgbClr val="000000"/>
              </a:solidFill>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11</a:t>
            </a:fld>
            <a:endParaRPr lang="en-US" smtClean="0">
              <a:solidFill>
                <a:srgbClr val="000000"/>
              </a:solidFill>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dirty="0"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91</a:t>
            </a:fld>
            <a:endParaRPr lang="en-US" smtClean="0">
              <a:solidFill>
                <a:srgbClr val="000000"/>
              </a:solidFill>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103</a:t>
            </a:fld>
            <a:endParaRPr lang="en-US" smtClean="0">
              <a:solidFill>
                <a:srgbClr val="000000"/>
              </a:solidFill>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104</a:t>
            </a:fld>
            <a:endParaRPr lang="en-US" smtClean="0">
              <a:solidFill>
                <a:srgbClr val="000000"/>
              </a:solidFill>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105</a:t>
            </a:fld>
            <a:endParaRPr lang="en-US" smtClean="0">
              <a:solidFill>
                <a:srgbClr val="000000"/>
              </a:solidFill>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106</a:t>
            </a:fld>
            <a:endParaRPr lang="en-US" smtClean="0">
              <a:solidFill>
                <a:srgbClr val="000000"/>
              </a:solidFill>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107</a:t>
            </a:fld>
            <a:endParaRPr lang="en-US" smtClean="0">
              <a:solidFill>
                <a:srgbClr val="000000"/>
              </a:solidFill>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109</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110</a:t>
            </a:fld>
            <a:endParaRPr lang="en-US" smtClean="0">
              <a:solidFill>
                <a:srgbClr val="000000"/>
              </a:solidFill>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111</a:t>
            </a:fld>
            <a:endParaRPr lang="en-US" smtClean="0">
              <a:solidFill>
                <a:srgbClr val="000000"/>
              </a:solidFill>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endParaRPr lang="en-GB" smtClean="0">
              <a:ea typeface="ＭＳ Ｐゴシック" pitchFamily="34" charset="-128"/>
            </a:endParaRPr>
          </a:p>
        </p:txBody>
      </p:sp>
      <p:sp>
        <p:nvSpPr>
          <p:cNvPr id="148484" name="Slide Number Placeholder 3"/>
          <p:cNvSpPr>
            <a:spLocks noGrp="1"/>
          </p:cNvSpPr>
          <p:nvPr>
            <p:ph type="sldNum" sz="quarter" idx="5"/>
          </p:nvPr>
        </p:nvSpPr>
        <p:spPr>
          <a:noFill/>
          <a:ln>
            <a:miter lim="800000"/>
            <a:headEnd/>
            <a:tailEnd/>
          </a:ln>
        </p:spPr>
        <p:txBody>
          <a:bodyPr/>
          <a:lstStyle/>
          <a:p>
            <a:fld id="{A2A45D9A-84FF-4890-90A7-ADDCDC6FFD19}" type="slidenum">
              <a:rPr lang="en-US" smtClean="0">
                <a:solidFill>
                  <a:srgbClr val="000000"/>
                </a:solidFill>
                <a:ea typeface="ＭＳ Ｐゴシック" pitchFamily="34" charset="-128"/>
              </a:rPr>
              <a:pPr/>
              <a:t>12</a:t>
            </a:fld>
            <a:endParaRPr lang="en-US" smtClean="0">
              <a:solidFill>
                <a:srgbClr val="000000"/>
              </a:solidFill>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113</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114</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115</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116</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117</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118</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119</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120</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121</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smtClean="0"/>
          </a:p>
        </p:txBody>
      </p:sp>
      <p:sp>
        <p:nvSpPr>
          <p:cNvPr id="123908" name="Slide Number Placeholder 3"/>
          <p:cNvSpPr>
            <a:spLocks noGrp="1"/>
          </p:cNvSpPr>
          <p:nvPr>
            <p:ph type="sldNum" sz="quarter" idx="5"/>
          </p:nvPr>
        </p:nvSpPr>
        <p:spPr/>
        <p:txBody>
          <a:bodyPr/>
          <a:lstStyle/>
          <a:p>
            <a:pPr>
              <a:defRPr/>
            </a:pPr>
            <a:fld id="{5CC10718-62C5-4AA0-AF6E-B9B4A05F2BDC}" type="slidenum">
              <a:rPr lang="en-US" smtClean="0"/>
              <a:pPr>
                <a:defRPr/>
              </a:pPr>
              <a:t>122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John Green Background only">
    <p:spTree>
      <p:nvGrpSpPr>
        <p:cNvPr id="1" name=""/>
        <p:cNvGrpSpPr/>
        <p:nvPr/>
      </p:nvGrpSpPr>
      <p:grpSpPr>
        <a:xfrm>
          <a:off x="0" y="0"/>
          <a:ext cx="0" cy="0"/>
          <a:chOff x="0" y="0"/>
          <a:chExt cx="0" cy="0"/>
        </a:xfrm>
      </p:grpSpPr>
      <p:sp>
        <p:nvSpPr>
          <p:cNvPr id="2"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3"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4"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pic>
        <p:nvPicPr>
          <p:cNvPr id="10" name="Picture 2" descr="John Green Contrails - 23oct09 crop"/>
          <p:cNvPicPr preferRelativeResize="0">
            <a:picLocks noChangeArrowheads="1"/>
          </p:cNvPicPr>
          <p:nvPr userDrawn="1"/>
        </p:nvPicPr>
        <p:blipFill>
          <a:blip r:embed="rId2" cstate="print"/>
          <a:srcRect/>
          <a:stretch>
            <a:fillRect/>
          </a:stretch>
        </p:blipFill>
        <p:spPr bwMode="auto">
          <a:xfrm>
            <a:off x="-14287" y="-1587"/>
            <a:ext cx="9158287" cy="6872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John Green Contrails - 23oct09 crop"/>
          <p:cNvPicPr preferRelativeResize="0">
            <a:picLocks noChangeArrowheads="1"/>
          </p:cNvPicPr>
          <p:nvPr/>
        </p:nvPicPr>
        <p:blipFill>
          <a:blip r:embed="rId16" cstate="print"/>
          <a:srcRect/>
          <a:stretch>
            <a:fillRect/>
          </a:stretch>
        </p:blipFill>
        <p:spPr bwMode="auto">
          <a:xfrm>
            <a:off x="-14287" y="-1587"/>
            <a:ext cx="9158287" cy="6872287"/>
          </a:xfrm>
          <a:prstGeom prst="rect">
            <a:avLst/>
          </a:prstGeom>
          <a:noFill/>
          <a:ln w="9525">
            <a:noFill/>
            <a:miter lim="800000"/>
            <a:headEnd/>
            <a:tailEnd/>
          </a:ln>
        </p:spPr>
      </p:pic>
      <p:sp>
        <p:nvSpPr>
          <p:cNvPr id="1445891" name="Rectangle 3"/>
          <p:cNvSpPr>
            <a:spLocks noChangeArrowheads="1"/>
          </p:cNvSpPr>
          <p:nvPr/>
        </p:nvSpPr>
        <p:spPr bwMode="auto">
          <a:xfrm>
            <a:off x="628650" y="971550"/>
            <a:ext cx="7886700" cy="5481638"/>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2" name="Rectangle 4"/>
          <p:cNvSpPr>
            <a:spLocks noChangeArrowheads="1"/>
          </p:cNvSpPr>
          <p:nvPr/>
        </p:nvSpPr>
        <p:spPr bwMode="auto">
          <a:xfrm>
            <a:off x="635000" y="1268413"/>
            <a:ext cx="3811588"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3" name="Rectangle 5"/>
          <p:cNvSpPr>
            <a:spLocks noChangeArrowheads="1"/>
          </p:cNvSpPr>
          <p:nvPr/>
        </p:nvSpPr>
        <p:spPr bwMode="auto">
          <a:xfrm>
            <a:off x="4699000" y="1268413"/>
            <a:ext cx="3816350" cy="5178425"/>
          </a:xfrm>
          <a:prstGeom prst="rect">
            <a:avLst/>
          </a:prstGeom>
          <a:noFill/>
          <a:ln w="12700">
            <a:noFill/>
            <a:miter lim="800000"/>
            <a:headEnd/>
            <a:tailEnd/>
          </a:ln>
          <a:effectLst/>
        </p:spPr>
        <p:txBody>
          <a:bodyPr wrap="none" anchor="ctr"/>
          <a:lstStyle/>
          <a:p>
            <a:pPr algn="r" eaLnBrk="0" hangingPunct="0">
              <a:defRPr/>
            </a:pPr>
            <a:endParaRPr lang="en-GB">
              <a:cs typeface="+mn-cs"/>
            </a:endParaRPr>
          </a:p>
        </p:txBody>
      </p:sp>
      <p:sp>
        <p:nvSpPr>
          <p:cNvPr id="1445894" name="Line 6"/>
          <p:cNvSpPr>
            <a:spLocks noChangeShapeType="1"/>
          </p:cNvSpPr>
          <p:nvPr/>
        </p:nvSpPr>
        <p:spPr bwMode="auto">
          <a:xfrm flipH="1">
            <a:off x="631825" y="3703638"/>
            <a:ext cx="7885113" cy="0"/>
          </a:xfrm>
          <a:prstGeom prst="line">
            <a:avLst/>
          </a:prstGeom>
          <a:noFill/>
          <a:ln w="12700">
            <a:noFill/>
            <a:round/>
            <a:headEnd/>
            <a:tailEnd/>
          </a:ln>
          <a:effectLst/>
        </p:spPr>
        <p:txBody>
          <a:bodyPr wrap="none" anchor="ctr"/>
          <a:lstStyle/>
          <a:p>
            <a:pPr algn="r" eaLnBrk="0" hangingPunct="0">
              <a:defRPr/>
            </a:pPr>
            <a:endParaRPr lang="en-GB">
              <a:cs typeface="+mn-cs"/>
            </a:endParaRPr>
          </a:p>
        </p:txBody>
      </p:sp>
      <p:sp>
        <p:nvSpPr>
          <p:cNvPr id="1445896" name="Text Box 8"/>
          <p:cNvSpPr txBox="1">
            <a:spLocks noChangeArrowheads="1"/>
          </p:cNvSpPr>
          <p:nvPr/>
        </p:nvSpPr>
        <p:spPr bwMode="auto">
          <a:xfrm>
            <a:off x="361950" y="6524625"/>
            <a:ext cx="8782050" cy="276999"/>
          </a:xfrm>
          <a:prstGeom prst="rect">
            <a:avLst/>
          </a:prstGeom>
          <a:noFill/>
          <a:ln w="28575">
            <a:noFill/>
            <a:miter lim="800000"/>
            <a:headEnd/>
            <a:tailEnd/>
          </a:ln>
          <a:effectLst/>
        </p:spPr>
        <p:txBody>
          <a:bodyPr wrap="square">
            <a:spAutoFit/>
          </a:bodyPr>
          <a:lstStyle/>
          <a:p>
            <a:pPr algn="l" eaLnBrk="0" hangingPunct="0">
              <a:spcBef>
                <a:spcPct val="50000"/>
              </a:spcBef>
              <a:defRPr/>
            </a:pPr>
            <a:r>
              <a:rPr lang="en-GB" sz="1200" baseline="0" dirty="0" smtClean="0">
                <a:solidFill>
                  <a:srgbClr val="000099"/>
                </a:solidFill>
                <a:latin typeface="Times New Roman" pitchFamily="18" charset="0"/>
                <a:cs typeface="+mn-cs"/>
              </a:rPr>
              <a:t>                   Hug</a:t>
            </a:r>
            <a:r>
              <a:rPr lang="en-GB" sz="1200" dirty="0" smtClean="0">
                <a:solidFill>
                  <a:srgbClr val="000099"/>
                </a:solidFill>
                <a:latin typeface="Times New Roman" pitchFamily="18" charset="0"/>
                <a:cs typeface="+mn-cs"/>
              </a:rPr>
              <a:t>h </a:t>
            </a:r>
            <a:r>
              <a:rPr lang="en-GB" sz="1200" dirty="0">
                <a:solidFill>
                  <a:srgbClr val="000099"/>
                </a:solidFill>
                <a:latin typeface="Times New Roman" pitchFamily="18" charset="0"/>
                <a:cs typeface="+mn-cs"/>
              </a:rPr>
              <a:t>DIBLEY :  </a:t>
            </a:r>
            <a:r>
              <a:rPr lang="en-GB" sz="1200" dirty="0" smtClean="0">
                <a:solidFill>
                  <a:srgbClr val="000099"/>
                </a:solidFill>
                <a:latin typeface="Times New Roman" pitchFamily="18" charset="0"/>
                <a:cs typeface="+mn-cs"/>
              </a:rPr>
              <a:t> “Reduce</a:t>
            </a:r>
            <a:r>
              <a:rPr lang="en-GB" sz="1200" baseline="0" dirty="0" smtClean="0">
                <a:solidFill>
                  <a:srgbClr val="000099"/>
                </a:solidFill>
                <a:latin typeface="Times New Roman" pitchFamily="18" charset="0"/>
                <a:cs typeface="+mn-cs"/>
              </a:rPr>
              <a:t> Continuing  CFIT Accidents by Supplying &amp; Training Constant Angle  NP Approaches</a:t>
            </a:r>
            <a:r>
              <a:rPr lang="en-GB" sz="1200" dirty="0" smtClean="0">
                <a:solidFill>
                  <a:srgbClr val="000099"/>
                </a:solidFill>
                <a:latin typeface="Times New Roman" pitchFamily="18" charset="0"/>
                <a:cs typeface="+mn-cs"/>
              </a:rPr>
              <a:t>“  </a:t>
            </a:r>
            <a:fld id="{F91E2CBB-7499-4B07-A8DE-20B79A4B6FC5}" type="slidenum">
              <a:rPr lang="en-GB" sz="1200" smtClean="0">
                <a:solidFill>
                  <a:srgbClr val="000099"/>
                </a:solidFill>
                <a:latin typeface="Times New Roman" pitchFamily="18" charset="0"/>
                <a:cs typeface="+mn-cs"/>
              </a:rPr>
              <a:pPr algn="l" eaLnBrk="0" hangingPunct="0">
                <a:spcBef>
                  <a:spcPct val="50000"/>
                </a:spcBef>
                <a:defRPr/>
              </a:pPr>
              <a:t>‹#›</a:t>
            </a:fld>
            <a:r>
              <a:rPr lang="en-GB" sz="1200" dirty="0" smtClean="0">
                <a:solidFill>
                  <a:srgbClr val="000099"/>
                </a:solidFill>
                <a:latin typeface="Times New Roman" pitchFamily="18" charset="0"/>
                <a:cs typeface="+mn-cs"/>
              </a:rPr>
              <a:t> /</a:t>
            </a:r>
            <a:r>
              <a:rPr lang="en-GB" sz="1200" dirty="0" smtClean="0">
                <a:solidFill>
                  <a:srgbClr val="000099"/>
                </a:solidFill>
                <a:latin typeface="Times New Roman" pitchFamily="18" charset="0"/>
                <a:cs typeface="+mn-cs"/>
              </a:rPr>
              <a:t>127</a:t>
            </a:r>
            <a:endParaRPr lang="en-US" sz="1200" dirty="0">
              <a:solidFill>
                <a:srgbClr val="000099"/>
              </a:solidFill>
              <a:latin typeface="Times New Roman" pitchFamily="18" charset="0"/>
              <a:cs typeface="+mn-cs"/>
            </a:endParaRPr>
          </a:p>
        </p:txBody>
      </p:sp>
      <p:sp>
        <p:nvSpPr>
          <p:cNvPr id="1445897" name="Line 9"/>
          <p:cNvSpPr>
            <a:spLocks noChangeShapeType="1"/>
          </p:cNvSpPr>
          <p:nvPr/>
        </p:nvSpPr>
        <p:spPr bwMode="auto">
          <a:xfrm flipV="1">
            <a:off x="358775" y="6453336"/>
            <a:ext cx="8734425" cy="14139"/>
          </a:xfrm>
          <a:prstGeom prst="line">
            <a:avLst/>
          </a:prstGeom>
          <a:noFill/>
          <a:ln w="12700">
            <a:solidFill>
              <a:srgbClr val="333399"/>
            </a:solidFill>
            <a:round/>
            <a:headEnd/>
            <a:tailEnd/>
          </a:ln>
          <a:effectLst/>
        </p:spPr>
        <p:txBody>
          <a:bodyPr wrap="square">
            <a:spAutoFit/>
          </a:bodyPr>
          <a:lstStyle/>
          <a:p>
            <a:pPr algn="r" eaLnBrk="0" hangingPunct="0">
              <a:defRPr/>
            </a:pPr>
            <a:endParaRPr lang="en-GB">
              <a:cs typeface="+mn-cs"/>
            </a:endParaRPr>
          </a:p>
        </p:txBody>
      </p:sp>
      <p:sp>
        <p:nvSpPr>
          <p:cNvPr id="11" name="TextBox 10"/>
          <p:cNvSpPr txBox="1"/>
          <p:nvPr userDrawn="1"/>
        </p:nvSpPr>
        <p:spPr>
          <a:xfrm>
            <a:off x="-714375" y="642938"/>
            <a:ext cx="184150" cy="461962"/>
          </a:xfrm>
          <a:prstGeom prst="rect">
            <a:avLst/>
          </a:prstGeom>
          <a:noFill/>
        </p:spPr>
        <p:txBody>
          <a:bodyPr wrap="none">
            <a:spAutoFit/>
          </a:bodyPr>
          <a:lstStyle/>
          <a:p>
            <a:pPr>
              <a:defRPr/>
            </a:pPr>
            <a:endParaRPr lang="en-GB" dirty="0">
              <a:latin typeface="Arial" pitchFamily="34" charset="0"/>
              <a:cs typeface="Arial" pitchFamily="34" charset="0"/>
            </a:endParaRPr>
          </a:p>
        </p:txBody>
      </p:sp>
      <p:pic>
        <p:nvPicPr>
          <p:cNvPr id="12" name="Picture 11" descr="WATS 2013 Logo - 13apr13.jpg"/>
          <p:cNvPicPr>
            <a:picLocks noChangeAspect="1"/>
          </p:cNvPicPr>
          <p:nvPr userDrawn="1"/>
        </p:nvPicPr>
        <p:blipFill>
          <a:blip r:embed="rId17" cstate="print"/>
          <a:stretch>
            <a:fillRect/>
          </a:stretch>
        </p:blipFill>
        <p:spPr>
          <a:xfrm>
            <a:off x="8200" y="6498094"/>
            <a:ext cx="864096" cy="348681"/>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49" r:id="rId2"/>
    <p:sldLayoutId id="2147483760" r:id="rId3"/>
    <p:sldLayoutId id="2147483761"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62" r:id="rId14"/>
  </p:sldLayoutIdLst>
  <p:transition/>
  <p:timing>
    <p:tnLst>
      <p:par>
        <p:cTn id="1" dur="indefinite" restart="never" nodeType="tmRoot"/>
      </p:par>
    </p:tnLst>
  </p:timing>
  <p:txStyles>
    <p:titleStyle>
      <a:lvl1pPr algn="l" defTabSz="795338" rtl="0" eaLnBrk="0" fontAlgn="base" hangingPunct="0">
        <a:spcBef>
          <a:spcPct val="0"/>
        </a:spcBef>
        <a:spcAft>
          <a:spcPct val="0"/>
        </a:spcAft>
        <a:defRPr sz="3000">
          <a:solidFill>
            <a:schemeClr val="bg1"/>
          </a:solidFill>
          <a:latin typeface="+mj-lt"/>
          <a:ea typeface="+mj-ea"/>
          <a:cs typeface="+mj-cs"/>
        </a:defRPr>
      </a:lvl1pPr>
      <a:lvl2pPr algn="l" defTabSz="795338" rtl="0" eaLnBrk="0" fontAlgn="base" hangingPunct="0">
        <a:spcBef>
          <a:spcPct val="0"/>
        </a:spcBef>
        <a:spcAft>
          <a:spcPct val="0"/>
        </a:spcAft>
        <a:defRPr sz="3000">
          <a:solidFill>
            <a:schemeClr val="bg1"/>
          </a:solidFill>
          <a:latin typeface="Copperplate Gothic Bold" pitchFamily="34" charset="0"/>
        </a:defRPr>
      </a:lvl2pPr>
      <a:lvl3pPr algn="l" defTabSz="795338" rtl="0" eaLnBrk="0" fontAlgn="base" hangingPunct="0">
        <a:spcBef>
          <a:spcPct val="0"/>
        </a:spcBef>
        <a:spcAft>
          <a:spcPct val="0"/>
        </a:spcAft>
        <a:defRPr sz="3000">
          <a:solidFill>
            <a:schemeClr val="bg1"/>
          </a:solidFill>
          <a:latin typeface="Copperplate Gothic Bold" pitchFamily="34" charset="0"/>
        </a:defRPr>
      </a:lvl3pPr>
      <a:lvl4pPr algn="l" defTabSz="795338" rtl="0" eaLnBrk="0" fontAlgn="base" hangingPunct="0">
        <a:spcBef>
          <a:spcPct val="0"/>
        </a:spcBef>
        <a:spcAft>
          <a:spcPct val="0"/>
        </a:spcAft>
        <a:defRPr sz="3000">
          <a:solidFill>
            <a:schemeClr val="bg1"/>
          </a:solidFill>
          <a:latin typeface="Copperplate Gothic Bold" pitchFamily="34" charset="0"/>
        </a:defRPr>
      </a:lvl4pPr>
      <a:lvl5pPr algn="l" defTabSz="795338" rtl="0" eaLnBrk="0" fontAlgn="base" hangingPunct="0">
        <a:spcBef>
          <a:spcPct val="0"/>
        </a:spcBef>
        <a:spcAft>
          <a:spcPct val="0"/>
        </a:spcAft>
        <a:defRPr sz="3000">
          <a:solidFill>
            <a:schemeClr val="bg1"/>
          </a:solidFill>
          <a:latin typeface="Copperplate Gothic Bold" pitchFamily="34" charset="0"/>
        </a:defRPr>
      </a:lvl5pPr>
      <a:lvl6pPr marL="457200" algn="l" defTabSz="795338" rtl="0" fontAlgn="base">
        <a:spcBef>
          <a:spcPct val="0"/>
        </a:spcBef>
        <a:spcAft>
          <a:spcPct val="0"/>
        </a:spcAft>
        <a:defRPr sz="3000">
          <a:solidFill>
            <a:schemeClr val="bg1"/>
          </a:solidFill>
          <a:latin typeface="Copperplate Gothic Bold" pitchFamily="34" charset="0"/>
        </a:defRPr>
      </a:lvl6pPr>
      <a:lvl7pPr marL="914400" algn="l" defTabSz="795338" rtl="0" fontAlgn="base">
        <a:spcBef>
          <a:spcPct val="0"/>
        </a:spcBef>
        <a:spcAft>
          <a:spcPct val="0"/>
        </a:spcAft>
        <a:defRPr sz="3000">
          <a:solidFill>
            <a:schemeClr val="bg1"/>
          </a:solidFill>
          <a:latin typeface="Copperplate Gothic Bold" pitchFamily="34" charset="0"/>
        </a:defRPr>
      </a:lvl7pPr>
      <a:lvl8pPr marL="1371600" algn="l" defTabSz="795338" rtl="0" fontAlgn="base">
        <a:spcBef>
          <a:spcPct val="0"/>
        </a:spcBef>
        <a:spcAft>
          <a:spcPct val="0"/>
        </a:spcAft>
        <a:defRPr sz="3000">
          <a:solidFill>
            <a:schemeClr val="bg1"/>
          </a:solidFill>
          <a:latin typeface="Copperplate Gothic Bold" pitchFamily="34" charset="0"/>
        </a:defRPr>
      </a:lvl8pPr>
      <a:lvl9pPr marL="1828800" algn="l" defTabSz="795338" rtl="0" fontAlgn="base">
        <a:spcBef>
          <a:spcPct val="0"/>
        </a:spcBef>
        <a:spcAft>
          <a:spcPct val="0"/>
        </a:spcAft>
        <a:defRPr sz="3000">
          <a:solidFill>
            <a:schemeClr val="bg1"/>
          </a:solidFill>
          <a:latin typeface="Copperplate Gothic Bold" pitchFamily="34" charset="0"/>
        </a:defRPr>
      </a:lvl9pPr>
    </p:titleStyle>
    <p:bodyStyle>
      <a:lvl1pPr marL="330200" indent="-330200" algn="l" defTabSz="795338" rtl="0" eaLnBrk="0" fontAlgn="base" hangingPunct="0">
        <a:spcBef>
          <a:spcPct val="20000"/>
        </a:spcBef>
        <a:spcAft>
          <a:spcPct val="0"/>
        </a:spcAft>
        <a:buClr>
          <a:schemeClr val="bg1"/>
        </a:buClr>
        <a:buSzPct val="80000"/>
        <a:buFont typeface="Wingdings" pitchFamily="2" charset="2"/>
        <a:buChar char="l"/>
        <a:defRPr sz="2400" b="1">
          <a:solidFill>
            <a:schemeClr val="bg1"/>
          </a:solidFill>
          <a:latin typeface="+mn-lt"/>
          <a:ea typeface="+mn-ea"/>
          <a:cs typeface="+mn-cs"/>
        </a:defRPr>
      </a:lvl1pPr>
      <a:lvl2pPr marL="695325" indent="-198438" algn="l" defTabSz="795338" rtl="0" eaLnBrk="0" fontAlgn="base" hangingPunct="0">
        <a:spcBef>
          <a:spcPct val="20000"/>
        </a:spcBef>
        <a:spcAft>
          <a:spcPct val="0"/>
        </a:spcAft>
        <a:buClr>
          <a:schemeClr val="bg1"/>
        </a:buClr>
        <a:buSzPct val="100000"/>
        <a:buChar char="•"/>
        <a:defRPr>
          <a:solidFill>
            <a:schemeClr val="bg1"/>
          </a:solidFill>
          <a:latin typeface="+mn-lt"/>
        </a:defRPr>
      </a:lvl2pPr>
      <a:lvl3pPr marL="1060450" indent="-198438" algn="l" defTabSz="795338" rtl="0" eaLnBrk="0" fontAlgn="base" hangingPunct="0">
        <a:spcBef>
          <a:spcPct val="20000"/>
        </a:spcBef>
        <a:spcAft>
          <a:spcPct val="0"/>
        </a:spcAft>
        <a:buClr>
          <a:schemeClr val="bg1"/>
        </a:buClr>
        <a:buSzPct val="100000"/>
        <a:buChar char="–"/>
        <a:defRPr sz="1700">
          <a:solidFill>
            <a:schemeClr val="bg1"/>
          </a:solidFill>
          <a:latin typeface="+mn-lt"/>
        </a:defRPr>
      </a:lvl3pPr>
      <a:lvl4pPr marL="1374775" indent="-149225" algn="l" defTabSz="795338" rtl="0" eaLnBrk="0" fontAlgn="base" hangingPunct="0">
        <a:spcBef>
          <a:spcPct val="20000"/>
        </a:spcBef>
        <a:spcAft>
          <a:spcPct val="0"/>
        </a:spcAft>
        <a:buClr>
          <a:schemeClr val="bg1"/>
        </a:buClr>
        <a:buSzPct val="100000"/>
        <a:buChar char="."/>
        <a:defRPr sz="1600">
          <a:solidFill>
            <a:schemeClr val="bg1"/>
          </a:solidFill>
          <a:latin typeface="+mn-lt"/>
        </a:defRPr>
      </a:lvl4pPr>
      <a:lvl5pPr marL="1738313" indent="-149225" algn="l" defTabSz="795338" rtl="0" eaLnBrk="0" fontAlgn="base" hangingPunct="0">
        <a:spcBef>
          <a:spcPct val="20000"/>
        </a:spcBef>
        <a:spcAft>
          <a:spcPct val="0"/>
        </a:spcAft>
        <a:buClr>
          <a:schemeClr val="bg1"/>
        </a:buClr>
        <a:buSzPct val="100000"/>
        <a:buChar char="-"/>
        <a:defRPr sz="1400">
          <a:solidFill>
            <a:schemeClr val="bg1"/>
          </a:solidFill>
          <a:latin typeface="+mn-lt"/>
        </a:defRPr>
      </a:lvl5pPr>
      <a:lvl6pPr marL="2195513" indent="-149225" algn="l" defTabSz="795338" rtl="0" fontAlgn="base">
        <a:spcBef>
          <a:spcPct val="20000"/>
        </a:spcBef>
        <a:spcAft>
          <a:spcPct val="0"/>
        </a:spcAft>
        <a:buClr>
          <a:schemeClr val="bg1"/>
        </a:buClr>
        <a:buSzPct val="100000"/>
        <a:buChar char="-"/>
        <a:defRPr sz="1400">
          <a:solidFill>
            <a:schemeClr val="bg1"/>
          </a:solidFill>
          <a:latin typeface="+mn-lt"/>
        </a:defRPr>
      </a:lvl6pPr>
      <a:lvl7pPr marL="2652713" indent="-149225" algn="l" defTabSz="795338" rtl="0" fontAlgn="base">
        <a:spcBef>
          <a:spcPct val="20000"/>
        </a:spcBef>
        <a:spcAft>
          <a:spcPct val="0"/>
        </a:spcAft>
        <a:buClr>
          <a:schemeClr val="bg1"/>
        </a:buClr>
        <a:buSzPct val="100000"/>
        <a:buChar char="-"/>
        <a:defRPr sz="1400">
          <a:solidFill>
            <a:schemeClr val="bg1"/>
          </a:solidFill>
          <a:latin typeface="+mn-lt"/>
        </a:defRPr>
      </a:lvl7pPr>
      <a:lvl8pPr marL="3109913" indent="-149225" algn="l" defTabSz="795338" rtl="0" fontAlgn="base">
        <a:spcBef>
          <a:spcPct val="20000"/>
        </a:spcBef>
        <a:spcAft>
          <a:spcPct val="0"/>
        </a:spcAft>
        <a:buClr>
          <a:schemeClr val="bg1"/>
        </a:buClr>
        <a:buSzPct val="100000"/>
        <a:buChar char="-"/>
        <a:defRPr sz="1400">
          <a:solidFill>
            <a:schemeClr val="bg1"/>
          </a:solidFill>
          <a:latin typeface="+mn-lt"/>
        </a:defRPr>
      </a:lvl8pPr>
      <a:lvl9pPr marL="3567113" indent="-149225" algn="l" defTabSz="795338" rtl="0" fontAlgn="base">
        <a:spcBef>
          <a:spcPct val="20000"/>
        </a:spcBef>
        <a:spcAft>
          <a:spcPct val="0"/>
        </a:spcAft>
        <a:buClr>
          <a:schemeClr val="bg1"/>
        </a:buClr>
        <a:buSzPct val="100000"/>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1.xml"/><Relationship Id="rId1" Type="http://schemas.openxmlformats.org/officeDocument/2006/relationships/slideLayout" Target="../slideLayouts/slideLayout9.xml"/><Relationship Id="rId4" Type="http://schemas.openxmlformats.org/officeDocument/2006/relationships/image" Target="../media/image87.emf"/></Relationships>
</file>

<file path=ppt/slides/_rels/slide10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5.xml"/><Relationship Id="rId1" Type="http://schemas.openxmlformats.org/officeDocument/2006/relationships/slideLayout" Target="../slideLayouts/slideLayout9.xml"/><Relationship Id="rId4" Type="http://schemas.openxmlformats.org/officeDocument/2006/relationships/image" Target="../media/image90.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1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1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1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12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59.jpeg"/><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59.jpeg"/><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9.xml"/><Relationship Id="rId4" Type="http://schemas.openxmlformats.org/officeDocument/2006/relationships/image" Target="../media/image83.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2275" y="1455731"/>
            <a:ext cx="5511800" cy="425450"/>
          </a:xfrm>
          <a:prstGeom prst="rect">
            <a:avLst/>
          </a:prstGeom>
          <a:noFill/>
          <a:ln w="28575">
            <a:noFill/>
            <a:miter lim="800000"/>
            <a:headEnd/>
            <a:tailEnd/>
          </a:ln>
        </p:spPr>
        <p:txBody>
          <a:bodyPr/>
          <a:lstStyle/>
          <a:p>
            <a:pPr algn="ctr" eaLnBrk="0" hangingPunct="0">
              <a:spcBef>
                <a:spcPct val="50000"/>
              </a:spcBef>
            </a:pPr>
            <a:endParaRPr lang="en-US" sz="2800" b="1" dirty="0" smtClean="0">
              <a:solidFill>
                <a:srgbClr val="000099"/>
              </a:solidFill>
              <a:latin typeface="Arial" charset="0"/>
            </a:endParaRPr>
          </a:p>
        </p:txBody>
      </p:sp>
      <p:sp>
        <p:nvSpPr>
          <p:cNvPr id="9" name="Text Box 8"/>
          <p:cNvSpPr txBox="1">
            <a:spLocks noChangeArrowheads="1"/>
          </p:cNvSpPr>
          <p:nvPr/>
        </p:nvSpPr>
        <p:spPr bwMode="auto">
          <a:xfrm>
            <a:off x="6350" y="2348880"/>
            <a:ext cx="9144000" cy="2828467"/>
          </a:xfrm>
          <a:prstGeom prst="rect">
            <a:avLst/>
          </a:prstGeom>
          <a:noFill/>
          <a:ln w="28575">
            <a:noFill/>
            <a:miter lim="800000"/>
            <a:headEnd/>
            <a:tailEnd/>
          </a:ln>
        </p:spPr>
        <p:txBody>
          <a:bodyPr>
            <a:spAutoFit/>
          </a:bodyPr>
          <a:lstStyle/>
          <a:p>
            <a:pPr algn="ctr" eaLnBrk="0" hangingPunct="0">
              <a:lnSpc>
                <a:spcPct val="80000"/>
              </a:lnSpc>
              <a:spcBef>
                <a:spcPct val="15000"/>
              </a:spcBef>
            </a:pPr>
            <a:r>
              <a:rPr lang="en-GB" sz="3200" b="1" dirty="0" smtClean="0">
                <a:solidFill>
                  <a:srgbClr val="000099"/>
                </a:solidFill>
              </a:rPr>
              <a:t>“Reduce Continuing CFIT Accidents by Training Constant Descent Final Approaches</a:t>
            </a:r>
          </a:p>
          <a:p>
            <a:pPr algn="ctr" eaLnBrk="0" hangingPunct="0">
              <a:lnSpc>
                <a:spcPct val="80000"/>
              </a:lnSpc>
              <a:spcBef>
                <a:spcPct val="15000"/>
              </a:spcBef>
            </a:pPr>
            <a:r>
              <a:rPr lang="en-GB" sz="3200" b="1" dirty="0" smtClean="0">
                <a:solidFill>
                  <a:srgbClr val="000099"/>
                </a:solidFill>
              </a:rPr>
              <a:t>Using Distance-Altitude Tables to Follow the </a:t>
            </a:r>
          </a:p>
          <a:p>
            <a:pPr algn="ctr" eaLnBrk="0" hangingPunct="0">
              <a:lnSpc>
                <a:spcPct val="80000"/>
              </a:lnSpc>
              <a:spcBef>
                <a:spcPct val="15000"/>
              </a:spcBef>
              <a:spcAft>
                <a:spcPts val="600"/>
              </a:spcAft>
            </a:pPr>
            <a:r>
              <a:rPr lang="en-GB" sz="3200" b="1" dirty="0" smtClean="0">
                <a:solidFill>
                  <a:srgbClr val="000099"/>
                </a:solidFill>
              </a:rPr>
              <a:t>Glideslope Angle to an Accuracy of 30ft”</a:t>
            </a:r>
          </a:p>
          <a:p>
            <a:pPr algn="ctr" eaLnBrk="0" hangingPunct="0">
              <a:lnSpc>
                <a:spcPct val="80000"/>
              </a:lnSpc>
              <a:spcBef>
                <a:spcPct val="15000"/>
              </a:spcBef>
            </a:pPr>
            <a:r>
              <a:rPr lang="en-GB" sz="3200" b="1" i="1" dirty="0" smtClean="0">
                <a:solidFill>
                  <a:srgbClr val="3366CC"/>
                </a:solidFill>
              </a:rPr>
              <a:t>Including LOC-DME Accident 14 Aug 13</a:t>
            </a:r>
          </a:p>
          <a:p>
            <a:pPr algn="ctr" eaLnBrk="0" hangingPunct="0">
              <a:lnSpc>
                <a:spcPct val="80000"/>
              </a:lnSpc>
              <a:spcBef>
                <a:spcPct val="15000"/>
              </a:spcBef>
            </a:pPr>
            <a:r>
              <a:rPr lang="en-GB" sz="3200" b="1" i="1" dirty="0" smtClean="0">
                <a:solidFill>
                  <a:srgbClr val="3366CC"/>
                </a:solidFill>
              </a:rPr>
              <a:t>of UPS A300-600F into Birmingham, Alabama</a:t>
            </a:r>
            <a:endParaRPr lang="en-US" sz="4000" b="1" dirty="0">
              <a:solidFill>
                <a:srgbClr val="000099"/>
              </a:solidFill>
              <a:latin typeface="Arial" charset="0"/>
            </a:endParaRPr>
          </a:p>
        </p:txBody>
      </p:sp>
      <p:pic>
        <p:nvPicPr>
          <p:cNvPr id="18433" name="Picture 1" descr="image001"/>
          <p:cNvPicPr>
            <a:picLocks noChangeAspect="1" noChangeArrowheads="1"/>
          </p:cNvPicPr>
          <p:nvPr/>
        </p:nvPicPr>
        <p:blipFill>
          <a:blip r:embed="rId3" cstate="print"/>
          <a:srcRect/>
          <a:stretch>
            <a:fillRect/>
          </a:stretch>
        </p:blipFill>
        <p:spPr bwMode="auto">
          <a:xfrm>
            <a:off x="1218472" y="187152"/>
            <a:ext cx="6408712" cy="1810253"/>
          </a:xfrm>
          <a:prstGeom prst="rect">
            <a:avLst/>
          </a:prstGeom>
          <a:noFill/>
          <a:ln w="9525">
            <a:noFill/>
            <a:miter lim="800000"/>
            <a:headEnd/>
            <a:tailEnd/>
          </a:ln>
        </p:spPr>
      </p:pic>
      <p:sp>
        <p:nvSpPr>
          <p:cNvPr id="7" name="TextBox 6"/>
          <p:cNvSpPr txBox="1"/>
          <p:nvPr/>
        </p:nvSpPr>
        <p:spPr>
          <a:xfrm>
            <a:off x="6075208" y="1674100"/>
            <a:ext cx="1656184" cy="369332"/>
          </a:xfrm>
          <a:prstGeom prst="rect">
            <a:avLst/>
          </a:prstGeom>
          <a:noFill/>
        </p:spPr>
        <p:txBody>
          <a:bodyPr wrap="square" rtlCol="0" anchor="ctr" anchorCtr="0">
            <a:spAutoFit/>
          </a:bodyPr>
          <a:lstStyle/>
          <a:p>
            <a:pPr algn="ctr"/>
            <a:r>
              <a:rPr lang="en-GB" sz="1800" b="1" dirty="0" smtClean="0">
                <a:solidFill>
                  <a:srgbClr val="000099"/>
                </a:solidFill>
              </a:rPr>
              <a:t>17 April 2013</a:t>
            </a:r>
          </a:p>
        </p:txBody>
      </p:sp>
      <p:sp>
        <p:nvSpPr>
          <p:cNvPr id="8" name="Text Box 5"/>
          <p:cNvSpPr txBox="1">
            <a:spLocks noChangeArrowheads="1"/>
          </p:cNvSpPr>
          <p:nvPr/>
        </p:nvSpPr>
        <p:spPr bwMode="auto">
          <a:xfrm>
            <a:off x="1210604" y="5241424"/>
            <a:ext cx="6697662" cy="1554199"/>
          </a:xfrm>
          <a:prstGeom prst="rect">
            <a:avLst/>
          </a:prstGeom>
          <a:solidFill>
            <a:srgbClr val="3366FF">
              <a:alpha val="43921"/>
            </a:srgbClr>
          </a:solidFill>
          <a:ln w="19050">
            <a:solidFill>
              <a:schemeClr val="tx2"/>
            </a:solidFill>
            <a:miter lim="800000"/>
            <a:headEnd/>
            <a:tailEnd/>
          </a:ln>
        </p:spPr>
        <p:txBody>
          <a:bodyPr bIns="118800">
            <a:spAutoFit/>
          </a:bodyPr>
          <a:lstStyle/>
          <a:p>
            <a:pPr algn="ctr" eaLnBrk="0" hangingPunct="0">
              <a:lnSpc>
                <a:spcPct val="50000"/>
              </a:lnSpc>
              <a:spcBef>
                <a:spcPct val="50000"/>
              </a:spcBef>
            </a:pPr>
            <a:endParaRPr lang="en-US" sz="600" b="1" dirty="0">
              <a:solidFill>
                <a:schemeClr val="bg1"/>
              </a:solidFill>
              <a:latin typeface="Arial" charset="0"/>
            </a:endParaRPr>
          </a:p>
          <a:p>
            <a:pPr algn="ctr" eaLnBrk="0" hangingPunct="0">
              <a:lnSpc>
                <a:spcPct val="50000"/>
              </a:lnSpc>
              <a:spcBef>
                <a:spcPct val="35000"/>
              </a:spcBef>
            </a:pPr>
            <a:r>
              <a:rPr lang="en-GB" sz="3200" b="1" dirty="0" smtClean="0">
                <a:solidFill>
                  <a:schemeClr val="bg1"/>
                </a:solidFill>
                <a:latin typeface="Arial" charset="0"/>
              </a:rPr>
              <a:t>Hugh DIBLEY </a:t>
            </a:r>
            <a:r>
              <a:rPr lang="en-GB" sz="2000" dirty="0" smtClean="0">
                <a:solidFill>
                  <a:schemeClr val="bg1"/>
                </a:solidFill>
                <a:latin typeface="Arial" charset="0"/>
              </a:rPr>
              <a:t>FRAeS, FRIN, CMILT</a:t>
            </a:r>
            <a:r>
              <a:rPr lang="en-GB" sz="3200" b="1" dirty="0" smtClean="0">
                <a:solidFill>
                  <a:schemeClr val="bg1"/>
                </a:solidFill>
                <a:latin typeface="Arial" charset="0"/>
              </a:rPr>
              <a:t> </a:t>
            </a:r>
          </a:p>
          <a:p>
            <a:pPr algn="ctr" eaLnBrk="0" hangingPunct="0">
              <a:lnSpc>
                <a:spcPct val="50000"/>
              </a:lnSpc>
              <a:spcBef>
                <a:spcPts val="1200"/>
              </a:spcBef>
            </a:pPr>
            <a:r>
              <a:rPr lang="en-GB" sz="2000" b="1" dirty="0" smtClean="0">
                <a:solidFill>
                  <a:schemeClr val="bg1"/>
                </a:solidFill>
                <a:latin typeface="+mn-lt"/>
              </a:rPr>
              <a:t>formerly BOAC/BAW ,  Airbus Toulouse</a:t>
            </a:r>
          </a:p>
          <a:p>
            <a:pPr algn="ctr" eaLnBrk="0" hangingPunct="0">
              <a:lnSpc>
                <a:spcPct val="50000"/>
              </a:lnSpc>
              <a:spcBef>
                <a:spcPts val="1200"/>
              </a:spcBef>
            </a:pPr>
            <a:r>
              <a:rPr lang="en-GB" sz="2000" b="1" dirty="0" smtClean="0">
                <a:solidFill>
                  <a:schemeClr val="bg1"/>
                </a:solidFill>
                <a:latin typeface="+mn-lt"/>
              </a:rPr>
              <a:t>RAeS:   Flight Simulation Group, ICATEE, </a:t>
            </a:r>
          </a:p>
          <a:p>
            <a:pPr algn="ctr" eaLnBrk="0" hangingPunct="0">
              <a:lnSpc>
                <a:spcPct val="50000"/>
              </a:lnSpc>
              <a:spcBef>
                <a:spcPts val="1200"/>
              </a:spcBef>
            </a:pPr>
            <a:r>
              <a:rPr lang="en-GB" sz="2000" b="1" dirty="0" smtClean="0">
                <a:solidFill>
                  <a:schemeClr val="bg1"/>
                </a:solidFill>
                <a:latin typeface="+mn-lt"/>
              </a:rPr>
              <a:t>Flight Operations Group, Chairman Toulouse Branch</a:t>
            </a:r>
            <a:endParaRPr lang="en-GB" sz="2000" b="1"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7014"/>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Majority of CFIT Accidents have involved NPAs</a:t>
            </a:r>
            <a:endParaRPr lang="en-GB" sz="2800" b="1" dirty="0">
              <a:solidFill>
                <a:srgbClr val="000099"/>
              </a:solidFill>
              <a:ea typeface="ＭＳ Ｐゴシック" pitchFamily="34" charset="-128"/>
            </a:endParaRPr>
          </a:p>
        </p:txBody>
      </p:sp>
      <p:pic>
        <p:nvPicPr>
          <p:cNvPr id="3" name="Picture 2" descr="HD RAeS LHR 121011 - Steve Solomon NPA plan text - 8oct12.jpg"/>
          <p:cNvPicPr>
            <a:picLocks noChangeAspect="1"/>
          </p:cNvPicPr>
          <p:nvPr/>
        </p:nvPicPr>
        <p:blipFill>
          <a:blip r:embed="rId3" cstate="print"/>
          <a:stretch>
            <a:fillRect/>
          </a:stretch>
        </p:blipFill>
        <p:spPr>
          <a:xfrm>
            <a:off x="889221" y="2348880"/>
            <a:ext cx="7632171" cy="24581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 Jeppesen ZSFZ Changle Fuzhou, PRC  ILS &amp; LOC 03 - 27nov12.jpg"/>
          <p:cNvPicPr>
            <a:picLocks noChangeAspect="1"/>
          </p:cNvPicPr>
          <p:nvPr/>
        </p:nvPicPr>
        <p:blipFill>
          <a:blip r:embed="rId2" cstate="print"/>
          <a:stretch>
            <a:fillRect/>
          </a:stretch>
        </p:blipFill>
        <p:spPr>
          <a:xfrm>
            <a:off x="2614064" y="42864"/>
            <a:ext cx="3819525" cy="6391275"/>
          </a:xfrm>
          <a:prstGeom prst="rect">
            <a:avLst/>
          </a:prstGeom>
        </p:spPr>
      </p:pic>
      <p:sp>
        <p:nvSpPr>
          <p:cNvPr id="4" name="Rectangle 3"/>
          <p:cNvSpPr/>
          <p:nvPr/>
        </p:nvSpPr>
        <p:spPr>
          <a:xfrm>
            <a:off x="115040" y="9376"/>
            <a:ext cx="8892480" cy="4047262"/>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Procedures and charts are improving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LOC GS out glidepath is the same profile as the  ILS glideslope </a:t>
            </a:r>
            <a:r>
              <a:rPr lang="en-GB" sz="2800" b="1" i="1" dirty="0" smtClean="0">
                <a:solidFill>
                  <a:srgbClr val="000099"/>
                </a:solidFill>
                <a:ea typeface="ＭＳ Ｐゴシック" pitchFamily="34" charset="-128"/>
              </a:rPr>
              <a:t>(unlike at Guam)</a:t>
            </a:r>
            <a:r>
              <a:rPr lang="en-GB" sz="2800" b="1" dirty="0" smtClean="0">
                <a:solidFill>
                  <a:srgbClr val="000099"/>
                </a:solidFill>
                <a:ea typeface="ＭＳ Ｐゴシック" pitchFamily="34" charset="-128"/>
              </a:rPr>
              <a:t>.</a:t>
            </a:r>
          </a:p>
          <a:p>
            <a:pPr algn="ctr" eaLnBrk="0" fontAlgn="base" hangingPunct="0">
              <a:spcBef>
                <a:spcPct val="0"/>
              </a:spcBef>
              <a:spcAft>
                <a:spcPts val="0"/>
              </a:spcAft>
            </a:pPr>
            <a:r>
              <a:rPr lang="en-GB" sz="2800" b="1" dirty="0" smtClean="0">
                <a:solidFill>
                  <a:srgbClr val="000099"/>
                </a:solidFill>
                <a:ea typeface="ＭＳ Ｐゴシック" pitchFamily="34" charset="-128"/>
              </a:rPr>
              <a:t>Altitudes must selectable in the autopilot FCU.</a:t>
            </a:r>
          </a:p>
          <a:p>
            <a:pPr algn="ctr" eaLnBrk="0" fontAlgn="base" hangingPunct="0">
              <a:spcBef>
                <a:spcPct val="0"/>
              </a:spcBef>
              <a:spcAft>
                <a:spcPts val="0"/>
              </a:spcAft>
            </a:pPr>
            <a:r>
              <a:rPr lang="en-GB" sz="2800" b="1" i="1" dirty="0" smtClean="0">
                <a:solidFill>
                  <a:srgbClr val="000099"/>
                </a:solidFill>
                <a:ea typeface="ＭＳ Ｐゴシック" pitchFamily="34" charset="-128"/>
              </a:rPr>
              <a:t>The approach altitude of 2960’ will be set as 3000’.</a:t>
            </a:r>
          </a:p>
          <a:p>
            <a:pPr algn="ctr" eaLnBrk="0" fontAlgn="base" hangingPunct="0">
              <a:spcBef>
                <a:spcPct val="0"/>
              </a:spcBef>
              <a:spcAft>
                <a:spcPts val="0"/>
              </a:spcAft>
            </a:pPr>
            <a:r>
              <a:rPr lang="en-GB" sz="2800" b="1" i="1" dirty="0" smtClean="0">
                <a:solidFill>
                  <a:srgbClr val="009900"/>
                </a:solidFill>
                <a:ea typeface="ＭＳ Ｐゴシック" pitchFamily="34" charset="-128"/>
              </a:rPr>
              <a:t>Simplicity breeds Safety</a:t>
            </a:r>
          </a:p>
          <a:p>
            <a:pPr algn="ctr" eaLnBrk="0" hangingPunct="0">
              <a:spcAft>
                <a:spcPts val="0"/>
              </a:spcAft>
            </a:pPr>
            <a:r>
              <a:rPr lang="en-GB" sz="2800" b="1" dirty="0" smtClean="0">
                <a:solidFill>
                  <a:srgbClr val="000099"/>
                </a:solidFill>
                <a:ea typeface="ＭＳ Ｐゴシック" pitchFamily="34" charset="-128"/>
              </a:rPr>
              <a:t> Whenever possible can approach altitudes be rounded too 1000’ or 500’?</a:t>
            </a:r>
          </a:p>
          <a:p>
            <a:pPr algn="ctr" eaLnBrk="0" hangingPunct="0">
              <a:spcAft>
                <a:spcPts val="0"/>
              </a:spcAft>
            </a:pPr>
            <a:r>
              <a:rPr lang="en-GB" sz="2800" b="1" dirty="0" smtClean="0">
                <a:solidFill>
                  <a:srgbClr val="000099"/>
                </a:solidFill>
                <a:ea typeface="ＭＳ Ｐゴシック" pitchFamily="34" charset="-128"/>
              </a:rPr>
              <a:t>And distances used be whole numbers? </a:t>
            </a:r>
            <a:endParaRPr lang="en-GB" sz="2800" b="1" dirty="0" smtClean="0">
              <a:solidFill>
                <a:srgbClr val="009900"/>
              </a:solidFill>
              <a:ea typeface="ＭＳ Ｐゴシック" pitchFamily="34" charset="-128"/>
            </a:endParaRPr>
          </a:p>
        </p:txBody>
      </p:sp>
      <p:sp>
        <p:nvSpPr>
          <p:cNvPr id="5" name="TextBox 4"/>
          <p:cNvSpPr txBox="1"/>
          <p:nvPr/>
        </p:nvSpPr>
        <p:spPr>
          <a:xfrm>
            <a:off x="525264" y="5013176"/>
            <a:ext cx="3902720" cy="830997"/>
          </a:xfrm>
          <a:prstGeom prst="rect">
            <a:avLst/>
          </a:prstGeom>
          <a:solidFill>
            <a:schemeClr val="tx2">
              <a:lumMod val="20000"/>
              <a:lumOff val="80000"/>
              <a:alpha val="72000"/>
            </a:schemeClr>
          </a:solidFill>
          <a:ln w="25400">
            <a:solidFill>
              <a:srgbClr val="000099"/>
            </a:solidFill>
          </a:ln>
        </p:spPr>
        <p:txBody>
          <a:bodyPr wrap="square" rtlCol="0">
            <a:spAutoFit/>
          </a:bodyPr>
          <a:lstStyle/>
          <a:p>
            <a:r>
              <a:rPr lang="en-GB" b="1" dirty="0" smtClean="0">
                <a:solidFill>
                  <a:srgbClr val="000099"/>
                </a:solidFill>
              </a:rPr>
              <a:t>2960’ cannot be set in the autopilot altitude selector  </a:t>
            </a:r>
            <a:endParaRPr lang="en-GB" b="1" dirty="0">
              <a:solidFill>
                <a:srgbClr val="000099"/>
              </a:solidFill>
            </a:endParaRPr>
          </a:p>
        </p:txBody>
      </p:sp>
      <p:cxnSp>
        <p:nvCxnSpPr>
          <p:cNvPr id="6" name="Straight Arrow Connector 5"/>
          <p:cNvCxnSpPr/>
          <p:nvPr/>
        </p:nvCxnSpPr>
        <p:spPr bwMode="auto">
          <a:xfrm flipV="1">
            <a:off x="2409872" y="4581128"/>
            <a:ext cx="649960" cy="432048"/>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4" animBg="1"/>
      <p:bldP spid="5" grpId="0" uiExpan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 Jeppesen ZSFZ Changle Fuzhou, PRC  VOR DME 03 - 27nov12.jpg"/>
          <p:cNvPicPr>
            <a:picLocks noChangeAspect="1"/>
          </p:cNvPicPr>
          <p:nvPr/>
        </p:nvPicPr>
        <p:blipFill>
          <a:blip r:embed="rId2" cstate="print"/>
          <a:stretch>
            <a:fillRect/>
          </a:stretch>
        </p:blipFill>
        <p:spPr>
          <a:xfrm>
            <a:off x="2672352" y="28576"/>
            <a:ext cx="3762375" cy="6410325"/>
          </a:xfrm>
          <a:prstGeom prst="rect">
            <a:avLst/>
          </a:prstGeom>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 Jeppesen ZSFZ Changle Fuzhou, PRC  VOR DME 03 - 27nov12.jpg"/>
          <p:cNvPicPr>
            <a:picLocks noChangeAspect="1"/>
          </p:cNvPicPr>
          <p:nvPr/>
        </p:nvPicPr>
        <p:blipFill>
          <a:blip r:embed="rId2" cstate="print"/>
          <a:stretch>
            <a:fillRect/>
          </a:stretch>
        </p:blipFill>
        <p:spPr>
          <a:xfrm>
            <a:off x="2672352" y="28576"/>
            <a:ext cx="3762375" cy="6410325"/>
          </a:xfrm>
          <a:prstGeom prst="rect">
            <a:avLst/>
          </a:prstGeom>
        </p:spPr>
      </p:pic>
      <p:sp>
        <p:nvSpPr>
          <p:cNvPr id="4" name="Rectangle 3"/>
          <p:cNvSpPr/>
          <p:nvPr/>
        </p:nvSpPr>
        <p:spPr>
          <a:xfrm>
            <a:off x="116720" y="1196752"/>
            <a:ext cx="8892480" cy="275460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The VOR DME Final Approach is now also a Constant Angle 3º glidepath &amp; DME-Altitude table.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But why only from 1650’ [1600’ or 1700’ in FCU]? </a:t>
            </a:r>
          </a:p>
          <a:p>
            <a:pPr algn="ctr" eaLnBrk="0" fontAlgn="base" hangingPunct="0">
              <a:spcBef>
                <a:spcPct val="0"/>
              </a:spcBef>
              <a:spcAft>
                <a:spcPts val="0"/>
              </a:spcAft>
            </a:pPr>
            <a:r>
              <a:rPr lang="en-GB" sz="2800" b="1" dirty="0" smtClean="0">
                <a:solidFill>
                  <a:srgbClr val="000099"/>
                </a:solidFill>
                <a:ea typeface="ＭＳ Ｐゴシック" pitchFamily="34" charset="-128"/>
              </a:rPr>
              <a:t>A Constant Angle from 3000’ like the ILS approach would be better for large aircraft – perhaps with a lower intercept as an option.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4603"/>
            <a:ext cx="7398967" cy="2588493"/>
          </a:xfrm>
          <a:prstGeom prst="rect">
            <a:avLst/>
          </a:prstGeom>
        </p:spPr>
      </p:pic>
      <p:sp>
        <p:nvSpPr>
          <p:cNvPr id="14" name="Rectangle 13"/>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Back to Benefits of a Constant Angle NPA Profile</a:t>
            </a:r>
            <a:endParaRPr lang="en-GB" sz="2800" b="1" dirty="0">
              <a:solidFill>
                <a:srgbClr val="000099"/>
              </a:solidFill>
              <a:ea typeface="ＭＳ Ｐゴシック" pitchFamily="34" charset="-128"/>
            </a:endParaRPr>
          </a:p>
        </p:txBody>
      </p:sp>
      <p:cxnSp>
        <p:nvCxnSpPr>
          <p:cNvPr id="6" name="Straight Connector 5"/>
          <p:cNvCxnSpPr/>
          <p:nvPr/>
        </p:nvCxnSpPr>
        <p:spPr bwMode="auto">
          <a:xfrm>
            <a:off x="2411760" y="2295657"/>
            <a:ext cx="4392488" cy="1800200"/>
          </a:xfrm>
          <a:prstGeom prst="line">
            <a:avLst/>
          </a:prstGeom>
          <a:solidFill>
            <a:schemeClr val="accent1"/>
          </a:solidFill>
          <a:ln w="44450" cap="flat" cmpd="sng" algn="ctr">
            <a:solidFill>
              <a:srgbClr val="00B050"/>
            </a:solidFill>
            <a:prstDash val="solid"/>
            <a:round/>
            <a:headEnd type="none" w="med" len="med"/>
            <a:tailEnd type="none" w="med" len="med"/>
          </a:ln>
          <a:effectLst/>
        </p:spPr>
      </p:cxnSp>
      <p:cxnSp>
        <p:nvCxnSpPr>
          <p:cNvPr id="11" name="Straight Arrow Connector 10"/>
          <p:cNvCxnSpPr/>
          <p:nvPr/>
        </p:nvCxnSpPr>
        <p:spPr bwMode="auto">
          <a:xfrm flipV="1">
            <a:off x="5375856" y="2568699"/>
            <a:ext cx="1644416" cy="954036"/>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sp>
        <p:nvSpPr>
          <p:cNvPr id="20" name="Rectangle 19"/>
          <p:cNvSpPr/>
          <p:nvPr/>
        </p:nvSpPr>
        <p:spPr>
          <a:xfrm>
            <a:off x="23448" y="864604"/>
            <a:ext cx="9144000" cy="523220"/>
          </a:xfrm>
          <a:prstGeom prst="rect">
            <a:avLst/>
          </a:prstGeom>
          <a:solidFill>
            <a:schemeClr val="bg2">
              <a:lumMod val="90000"/>
            </a:schemeClr>
          </a:solidFill>
        </p:spPr>
        <p:txBody>
          <a:bodyPr wrap="square">
            <a:spAutoFit/>
          </a:bodyPr>
          <a:lstStyle/>
          <a:p>
            <a:pPr algn="ctr" eaLnBrk="0" fontAlgn="base" hangingPunct="0">
              <a:spcBef>
                <a:spcPct val="0"/>
              </a:spcBef>
              <a:spcAft>
                <a:spcPct val="0"/>
              </a:spcAft>
            </a:pPr>
            <a:r>
              <a:rPr lang="en-GB" sz="2800" b="1" dirty="0" smtClean="0">
                <a:solidFill>
                  <a:srgbClr val="00B050"/>
                </a:solidFill>
                <a:ea typeface="ＭＳ Ｐゴシック" pitchFamily="34" charset="-128"/>
              </a:rPr>
              <a:t>Stable Approach – established as many orders safer</a:t>
            </a:r>
            <a:endParaRPr lang="en-GB" sz="2800" b="1" dirty="0">
              <a:solidFill>
                <a:srgbClr val="00B050"/>
              </a:solidFill>
              <a:ea typeface="ＭＳ Ｐゴシック" pitchFamily="34" charset="-128"/>
            </a:endParaRPr>
          </a:p>
        </p:txBody>
      </p:sp>
      <p:cxnSp>
        <p:nvCxnSpPr>
          <p:cNvPr id="22" name="Straight Arrow Connector 21"/>
          <p:cNvCxnSpPr/>
          <p:nvPr/>
        </p:nvCxnSpPr>
        <p:spPr bwMode="auto">
          <a:xfrm flipH="1">
            <a:off x="2957844" y="2075838"/>
            <a:ext cx="1296144" cy="432048"/>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23" name="TextBox 22"/>
          <p:cNvSpPr txBox="1"/>
          <p:nvPr/>
        </p:nvSpPr>
        <p:spPr>
          <a:xfrm>
            <a:off x="971600" y="1705849"/>
            <a:ext cx="7200800" cy="369332"/>
          </a:xfrm>
          <a:prstGeom prst="rect">
            <a:avLst/>
          </a:prstGeom>
          <a:solidFill>
            <a:schemeClr val="bg2">
              <a:lumMod val="90000"/>
              <a:alpha val="18000"/>
            </a:schemeClr>
          </a:solidFill>
          <a:ln w="25400">
            <a:solidFill>
              <a:srgbClr val="00B050"/>
            </a:solidFill>
          </a:ln>
        </p:spPr>
        <p:txBody>
          <a:bodyPr wrap="square" rtlCol="0">
            <a:spAutoFit/>
          </a:bodyPr>
          <a:lstStyle/>
          <a:p>
            <a:pPr algn="ctr"/>
            <a:r>
              <a:rPr lang="en-GB" sz="1800" b="1" dirty="0" smtClean="0">
                <a:solidFill>
                  <a:srgbClr val="00B050"/>
                </a:solidFill>
              </a:rPr>
              <a:t>Stable approach, landing configuration, no pitch/thrust changes</a:t>
            </a:r>
            <a:endParaRPr lang="en-GB" sz="1800" b="1" dirty="0">
              <a:solidFill>
                <a:srgbClr val="00B050"/>
              </a:solidFill>
            </a:endParaRPr>
          </a:p>
        </p:txBody>
      </p:sp>
      <p:sp>
        <p:nvSpPr>
          <p:cNvPr id="27" name="TextBox 26"/>
          <p:cNvSpPr txBox="1"/>
          <p:nvPr/>
        </p:nvSpPr>
        <p:spPr>
          <a:xfrm>
            <a:off x="1547664" y="3518940"/>
            <a:ext cx="3338846" cy="369332"/>
          </a:xfrm>
          <a:prstGeom prst="rect">
            <a:avLst/>
          </a:prstGeom>
          <a:solidFill>
            <a:schemeClr val="bg2">
              <a:lumMod val="90000"/>
              <a:alpha val="18000"/>
            </a:schemeClr>
          </a:solidFill>
          <a:ln w="12700">
            <a:solidFill>
              <a:srgbClr val="00B050"/>
            </a:solidFill>
          </a:ln>
        </p:spPr>
        <p:txBody>
          <a:bodyPr wrap="square" rtlCol="0">
            <a:spAutoFit/>
          </a:bodyPr>
          <a:lstStyle/>
          <a:p>
            <a:pPr algn="ctr"/>
            <a:r>
              <a:rPr lang="en-GB" sz="1800" dirty="0" smtClean="0">
                <a:solidFill>
                  <a:srgbClr val="00B050"/>
                </a:solidFill>
              </a:rPr>
              <a:t>NPA Minima may be reduced</a:t>
            </a:r>
            <a:endParaRPr lang="en-GB" sz="1800" dirty="0">
              <a:solidFill>
                <a:srgbClr val="00B050"/>
              </a:solidFill>
            </a:endParaRPr>
          </a:p>
        </p:txBody>
      </p:sp>
      <p:cxnSp>
        <p:nvCxnSpPr>
          <p:cNvPr id="29" name="Straight Arrow Connector 28"/>
          <p:cNvCxnSpPr>
            <a:stCxn id="27" idx="3"/>
          </p:cNvCxnSpPr>
          <p:nvPr/>
        </p:nvCxnSpPr>
        <p:spPr bwMode="auto">
          <a:xfrm flipV="1">
            <a:off x="4886510" y="3530989"/>
            <a:ext cx="468000" cy="172617"/>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pic>
        <p:nvPicPr>
          <p:cNvPr id="1026" name="Picture 2"/>
          <p:cNvPicPr>
            <a:picLocks noChangeAspect="1" noChangeArrowheads="1"/>
          </p:cNvPicPr>
          <p:nvPr/>
        </p:nvPicPr>
        <p:blipFill>
          <a:blip r:embed="rId4" cstate="print"/>
          <a:srcRect/>
          <a:stretch>
            <a:fillRect/>
          </a:stretch>
        </p:blipFill>
        <p:spPr bwMode="auto">
          <a:xfrm>
            <a:off x="626830" y="4365104"/>
            <a:ext cx="1331408" cy="2029793"/>
          </a:xfrm>
          <a:prstGeom prst="rect">
            <a:avLst/>
          </a:prstGeom>
          <a:solidFill>
            <a:schemeClr val="bg1"/>
          </a:solidFill>
          <a:ln w="9525">
            <a:miter lim="800000"/>
            <a:headEnd/>
            <a:tailEnd/>
          </a:ln>
          <a:effectLst/>
        </p:spPr>
      </p:pic>
      <p:sp>
        <p:nvSpPr>
          <p:cNvPr id="32" name="TextBox 31"/>
          <p:cNvSpPr txBox="1"/>
          <p:nvPr/>
        </p:nvSpPr>
        <p:spPr>
          <a:xfrm>
            <a:off x="2499038" y="4797152"/>
            <a:ext cx="6099526" cy="1200329"/>
          </a:xfrm>
          <a:prstGeom prst="rect">
            <a:avLst/>
          </a:prstGeom>
          <a:solidFill>
            <a:schemeClr val="bg2">
              <a:lumMod val="90000"/>
              <a:alpha val="48000"/>
            </a:schemeClr>
          </a:solidFill>
          <a:ln w="25400">
            <a:solidFill>
              <a:srgbClr val="00B050"/>
            </a:solidFill>
          </a:ln>
        </p:spPr>
        <p:txBody>
          <a:bodyPr wrap="square" rtlCol="0">
            <a:spAutoFit/>
          </a:bodyPr>
          <a:lstStyle/>
          <a:p>
            <a:r>
              <a:rPr lang="en-GB" sz="1800" b="1" dirty="0" smtClean="0">
                <a:solidFill>
                  <a:srgbClr val="00B050"/>
                </a:solidFill>
              </a:rPr>
              <a:t>DME-Altitude Tables can provide regular checks to confirm aircraft on the correct profile to 30ft accuracy.</a:t>
            </a:r>
          </a:p>
          <a:p>
            <a:r>
              <a:rPr lang="en-GB" sz="1800" b="1" dirty="0" smtClean="0">
                <a:solidFill>
                  <a:srgbClr val="00B050"/>
                </a:solidFill>
              </a:rPr>
              <a:t>Rather than checks at single points which might be interrupted by ATC request, crew action etc.</a:t>
            </a:r>
            <a:endParaRPr lang="en-GB" sz="1800" b="1" dirty="0">
              <a:solidFill>
                <a:srgbClr val="00B050"/>
              </a:solidFill>
            </a:endParaRPr>
          </a:p>
        </p:txBody>
      </p:sp>
      <p:cxnSp>
        <p:nvCxnSpPr>
          <p:cNvPr id="34" name="Straight Connector 33"/>
          <p:cNvCxnSpPr/>
          <p:nvPr/>
        </p:nvCxnSpPr>
        <p:spPr bwMode="auto">
          <a:xfrm>
            <a:off x="1922974" y="4365104"/>
            <a:ext cx="576064" cy="432048"/>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7" name="Straight Connector 36"/>
          <p:cNvCxnSpPr/>
          <p:nvPr/>
        </p:nvCxnSpPr>
        <p:spPr bwMode="auto">
          <a:xfrm flipV="1">
            <a:off x="1922974" y="6006298"/>
            <a:ext cx="593554" cy="375030"/>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15" name="Straight Arrow Connector 14"/>
          <p:cNvCxnSpPr/>
          <p:nvPr/>
        </p:nvCxnSpPr>
        <p:spPr bwMode="auto">
          <a:xfrm flipV="1">
            <a:off x="6098424" y="2650864"/>
            <a:ext cx="1899246" cy="1152128"/>
          </a:xfrm>
          <a:prstGeom prst="straightConnector1">
            <a:avLst/>
          </a:prstGeom>
          <a:solidFill>
            <a:schemeClr val="accent1"/>
          </a:solidFill>
          <a:ln w="44450" cap="flat" cmpd="sng" algn="ctr">
            <a:solidFill>
              <a:srgbClr val="00B050"/>
            </a:solidFill>
            <a:prstDash val="solid"/>
            <a:round/>
            <a:headEnd type="none" w="med" len="med"/>
            <a:tailEnd type="arrow"/>
          </a:ln>
          <a:effectLst/>
        </p:spPr>
      </p:cxnSp>
      <p:cxnSp>
        <p:nvCxnSpPr>
          <p:cNvPr id="17" name="Straight Arrow Connector 16"/>
          <p:cNvCxnSpPr>
            <a:stCxn id="27" idx="3"/>
          </p:cNvCxnSpPr>
          <p:nvPr/>
        </p:nvCxnSpPr>
        <p:spPr bwMode="auto">
          <a:xfrm>
            <a:off x="4886510" y="3703606"/>
            <a:ext cx="1125650" cy="157443"/>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1000" fill="hold"/>
                                        <p:tgtEl>
                                          <p:spTgt spid="1026"/>
                                        </p:tgtEl>
                                        <p:attrNameLst>
                                          <p:attrName>ppt_w</p:attrName>
                                        </p:attrNameLst>
                                      </p:cBhvr>
                                      <p:tavLst>
                                        <p:tav tm="0">
                                          <p:val>
                                            <p:strVal val="#ppt_w*0.70"/>
                                          </p:val>
                                        </p:tav>
                                        <p:tav tm="100000">
                                          <p:val>
                                            <p:strVal val="#ppt_w"/>
                                          </p:val>
                                        </p:tav>
                                      </p:tavLst>
                                    </p:anim>
                                    <p:anim calcmode="lin" valueType="num">
                                      <p:cBhvr>
                                        <p:cTn id="37" dur="1000" fill="hold"/>
                                        <p:tgtEl>
                                          <p:spTgt spid="1026"/>
                                        </p:tgtEl>
                                        <p:attrNameLst>
                                          <p:attrName>ppt_h</p:attrName>
                                        </p:attrNameLst>
                                      </p:cBhvr>
                                      <p:tavLst>
                                        <p:tav tm="0">
                                          <p:val>
                                            <p:strVal val="#ppt_h"/>
                                          </p:val>
                                        </p:tav>
                                        <p:tav tm="100000">
                                          <p:val>
                                            <p:strVal val="#ppt_h"/>
                                          </p:val>
                                        </p:tav>
                                      </p:tavLst>
                                    </p:anim>
                                    <p:animEffect transition="in" filter="fade">
                                      <p:cBhvr>
                                        <p:cTn id="38" dur="1000"/>
                                        <p:tgtEl>
                                          <p:spTgt spid="1026"/>
                                        </p:tgtEl>
                                      </p:cBhvr>
                                    </p:animEffect>
                                  </p:childTnLst>
                                </p:cTn>
                              </p:par>
                              <p:par>
                                <p:cTn id="39" presetID="55"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strVal val="#ppt_w*0.70"/>
                                          </p:val>
                                        </p:tav>
                                        <p:tav tm="100000">
                                          <p:val>
                                            <p:strVal val="#ppt_w"/>
                                          </p:val>
                                        </p:tav>
                                      </p:tavLst>
                                    </p:anim>
                                    <p:anim calcmode="lin" valueType="num">
                                      <p:cBhvr>
                                        <p:cTn id="42" dur="1000" fill="hold"/>
                                        <p:tgtEl>
                                          <p:spTgt spid="34"/>
                                        </p:tgtEl>
                                        <p:attrNameLst>
                                          <p:attrName>ppt_h</p:attrName>
                                        </p:attrNameLst>
                                      </p:cBhvr>
                                      <p:tavLst>
                                        <p:tav tm="0">
                                          <p:val>
                                            <p:strVal val="#ppt_h"/>
                                          </p:val>
                                        </p:tav>
                                        <p:tav tm="100000">
                                          <p:val>
                                            <p:strVal val="#ppt_h"/>
                                          </p:val>
                                        </p:tav>
                                      </p:tavLst>
                                    </p:anim>
                                    <p:animEffect transition="in" filter="fade">
                                      <p:cBhvr>
                                        <p:cTn id="43" dur="1000"/>
                                        <p:tgtEl>
                                          <p:spTgt spid="34"/>
                                        </p:tgtEl>
                                      </p:cBhvr>
                                    </p:animEffect>
                                  </p:childTnLst>
                                </p:cTn>
                              </p:par>
                              <p:par>
                                <p:cTn id="44" presetID="55"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strVal val="#ppt_w*0.70"/>
                                          </p:val>
                                        </p:tav>
                                        <p:tav tm="100000">
                                          <p:val>
                                            <p:strVal val="#ppt_w"/>
                                          </p:val>
                                        </p:tav>
                                      </p:tavLst>
                                    </p:anim>
                                    <p:anim calcmode="lin" valueType="num">
                                      <p:cBhvr>
                                        <p:cTn id="47" dur="1000" fill="hold"/>
                                        <p:tgtEl>
                                          <p:spTgt spid="37"/>
                                        </p:tgtEl>
                                        <p:attrNameLst>
                                          <p:attrName>ppt_h</p:attrName>
                                        </p:attrNameLst>
                                      </p:cBhvr>
                                      <p:tavLst>
                                        <p:tav tm="0">
                                          <p:val>
                                            <p:strVal val="#ppt_h"/>
                                          </p:val>
                                        </p:tav>
                                        <p:tav tm="100000">
                                          <p:val>
                                            <p:strVal val="#ppt_h"/>
                                          </p:val>
                                        </p:tav>
                                      </p:tavLst>
                                    </p:anim>
                                    <p:animEffect transition="in" filter="fade">
                                      <p:cBhvr>
                                        <p:cTn id="48" dur="1000"/>
                                        <p:tgtEl>
                                          <p:spTgt spid="3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1000" fill="hold"/>
                                        <p:tgtEl>
                                          <p:spTgt spid="32"/>
                                        </p:tgtEl>
                                        <p:attrNameLst>
                                          <p:attrName>ppt_w</p:attrName>
                                        </p:attrNameLst>
                                      </p:cBhvr>
                                      <p:tavLst>
                                        <p:tav tm="0">
                                          <p:val>
                                            <p:strVal val="#ppt_w*0.70"/>
                                          </p:val>
                                        </p:tav>
                                        <p:tav tm="100000">
                                          <p:val>
                                            <p:strVal val="#ppt_w"/>
                                          </p:val>
                                        </p:tav>
                                      </p:tavLst>
                                    </p:anim>
                                    <p:anim calcmode="lin" valueType="num">
                                      <p:cBhvr>
                                        <p:cTn id="52" dur="1000" fill="hold"/>
                                        <p:tgtEl>
                                          <p:spTgt spid="32"/>
                                        </p:tgtEl>
                                        <p:attrNameLst>
                                          <p:attrName>ppt_h</p:attrName>
                                        </p:attrNameLst>
                                      </p:cBhvr>
                                      <p:tavLst>
                                        <p:tav tm="0">
                                          <p:val>
                                            <p:strVal val="#ppt_h"/>
                                          </p:val>
                                        </p:tav>
                                        <p:tav tm="100000">
                                          <p:val>
                                            <p:strVal val="#ppt_h"/>
                                          </p:val>
                                        </p:tav>
                                      </p:tavLst>
                                    </p:anim>
                                    <p:animEffect transition="in" filter="fade">
                                      <p:cBhvr>
                                        <p:cTn id="5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3" grpId="0" animBg="1"/>
      <p:bldP spid="27" grpId="0" animBg="1"/>
      <p:bldP spid="3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AA AC120-108 - Continuous Descent Final Approach 20jan11 - 15aqug13.jpg"/>
          <p:cNvPicPr>
            <a:picLocks noChangeAspect="1"/>
          </p:cNvPicPr>
          <p:nvPr/>
        </p:nvPicPr>
        <p:blipFill>
          <a:blip r:embed="rId3" cstate="print"/>
          <a:stretch>
            <a:fillRect/>
          </a:stretch>
        </p:blipFill>
        <p:spPr>
          <a:xfrm>
            <a:off x="4499992" y="46560"/>
            <a:ext cx="4529216" cy="63624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AA AC120-108 - Continuous Descent Final Approach 20jan11 - 15aqug13.jpg"/>
          <p:cNvPicPr>
            <a:picLocks noChangeAspect="1"/>
          </p:cNvPicPr>
          <p:nvPr/>
        </p:nvPicPr>
        <p:blipFill>
          <a:blip r:embed="rId3" cstate="print"/>
          <a:stretch>
            <a:fillRect/>
          </a:stretch>
        </p:blipFill>
        <p:spPr>
          <a:xfrm>
            <a:off x="4499992" y="46560"/>
            <a:ext cx="4529216" cy="6362469"/>
          </a:xfrm>
          <a:prstGeom prst="rect">
            <a:avLst/>
          </a:prstGeom>
        </p:spPr>
      </p:pic>
      <p:sp>
        <p:nvSpPr>
          <p:cNvPr id="4" name="Rectangle 3"/>
          <p:cNvSpPr/>
          <p:nvPr/>
        </p:nvSpPr>
        <p:spPr>
          <a:xfrm>
            <a:off x="95280" y="147696"/>
            <a:ext cx="6408712" cy="6192688"/>
          </a:xfrm>
          <a:prstGeom prst="rect">
            <a:avLst/>
          </a:prstGeom>
          <a:solidFill>
            <a:schemeClr val="tx2">
              <a:lumMod val="20000"/>
              <a:lumOff val="80000"/>
              <a:alpha val="70000"/>
            </a:schemeClr>
          </a:solidFill>
        </p:spPr>
        <p:txBody>
          <a:bodyPr wrap="square" lIns="36000" rIns="36000">
            <a:no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FAA  AC 120-108 January 20</a:t>
            </a:r>
            <a:r>
              <a:rPr lang="en-GB" sz="2800" b="1" baseline="30000" dirty="0" smtClean="0">
                <a:solidFill>
                  <a:srgbClr val="000099"/>
                </a:solidFill>
                <a:ea typeface="ＭＳ Ｐゴシック" pitchFamily="34" charset="-128"/>
              </a:rPr>
              <a:t>th</a:t>
            </a:r>
            <a:r>
              <a:rPr lang="en-GB" sz="2800" b="1" dirty="0" smtClean="0">
                <a:solidFill>
                  <a:srgbClr val="000099"/>
                </a:solidFill>
                <a:ea typeface="ＭＳ Ｐゴシック" pitchFamily="34" charset="-128"/>
              </a:rPr>
              <a:t> 2011</a:t>
            </a:r>
          </a:p>
          <a:p>
            <a:pPr algn="ctr" eaLnBrk="0" fontAlgn="base" hangingPunct="0">
              <a:spcBef>
                <a:spcPct val="0"/>
              </a:spcBef>
              <a:spcAft>
                <a:spcPts val="0"/>
              </a:spcAft>
            </a:pPr>
            <a:r>
              <a:rPr lang="en-GB" sz="2800" b="1" dirty="0" smtClean="0">
                <a:solidFill>
                  <a:srgbClr val="000099"/>
                </a:solidFill>
                <a:ea typeface="ＭＳ Ｐゴシック" pitchFamily="34" charset="-128"/>
              </a:rPr>
              <a:t>Introduced the </a:t>
            </a:r>
            <a:r>
              <a:rPr lang="en-GB" sz="2800" b="1" dirty="0" smtClean="0">
                <a:solidFill>
                  <a:srgbClr val="3366CC"/>
                </a:solidFill>
                <a:ea typeface="ＭＳ Ｐゴシック" pitchFamily="34" charset="-128"/>
              </a:rPr>
              <a:t>CDFA</a:t>
            </a:r>
          </a:p>
          <a:p>
            <a:pPr algn="ctr" eaLnBrk="0" fontAlgn="base" hangingPunct="0">
              <a:spcBef>
                <a:spcPct val="0"/>
              </a:spcBef>
              <a:spcAft>
                <a:spcPts val="0"/>
              </a:spcAft>
            </a:pPr>
            <a:r>
              <a:rPr lang="en-GB" sz="2800" b="1" dirty="0" smtClean="0">
                <a:solidFill>
                  <a:srgbClr val="000099"/>
                </a:solidFill>
                <a:ea typeface="ＭＳ Ｐゴシック" pitchFamily="34" charset="-128"/>
              </a:rPr>
              <a:t>Constant </a:t>
            </a:r>
            <a:r>
              <a:rPr lang="en-GB" sz="2800" b="1" dirty="0" smtClean="0">
                <a:solidFill>
                  <a:srgbClr val="3366CC"/>
                </a:solidFill>
                <a:ea typeface="ＭＳ Ｐゴシック" pitchFamily="34" charset="-128"/>
              </a:rPr>
              <a:t>Descent</a:t>
            </a:r>
            <a:r>
              <a:rPr lang="en-GB" sz="2800" b="1" dirty="0" smtClean="0">
                <a:solidFill>
                  <a:srgbClr val="000099"/>
                </a:solidFill>
                <a:ea typeface="ＭＳ Ｐゴシック" pitchFamily="34" charset="-128"/>
              </a:rPr>
              <a:t> Final Approach, </a:t>
            </a:r>
          </a:p>
          <a:p>
            <a:pPr algn="ctr" eaLnBrk="0" fontAlgn="base" hangingPunct="0">
              <a:spcBef>
                <a:spcPct val="0"/>
              </a:spcBef>
              <a:spcAft>
                <a:spcPts val="0"/>
              </a:spcAft>
            </a:pPr>
            <a:r>
              <a:rPr lang="en-GB" dirty="0" smtClean="0">
                <a:solidFill>
                  <a:srgbClr val="000099"/>
                </a:solidFill>
                <a:ea typeface="ＭＳ Ｐゴシック" pitchFamily="34" charset="-128"/>
              </a:rPr>
              <a:t>flown using sink rate calculated from the published glideslope angle and current groundspeed, or by Flight Path Angle. </a:t>
            </a:r>
          </a:p>
          <a:p>
            <a:pPr algn="ctr" eaLnBrk="0" fontAlgn="base" hangingPunct="0">
              <a:spcBef>
                <a:spcPct val="0"/>
              </a:spcBef>
              <a:spcAft>
                <a:spcPts val="0"/>
              </a:spcAft>
            </a:pPr>
            <a:r>
              <a:rPr lang="en-GB" sz="2000" dirty="0" smtClean="0">
                <a:solidFill>
                  <a:srgbClr val="000099"/>
                </a:solidFill>
                <a:ea typeface="ＭＳ Ｐゴシック" pitchFamily="34" charset="-128"/>
              </a:rPr>
              <a:t>Examples starting from FAF 1900ft &amp; 1500ft </a:t>
            </a:r>
            <a:r>
              <a:rPr lang="en-GB" sz="2000" dirty="0" err="1" smtClean="0">
                <a:solidFill>
                  <a:srgbClr val="000099"/>
                </a:solidFill>
                <a:ea typeface="ＭＳ Ｐゴシック" pitchFamily="34" charset="-128"/>
              </a:rPr>
              <a:t>aal</a:t>
            </a:r>
            <a:r>
              <a:rPr lang="en-GB" sz="2000" dirty="0" smtClean="0">
                <a:solidFill>
                  <a:srgbClr val="000099"/>
                </a:solidFill>
                <a:ea typeface="ＭＳ Ｐゴシック" pitchFamily="34" charset="-128"/>
              </a:rPr>
              <a:t>. </a:t>
            </a:r>
          </a:p>
          <a:p>
            <a:pPr algn="ctr" eaLnBrk="0" fontAlgn="base" hangingPunct="0">
              <a:spcBef>
                <a:spcPct val="0"/>
              </a:spcBef>
              <a:spcAft>
                <a:spcPts val="0"/>
              </a:spcAft>
            </a:pPr>
            <a:r>
              <a:rPr lang="en-GB" sz="2800" b="1" dirty="0" smtClean="0">
                <a:solidFill>
                  <a:srgbClr val="000099"/>
                </a:solidFill>
                <a:ea typeface="ＭＳ Ｐゴシック" pitchFamily="34" charset="-128"/>
              </a:rPr>
              <a:t>But when possible should be </a:t>
            </a:r>
            <a:r>
              <a:rPr lang="en-GB" sz="2800" b="1" dirty="0" smtClean="0">
                <a:solidFill>
                  <a:srgbClr val="3366CC"/>
                </a:solidFill>
                <a:ea typeface="ＭＳ Ｐゴシック" pitchFamily="34" charset="-128"/>
              </a:rPr>
              <a:t>CAFA</a:t>
            </a:r>
          </a:p>
          <a:p>
            <a:pPr algn="ctr" eaLnBrk="0" fontAlgn="base" hangingPunct="0">
              <a:spcBef>
                <a:spcPct val="0"/>
              </a:spcBef>
              <a:spcAft>
                <a:spcPts val="0"/>
              </a:spcAft>
            </a:pPr>
            <a:r>
              <a:rPr lang="en-GB" sz="2800" b="1" dirty="0" smtClean="0">
                <a:solidFill>
                  <a:srgbClr val="000099"/>
                </a:solidFill>
                <a:ea typeface="ＭＳ Ｐゴシック" pitchFamily="34" charset="-128"/>
              </a:rPr>
              <a:t>Constant </a:t>
            </a:r>
            <a:r>
              <a:rPr lang="en-GB" sz="2800" b="1" dirty="0" smtClean="0">
                <a:solidFill>
                  <a:srgbClr val="3366CC"/>
                </a:solidFill>
                <a:ea typeface="ＭＳ Ｐゴシック" pitchFamily="34" charset="-128"/>
              </a:rPr>
              <a:t>Angle</a:t>
            </a:r>
            <a:r>
              <a:rPr lang="en-GB" sz="2800" b="1" dirty="0" smtClean="0">
                <a:solidFill>
                  <a:srgbClr val="000099"/>
                </a:solidFill>
                <a:ea typeface="ＭＳ Ｐゴシック" pitchFamily="34" charset="-128"/>
              </a:rPr>
              <a:t> Final Approach</a:t>
            </a:r>
          </a:p>
          <a:p>
            <a:pPr algn="ctr" eaLnBrk="0" fontAlgn="base" hangingPunct="0">
              <a:spcBef>
                <a:spcPct val="0"/>
              </a:spcBef>
              <a:spcAft>
                <a:spcPts val="0"/>
              </a:spcAft>
            </a:pPr>
            <a:r>
              <a:rPr lang="en-GB" sz="2800" b="1" dirty="0" smtClean="0">
                <a:solidFill>
                  <a:srgbClr val="000099"/>
                </a:solidFill>
                <a:ea typeface="ＭＳ Ｐゴシック" pitchFamily="34" charset="-128"/>
              </a:rPr>
              <a:t>using Distance-Altitude Tables</a:t>
            </a:r>
          </a:p>
          <a:p>
            <a:pPr algn="ctr" eaLnBrk="0" fontAlgn="base" hangingPunct="0">
              <a:spcBef>
                <a:spcPct val="0"/>
              </a:spcBef>
              <a:spcAft>
                <a:spcPts val="0"/>
              </a:spcAft>
            </a:pPr>
            <a:r>
              <a:rPr lang="en-GB" i="1" dirty="0" smtClean="0">
                <a:solidFill>
                  <a:srgbClr val="000099"/>
                </a:solidFill>
                <a:ea typeface="ＭＳ Ｐゴシック" pitchFamily="34" charset="-128"/>
              </a:rPr>
              <a:t>(DME or FMS distance to runway)</a:t>
            </a:r>
          </a:p>
          <a:p>
            <a:pPr algn="ctr" eaLnBrk="0" fontAlgn="base" hangingPunct="0">
              <a:spcBef>
                <a:spcPct val="0"/>
              </a:spcBef>
              <a:spcAft>
                <a:spcPts val="0"/>
              </a:spcAft>
            </a:pPr>
            <a:r>
              <a:rPr lang="en-GB" b="1" dirty="0" smtClean="0">
                <a:solidFill>
                  <a:srgbClr val="000099"/>
                </a:solidFill>
                <a:ea typeface="ＭＳ Ｐゴシック" pitchFamily="34" charset="-128"/>
              </a:rPr>
              <a:t>to monitor final glideslope like an ILS.</a:t>
            </a:r>
            <a:r>
              <a:rPr lang="en-GB" sz="2800" b="1" dirty="0" smtClean="0">
                <a:solidFill>
                  <a:srgbClr val="000099"/>
                </a:solidFill>
                <a:ea typeface="ＭＳ Ｐゴシック" pitchFamily="34" charset="-128"/>
              </a:rPr>
              <a:t> </a:t>
            </a:r>
          </a:p>
          <a:p>
            <a:pPr algn="ctr" eaLnBrk="0" fontAlgn="base" hangingPunct="0">
              <a:spcBef>
                <a:spcPct val="0"/>
              </a:spcBef>
              <a:spcAft>
                <a:spcPts val="0"/>
              </a:spcAft>
            </a:pPr>
            <a:r>
              <a:rPr lang="en-GB" sz="2800" b="1" dirty="0" smtClean="0">
                <a:solidFill>
                  <a:srgbClr val="000099"/>
                </a:solidFill>
                <a:ea typeface="ＭＳ Ｐゴシック" pitchFamily="34" charset="-128"/>
              </a:rPr>
              <a:t> </a:t>
            </a:r>
            <a:r>
              <a:rPr lang="en-GB" sz="2000" b="1" dirty="0" smtClean="0">
                <a:solidFill>
                  <a:srgbClr val="000099"/>
                </a:solidFill>
                <a:ea typeface="ＭＳ Ｐゴシック" pitchFamily="34" charset="-128"/>
              </a:rPr>
              <a:t>Charts must incorporate Distance-Altitude tables.</a:t>
            </a:r>
            <a:endParaRPr lang="en-GB" b="1" dirty="0" smtClean="0">
              <a:solidFill>
                <a:srgbClr val="000099"/>
              </a:solidFill>
              <a:ea typeface="ＭＳ Ｐゴシック" pitchFamily="34" charset="-128"/>
            </a:endParaRPr>
          </a:p>
          <a:p>
            <a:pPr algn="ctr" eaLnBrk="0" fontAlgn="base" hangingPunct="0">
              <a:spcBef>
                <a:spcPct val="0"/>
              </a:spcBef>
              <a:spcAft>
                <a:spcPts val="0"/>
              </a:spcAft>
            </a:pPr>
            <a:r>
              <a:rPr lang="en-GB" sz="2000" b="1" dirty="0" smtClean="0">
                <a:solidFill>
                  <a:srgbClr val="000099"/>
                </a:solidFill>
                <a:ea typeface="ＭＳ Ｐゴシック" pitchFamily="34" charset="-128"/>
              </a:rPr>
              <a:t>To allow early stabilisation profiles should include </a:t>
            </a:r>
            <a:r>
              <a:rPr lang="en-GB" sz="2000" b="1" dirty="0" smtClean="0">
                <a:solidFill>
                  <a:srgbClr val="3366CC"/>
                </a:solidFill>
                <a:ea typeface="ＭＳ Ｐゴシック" pitchFamily="34" charset="-128"/>
              </a:rPr>
              <a:t>CAFA </a:t>
            </a:r>
            <a:r>
              <a:rPr lang="en-GB" sz="2000" b="1" dirty="0" smtClean="0">
                <a:solidFill>
                  <a:srgbClr val="000099"/>
                </a:solidFill>
                <a:ea typeface="ＭＳ Ｐゴシック" pitchFamily="34" charset="-128"/>
              </a:rPr>
              <a:t>from at least 2500ft with option to intercept the glideslope from a lower altitude if required.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ME info on A330 PFD &amp; ND Like RNP - 9oct12.jpg"/>
          <p:cNvPicPr>
            <a:picLocks noChangeAspect="1"/>
          </p:cNvPicPr>
          <p:nvPr/>
        </p:nvPicPr>
        <p:blipFill>
          <a:blip r:embed="rId3" cstate="print"/>
          <a:stretch>
            <a:fillRect/>
          </a:stretch>
        </p:blipFill>
        <p:spPr>
          <a:xfrm>
            <a:off x="276727" y="832484"/>
            <a:ext cx="8559615" cy="5457403"/>
          </a:xfrm>
          <a:prstGeom prst="rect">
            <a:avLst/>
          </a:prstGeom>
          <a:solidFill>
            <a:schemeClr val="tx2">
              <a:lumMod val="40000"/>
              <a:lumOff val="60000"/>
            </a:schemeClr>
          </a:solidFill>
          <a:ln>
            <a:solidFill>
              <a:srgbClr val="000099"/>
            </a:solidFill>
          </a:ln>
        </p:spPr>
      </p:pic>
      <p:sp>
        <p:nvSpPr>
          <p:cNvPr id="3" name="Rectangle 2"/>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DME-Altitude Constant Angle NPAs remain a good backup</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ME info on A330 PFD &amp; ND Like RNP - 9oct12.jpg"/>
          <p:cNvPicPr>
            <a:picLocks noChangeAspect="1"/>
          </p:cNvPicPr>
          <p:nvPr/>
        </p:nvPicPr>
        <p:blipFill>
          <a:blip r:embed="rId3" cstate="print"/>
          <a:stretch>
            <a:fillRect/>
          </a:stretch>
        </p:blipFill>
        <p:spPr>
          <a:xfrm>
            <a:off x="304023" y="832484"/>
            <a:ext cx="8559615" cy="5457403"/>
          </a:xfrm>
          <a:prstGeom prst="rect">
            <a:avLst/>
          </a:prstGeom>
          <a:solidFill>
            <a:schemeClr val="tx2">
              <a:lumMod val="40000"/>
              <a:lumOff val="60000"/>
            </a:schemeClr>
          </a:solidFill>
          <a:ln>
            <a:solidFill>
              <a:srgbClr val="000099"/>
            </a:solidFill>
          </a:ln>
        </p:spPr>
      </p:pic>
      <p:sp>
        <p:nvSpPr>
          <p:cNvPr id="3" name="Rectangle 2"/>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sz="2400" b="1" dirty="0">
                <a:solidFill>
                  <a:srgbClr val="000099"/>
                </a:solidFill>
                <a:ea typeface="ＭＳ Ｐゴシック" pitchFamily="34" charset="-128"/>
              </a:rPr>
              <a:t>DME-Altitude Constant Angle NPAs remain a good backup</a:t>
            </a:r>
          </a:p>
        </p:txBody>
      </p:sp>
      <p:sp>
        <p:nvSpPr>
          <p:cNvPr id="5" name="Rectangle 4"/>
          <p:cNvSpPr/>
          <p:nvPr/>
        </p:nvSpPr>
        <p:spPr>
          <a:xfrm>
            <a:off x="3221264" y="670088"/>
            <a:ext cx="3024336" cy="1015663"/>
          </a:xfrm>
          <a:prstGeom prst="rect">
            <a:avLst/>
          </a:prstGeom>
          <a:solidFill>
            <a:schemeClr val="bg1"/>
          </a:solidFill>
          <a:ln>
            <a:solidFill>
              <a:schemeClr val="tx1"/>
            </a:solidFill>
          </a:ln>
        </p:spPr>
        <p:txBody>
          <a:bodyPr wrap="square">
            <a:spAutoFit/>
          </a:bodyPr>
          <a:lstStyle/>
          <a:p>
            <a:pPr algn="ctr" eaLnBrk="0" hangingPunct="0">
              <a:spcAft>
                <a:spcPts val="0"/>
              </a:spcAft>
            </a:pPr>
            <a:r>
              <a:rPr lang="en-GB" sz="2000" b="1" dirty="0" smtClean="0">
                <a:ea typeface="ＭＳ Ｐゴシック" pitchFamily="34" charset="-128"/>
              </a:rPr>
              <a:t>DME-Altitude Table for</a:t>
            </a:r>
          </a:p>
          <a:p>
            <a:pPr algn="ctr" eaLnBrk="0" hangingPunct="0">
              <a:spcAft>
                <a:spcPts val="0"/>
              </a:spcAft>
            </a:pPr>
            <a:r>
              <a:rPr lang="en-GB" sz="2000" b="1" dirty="0" smtClean="0">
                <a:ea typeface="ＭＳ Ｐゴシック" pitchFamily="34" charset="-128"/>
              </a:rPr>
              <a:t>LOC-DME R/W 18</a:t>
            </a:r>
          </a:p>
          <a:p>
            <a:pPr algn="ctr" eaLnBrk="0" hangingPunct="0">
              <a:spcAft>
                <a:spcPts val="0"/>
              </a:spcAft>
            </a:pPr>
            <a:r>
              <a:rPr lang="en-GB" sz="2000" b="1" dirty="0" smtClean="0">
                <a:ea typeface="ＭＳ Ｐゴシック" pitchFamily="34" charset="-128"/>
              </a:rPr>
              <a:t>Birmingham Alabama</a:t>
            </a:r>
            <a:endParaRPr lang="en-GB" sz="2000" b="1" i="1" dirty="0" smtClean="0">
              <a:solidFill>
                <a:srgbClr val="000099"/>
              </a:solidFill>
              <a:ea typeface="ＭＳ Ｐゴシック" pitchFamily="34" charset="-128"/>
            </a:endParaRPr>
          </a:p>
        </p:txBody>
      </p:sp>
      <p:pic>
        <p:nvPicPr>
          <p:cNvPr id="6" name="Picture 5" descr="KBHM LOC-DME 18 - DME-Altitude Table - 23oct13.jpg"/>
          <p:cNvPicPr>
            <a:picLocks noChangeAspect="1"/>
          </p:cNvPicPr>
          <p:nvPr/>
        </p:nvPicPr>
        <p:blipFill>
          <a:blip r:embed="rId4" cstate="print"/>
          <a:stretch>
            <a:fillRect/>
          </a:stretch>
        </p:blipFill>
        <p:spPr>
          <a:xfrm>
            <a:off x="3230224" y="1675322"/>
            <a:ext cx="3024000" cy="441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669"/>
            <a:ext cx="9144000" cy="954107"/>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Flight Safety Foundation -</a:t>
            </a:r>
          </a:p>
          <a:p>
            <a:pPr algn="ctr" eaLnBrk="0" hangingPunct="0"/>
            <a:r>
              <a:rPr lang="en-GB" sz="2800" b="1" dirty="0" smtClean="0">
                <a:solidFill>
                  <a:srgbClr val="000099"/>
                </a:solidFill>
                <a:ea typeface="ＭＳ Ｐゴシック" pitchFamily="34" charset="-128"/>
              </a:rPr>
              <a:t>The Best Safety System is a Well Trained Crew</a:t>
            </a:r>
            <a:endParaRPr lang="en-GB" sz="2800" dirty="0"/>
          </a:p>
        </p:txBody>
      </p:sp>
      <p:sp>
        <p:nvSpPr>
          <p:cNvPr id="3" name="Rectangle 2"/>
          <p:cNvSpPr/>
          <p:nvPr/>
        </p:nvSpPr>
        <p:spPr>
          <a:xfrm>
            <a:off x="62128" y="2617485"/>
            <a:ext cx="9027280" cy="1692771"/>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Train both pilots to the same standard.</a:t>
            </a:r>
          </a:p>
          <a:p>
            <a:pPr algn="ctr" eaLnBrk="0" fontAlgn="base" hangingPunct="0">
              <a:spcBef>
                <a:spcPct val="0"/>
              </a:spcBef>
              <a:spcAft>
                <a:spcPts val="1200"/>
              </a:spcAft>
            </a:pPr>
            <a:r>
              <a:rPr lang="en-GB" sz="2800" b="1" dirty="0" smtClean="0">
                <a:solidFill>
                  <a:srgbClr val="000099"/>
                </a:solidFill>
                <a:ea typeface="ＭＳ Ｐゴシック" pitchFamily="34" charset="-128"/>
              </a:rPr>
              <a:t>Give maximum responsibility to the FO on their leg.</a:t>
            </a:r>
          </a:p>
          <a:p>
            <a:pPr algn="ctr" eaLnBrk="0" fontAlgn="base" hangingPunct="0">
              <a:spcBef>
                <a:spcPct val="0"/>
              </a:spcBef>
              <a:spcAft>
                <a:spcPts val="1200"/>
              </a:spcAft>
            </a:pPr>
            <a:r>
              <a:rPr lang="en-GB" sz="2800" b="1" dirty="0" smtClean="0">
                <a:solidFill>
                  <a:srgbClr val="000099"/>
                </a:solidFill>
                <a:ea typeface="ＭＳ Ｐゴシック" pitchFamily="34" charset="-128"/>
              </a:rPr>
              <a:t>Then each will be competent to monitor the other.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416896" y="-67600"/>
            <a:ext cx="2141933"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Conclusion</a:t>
            </a:r>
            <a:endParaRPr lang="en-GB" sz="2800" b="1" dirty="0">
              <a:solidFill>
                <a:srgbClr val="000099"/>
              </a:solidFill>
            </a:endParaRPr>
          </a:p>
        </p:txBody>
      </p:sp>
      <p:sp>
        <p:nvSpPr>
          <p:cNvPr id="4" name="Rectangle 3"/>
          <p:cNvSpPr/>
          <p:nvPr/>
        </p:nvSpPr>
        <p:spPr>
          <a:xfrm>
            <a:off x="34832" y="415968"/>
            <a:ext cx="9027280" cy="6032421"/>
          </a:xfrm>
          <a:prstGeom prst="rect">
            <a:avLst/>
          </a:prstGeom>
          <a:solidFill>
            <a:schemeClr val="tx2">
              <a:lumMod val="20000"/>
              <a:lumOff val="80000"/>
              <a:alpha val="70000"/>
            </a:schemeClr>
          </a:solidFill>
        </p:spPr>
        <p:txBody>
          <a:bodyPr wrap="square">
            <a:spAutoFit/>
          </a:bodyPr>
          <a:lstStyle/>
          <a:p>
            <a:pPr eaLnBrk="0" fontAlgn="base" hangingPunct="0">
              <a:spcBef>
                <a:spcPct val="0"/>
              </a:spcBef>
              <a:spcAft>
                <a:spcPts val="600"/>
              </a:spcAft>
            </a:pPr>
            <a:r>
              <a:rPr lang="en-GB" sz="2800" b="1" dirty="0" smtClean="0">
                <a:solidFill>
                  <a:srgbClr val="000099"/>
                </a:solidFill>
                <a:ea typeface="ＭＳ Ｐゴシック" pitchFamily="34" charset="-128"/>
              </a:rPr>
              <a:t>Educate those who are unaware of CANPA benefits.</a:t>
            </a:r>
          </a:p>
          <a:p>
            <a:pPr eaLnBrk="0" fontAlgn="base" hangingPunct="0">
              <a:spcBef>
                <a:spcPct val="0"/>
              </a:spcBef>
              <a:spcAft>
                <a:spcPts val="0"/>
              </a:spcAft>
            </a:pPr>
            <a:r>
              <a:rPr lang="en-GB" sz="2800" b="1" dirty="0" smtClean="0">
                <a:solidFill>
                  <a:srgbClr val="000099"/>
                </a:solidFill>
                <a:ea typeface="ＭＳ Ｐゴシック" pitchFamily="34" charset="-128"/>
              </a:rPr>
              <a:t>Emphasise no extra on board systems required –</a:t>
            </a:r>
          </a:p>
          <a:p>
            <a:pPr eaLnBrk="0" fontAlgn="base" hangingPunct="0">
              <a:spcBef>
                <a:spcPct val="0"/>
              </a:spcBef>
              <a:spcAft>
                <a:spcPts val="0"/>
              </a:spcAft>
            </a:pPr>
            <a:r>
              <a:rPr lang="en-GB" sz="2800" b="1" dirty="0" smtClean="0">
                <a:solidFill>
                  <a:srgbClr val="000099"/>
                </a:solidFill>
                <a:ea typeface="ＭＳ Ｐゴシック" pitchFamily="34" charset="-128"/>
              </a:rPr>
              <a:t>    Can be implemented immediately on any aircraft,</a:t>
            </a:r>
          </a:p>
          <a:p>
            <a:pPr eaLnBrk="0" hangingPunct="0">
              <a:spcAft>
                <a:spcPts val="0"/>
              </a:spcAft>
            </a:pPr>
            <a:r>
              <a:rPr lang="en-GB" sz="2800" b="1" dirty="0" smtClean="0">
                <a:solidFill>
                  <a:srgbClr val="000099"/>
                </a:solidFill>
                <a:ea typeface="ＭＳ Ｐゴシック" pitchFamily="34" charset="-128"/>
              </a:rPr>
              <a:t>    Fly/Monitor sink rate for glideslope angle and </a:t>
            </a:r>
          </a:p>
          <a:p>
            <a:pPr eaLnBrk="0" fontAlgn="base" hangingPunct="0">
              <a:spcBef>
                <a:spcPct val="0"/>
              </a:spcBef>
              <a:spcAft>
                <a:spcPts val="0"/>
              </a:spcAft>
            </a:pPr>
            <a:r>
              <a:rPr lang="en-GB" sz="2800" b="1" dirty="0" smtClean="0">
                <a:solidFill>
                  <a:srgbClr val="000099"/>
                </a:solidFill>
                <a:ea typeface="ＭＳ Ｐゴシック" pitchFamily="34" charset="-128"/>
              </a:rPr>
              <a:t>      groundspeed - use Flight Path Angle if available, </a:t>
            </a:r>
          </a:p>
          <a:p>
            <a:pPr eaLnBrk="0" fontAlgn="base" hangingPunct="0">
              <a:spcBef>
                <a:spcPct val="0"/>
              </a:spcBef>
              <a:spcAft>
                <a:spcPts val="0"/>
              </a:spcAft>
            </a:pPr>
            <a:r>
              <a:rPr lang="en-GB" sz="2800" b="1" dirty="0" smtClean="0">
                <a:solidFill>
                  <a:srgbClr val="000099"/>
                </a:solidFill>
                <a:ea typeface="ＭＳ Ｐゴシック" pitchFamily="34" charset="-128"/>
              </a:rPr>
              <a:t>    Make monitoring Distance-Altitude checks to </a:t>
            </a:r>
          </a:p>
          <a:p>
            <a:pPr eaLnBrk="0" fontAlgn="base" hangingPunct="0">
              <a:spcBef>
                <a:spcPct val="0"/>
              </a:spcBef>
              <a:spcAft>
                <a:spcPts val="0"/>
              </a:spcAft>
            </a:pPr>
            <a:r>
              <a:rPr lang="en-GB" sz="2800" b="1" dirty="0" smtClean="0">
                <a:solidFill>
                  <a:srgbClr val="000099"/>
                </a:solidFill>
                <a:ea typeface="ＭＳ Ｐゴシック" pitchFamily="34" charset="-128"/>
              </a:rPr>
              <a:t>      confirm on glideslope to 30ft accuracy.</a:t>
            </a:r>
          </a:p>
          <a:p>
            <a:pPr eaLnBrk="0" hangingPunct="0">
              <a:spcBef>
                <a:spcPts val="600"/>
              </a:spcBef>
              <a:spcAft>
                <a:spcPts val="600"/>
              </a:spcAft>
            </a:pPr>
            <a:r>
              <a:rPr lang="en-GB" sz="2800" b="1" dirty="0" smtClean="0">
                <a:solidFill>
                  <a:srgbClr val="000099"/>
                </a:solidFill>
                <a:ea typeface="ＭＳ Ｐゴシック" pitchFamily="34" charset="-128"/>
              </a:rPr>
              <a:t>Train crews to monitor each other equally well. </a:t>
            </a:r>
          </a:p>
          <a:p>
            <a:pPr eaLnBrk="0" hangingPunct="0">
              <a:spcAft>
                <a:spcPts val="600"/>
              </a:spcAft>
            </a:pPr>
            <a:r>
              <a:rPr lang="en-GB" sz="2800" b="1" dirty="0" smtClean="0">
                <a:solidFill>
                  <a:srgbClr val="000099"/>
                </a:solidFill>
                <a:ea typeface="ＭＳ Ｐゴシック" pitchFamily="34" charset="-128"/>
              </a:rPr>
              <a:t>Stimulate authorities who are slow to approve.</a:t>
            </a:r>
          </a:p>
          <a:p>
            <a:pPr eaLnBrk="0" fontAlgn="base" hangingPunct="0">
              <a:spcBef>
                <a:spcPct val="0"/>
              </a:spcBef>
              <a:spcAft>
                <a:spcPts val="600"/>
              </a:spcAft>
            </a:pPr>
            <a:r>
              <a:rPr lang="en-GB" sz="2800" b="1" dirty="0" smtClean="0">
                <a:solidFill>
                  <a:srgbClr val="000099"/>
                </a:solidFill>
                <a:ea typeface="ＭＳ Ｐゴシック" pitchFamily="34" charset="-128"/>
              </a:rPr>
              <a:t>Provide simplest/clearest approach procedures.</a:t>
            </a:r>
          </a:p>
          <a:p>
            <a:pPr eaLnBrk="0" hangingPunct="0">
              <a:spcAft>
                <a:spcPts val="600"/>
              </a:spcAft>
            </a:pPr>
            <a:r>
              <a:rPr lang="en-GB" b="1" i="1" dirty="0" smtClean="0">
                <a:solidFill>
                  <a:srgbClr val="000099"/>
                </a:solidFill>
                <a:ea typeface="ＭＳ Ｐゴシック" pitchFamily="34" charset="-128"/>
              </a:rPr>
              <a:t>(Avoid unnecessary confusion - such as 4 ILS procedures for one runway, different titles for similar GPS systems, etc.)</a:t>
            </a:r>
            <a:endParaRPr lang="en-GB" sz="2800" b="1" i="1" dirty="0" smtClean="0">
              <a:solidFill>
                <a:srgbClr val="000099"/>
              </a:solidFill>
              <a:ea typeface="ＭＳ Ｐゴシック" pitchFamily="34" charset="-128"/>
            </a:endParaRPr>
          </a:p>
          <a:p>
            <a:pPr algn="ctr" eaLnBrk="0" fontAlgn="base" hangingPunct="0">
              <a:spcBef>
                <a:spcPct val="0"/>
              </a:spcBef>
              <a:spcAft>
                <a:spcPts val="600"/>
              </a:spcAft>
            </a:pPr>
            <a:r>
              <a:rPr lang="en-GB" sz="2800" b="1" dirty="0" smtClean="0">
                <a:solidFill>
                  <a:srgbClr val="3366CC"/>
                </a:solidFill>
                <a:ea typeface="ＭＳ Ｐゴシック" pitchFamily="34" charset="-128"/>
              </a:rPr>
              <a:t>Think about the last 40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05849"/>
            <a:ext cx="7398967" cy="2588493"/>
          </a:xfrm>
          <a:prstGeom prst="rect">
            <a:avLst/>
          </a:prstGeom>
        </p:spPr>
      </p:pic>
      <p:cxnSp>
        <p:nvCxnSpPr>
          <p:cNvPr id="6" name="Straight Arrow Connector 5"/>
          <p:cNvCxnSpPr/>
          <p:nvPr/>
        </p:nvCxnSpPr>
        <p:spPr bwMode="auto">
          <a:xfrm flipH="1">
            <a:off x="2768858" y="2065889"/>
            <a:ext cx="1584000" cy="432048"/>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9" name="Straight Arrow Connector 8"/>
          <p:cNvCxnSpPr/>
          <p:nvPr/>
        </p:nvCxnSpPr>
        <p:spPr bwMode="auto">
          <a:xfrm flipH="1">
            <a:off x="3476890" y="2065889"/>
            <a:ext cx="864000" cy="828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6" name="Straight Arrow Connector 15"/>
          <p:cNvCxnSpPr/>
          <p:nvPr/>
        </p:nvCxnSpPr>
        <p:spPr bwMode="auto">
          <a:xfrm flipH="1">
            <a:off x="4283968" y="2068831"/>
            <a:ext cx="72008" cy="1080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9" name="Straight Arrow Connector 18"/>
          <p:cNvCxnSpPr/>
          <p:nvPr/>
        </p:nvCxnSpPr>
        <p:spPr bwMode="auto">
          <a:xfrm>
            <a:off x="4355976" y="2065889"/>
            <a:ext cx="504056" cy="1341114"/>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sp>
        <p:nvSpPr>
          <p:cNvPr id="22" name="TextBox 21"/>
          <p:cNvSpPr txBox="1"/>
          <p:nvPr/>
        </p:nvSpPr>
        <p:spPr>
          <a:xfrm>
            <a:off x="1331640" y="1705849"/>
            <a:ext cx="6552728" cy="369332"/>
          </a:xfrm>
          <a:prstGeom prst="rect">
            <a:avLst/>
          </a:prstGeom>
          <a:solidFill>
            <a:schemeClr val="bg2">
              <a:lumMod val="90000"/>
              <a:alpha val="18000"/>
            </a:schemeClr>
          </a:solidFill>
          <a:ln w="25400">
            <a:solidFill>
              <a:srgbClr val="CC6600"/>
            </a:solidFill>
          </a:ln>
        </p:spPr>
        <p:txBody>
          <a:bodyPr wrap="square" rtlCol="0">
            <a:spAutoFit/>
          </a:bodyPr>
          <a:lstStyle/>
          <a:p>
            <a:r>
              <a:rPr lang="en-GB" sz="1800" b="1" dirty="0" smtClean="0">
                <a:solidFill>
                  <a:srgbClr val="CC6600"/>
                </a:solidFill>
              </a:rPr>
              <a:t>Approach Unstable – needing pitch, thrust &amp; flap changes</a:t>
            </a:r>
            <a:endParaRPr lang="en-GB" sz="1800" b="1" dirty="0">
              <a:solidFill>
                <a:srgbClr val="CC6600"/>
              </a:solidFill>
            </a:endParaRPr>
          </a:p>
        </p:txBody>
      </p:sp>
      <p:cxnSp>
        <p:nvCxnSpPr>
          <p:cNvPr id="24" name="Straight Connector 23"/>
          <p:cNvCxnSpPr/>
          <p:nvPr/>
        </p:nvCxnSpPr>
        <p:spPr bwMode="auto">
          <a:xfrm>
            <a:off x="5481066" y="3404061"/>
            <a:ext cx="1251174" cy="735070"/>
          </a:xfrm>
          <a:prstGeom prst="line">
            <a:avLst/>
          </a:prstGeom>
          <a:solidFill>
            <a:schemeClr val="accent1"/>
          </a:solidFill>
          <a:ln w="44450" cap="flat" cmpd="sng" algn="ctr">
            <a:solidFill>
              <a:srgbClr val="CC6600"/>
            </a:solidFill>
            <a:prstDash val="solid"/>
            <a:round/>
            <a:headEnd type="none" w="med" len="med"/>
            <a:tailEnd type="none" w="med" len="med"/>
          </a:ln>
          <a:effectLst/>
        </p:spPr>
      </p:cxnSp>
      <p:cxnSp>
        <p:nvCxnSpPr>
          <p:cNvPr id="28" name="Straight Arrow Connector 27"/>
          <p:cNvCxnSpPr/>
          <p:nvPr/>
        </p:nvCxnSpPr>
        <p:spPr bwMode="auto">
          <a:xfrm>
            <a:off x="4355976" y="2062947"/>
            <a:ext cx="1440160" cy="151511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sp>
        <p:nvSpPr>
          <p:cNvPr id="32" name="Rectangle 31"/>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33" name="Rectangle 32"/>
          <p:cNvSpPr/>
          <p:nvPr/>
        </p:nvSpPr>
        <p:spPr>
          <a:xfrm>
            <a:off x="23448" y="873564"/>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6600"/>
                </a:solidFill>
                <a:ea typeface="ＭＳ Ｐゴシック" pitchFamily="34" charset="-128"/>
              </a:rPr>
              <a:t>Unstable profile </a:t>
            </a:r>
            <a:endParaRPr lang="en-GB" sz="2800" b="1" dirty="0">
              <a:solidFill>
                <a:srgbClr val="CC6600"/>
              </a:solidFill>
              <a:ea typeface="ＭＳ Ｐゴシック" pitchFamily="34" charset="-128"/>
            </a:endParaRPr>
          </a:p>
        </p:txBody>
      </p:sp>
      <p:sp>
        <p:nvSpPr>
          <p:cNvPr id="12" name="Rectangle 11"/>
          <p:cNvSpPr/>
          <p:nvPr/>
        </p:nvSpPr>
        <p:spPr>
          <a:xfrm>
            <a:off x="-36512" y="5212072"/>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6600"/>
                </a:solidFill>
                <a:ea typeface="ＭＳ Ｐゴシック" pitchFamily="34" charset="-128"/>
              </a:rPr>
              <a:t>Unstable profile leading to unstable approaches</a:t>
            </a:r>
            <a:endParaRPr lang="en-GB" sz="2800" b="1" dirty="0">
              <a:solidFill>
                <a:srgbClr val="CC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DC IAD TWA info yellow &amp; symptoms cause - 9oct12.jpg"/>
          <p:cNvPicPr>
            <a:picLocks noChangeAspect="1"/>
          </p:cNvPicPr>
          <p:nvPr/>
        </p:nvPicPr>
        <p:blipFill>
          <a:blip r:embed="rId3" cstate="print"/>
          <a:stretch>
            <a:fillRect/>
          </a:stretch>
        </p:blipFill>
        <p:spPr>
          <a:xfrm>
            <a:off x="916305" y="292226"/>
            <a:ext cx="7524750" cy="5753100"/>
          </a:xfrm>
          <a:prstGeom prst="rect">
            <a:avLst/>
          </a:prstGeom>
        </p:spPr>
      </p:pic>
      <p:sp>
        <p:nvSpPr>
          <p:cNvPr id="3" name="Rectangle 2"/>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DDC IAD TWA info yellow &amp; symptoms cause - 9oct12.jpg"/>
          <p:cNvPicPr>
            <a:picLocks noChangeAspect="1"/>
          </p:cNvPicPr>
          <p:nvPr/>
        </p:nvPicPr>
        <p:blipFill>
          <a:blip r:embed="rId3" cstate="print"/>
          <a:stretch>
            <a:fillRect/>
          </a:stretch>
        </p:blipFill>
        <p:spPr>
          <a:xfrm>
            <a:off x="916305" y="292226"/>
            <a:ext cx="7524750" cy="5753100"/>
          </a:xfrm>
          <a:prstGeom prst="rect">
            <a:avLst/>
          </a:prstGeom>
        </p:spPr>
      </p:pic>
      <p:sp>
        <p:nvSpPr>
          <p:cNvPr id="3" name="Rectangle 2"/>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
        <p:nvSpPr>
          <p:cNvPr id="4" name="TextBox 3"/>
          <p:cNvSpPr txBox="1"/>
          <p:nvPr/>
        </p:nvSpPr>
        <p:spPr>
          <a:xfrm>
            <a:off x="2195736" y="3659256"/>
            <a:ext cx="5256584" cy="400110"/>
          </a:xfrm>
          <a:prstGeom prst="rect">
            <a:avLst/>
          </a:prstGeom>
          <a:solidFill>
            <a:schemeClr val="tx2">
              <a:lumMod val="20000"/>
              <a:lumOff val="80000"/>
              <a:alpha val="76000"/>
            </a:schemeClr>
          </a:solidFill>
          <a:ln>
            <a:solidFill>
              <a:srgbClr val="33CC33"/>
            </a:solidFill>
          </a:ln>
        </p:spPr>
        <p:txBody>
          <a:bodyPr wrap="square" rtlCol="0">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Indicates Prevention of an event is Prime </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5472" y="2816100"/>
            <a:ext cx="7488832" cy="1692771"/>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Let us never have to say –</a:t>
            </a:r>
          </a:p>
          <a:p>
            <a:pPr algn="ctr" eaLnBrk="0" fontAlgn="base" hangingPunct="0">
              <a:spcBef>
                <a:spcPct val="0"/>
              </a:spcBef>
              <a:spcAft>
                <a:spcPts val="1200"/>
              </a:spcAft>
            </a:pPr>
            <a:r>
              <a:rPr lang="en-GB" sz="2800" b="1" dirty="0" smtClean="0">
                <a:solidFill>
                  <a:srgbClr val="000099"/>
                </a:solidFill>
                <a:ea typeface="ＭＳ Ｐゴシック" pitchFamily="34" charset="-128"/>
              </a:rPr>
              <a:t>that accident need not have happened.</a:t>
            </a:r>
          </a:p>
          <a:p>
            <a:pPr algn="ctr" eaLnBrk="0" fontAlgn="base" hangingPunct="0">
              <a:spcBef>
                <a:spcPct val="0"/>
              </a:spcBef>
              <a:spcAft>
                <a:spcPts val="1200"/>
              </a:spcAft>
            </a:pPr>
            <a:r>
              <a:rPr lang="en-GB" sz="2800" b="1" i="1" dirty="0" smtClean="0">
                <a:solidFill>
                  <a:srgbClr val="000099"/>
                </a:solidFill>
                <a:ea typeface="ＭＳ Ｐゴシック" pitchFamily="34" charset="-128"/>
              </a:rPr>
              <a:t>............but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88640"/>
            <a:ext cx="7488832" cy="1692771"/>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Let us never have to say –</a:t>
            </a:r>
          </a:p>
          <a:p>
            <a:pPr algn="ctr" eaLnBrk="0" fontAlgn="base" hangingPunct="0">
              <a:spcBef>
                <a:spcPct val="0"/>
              </a:spcBef>
              <a:spcAft>
                <a:spcPts val="1200"/>
              </a:spcAft>
            </a:pPr>
            <a:r>
              <a:rPr lang="en-GB" sz="2800" b="1" dirty="0" smtClean="0">
                <a:solidFill>
                  <a:srgbClr val="000099"/>
                </a:solidFill>
                <a:ea typeface="ＭＳ Ｐゴシック" pitchFamily="34" charset="-128"/>
              </a:rPr>
              <a:t>that accident need not have happened.</a:t>
            </a:r>
          </a:p>
          <a:p>
            <a:pPr algn="ctr" eaLnBrk="0" fontAlgn="base" hangingPunct="0">
              <a:spcBef>
                <a:spcPct val="0"/>
              </a:spcBef>
              <a:spcAft>
                <a:spcPts val="1200"/>
              </a:spcAft>
            </a:pPr>
            <a:r>
              <a:rPr lang="en-GB" sz="2800" b="1" i="1" dirty="0" smtClean="0">
                <a:solidFill>
                  <a:srgbClr val="000099"/>
                </a:solidFill>
                <a:ea typeface="ＭＳ Ｐゴシック" pitchFamily="34" charset="-128"/>
              </a:rPr>
              <a:t>............but only 4 months later...</a:t>
            </a:r>
          </a:p>
        </p:txBody>
      </p:sp>
      <p:pic>
        <p:nvPicPr>
          <p:cNvPr id="4" name="Picture 3" descr="UPS A300 KBHM 130814 LOC DME acdnt Aviation Herald - Photo front fuselage - 14aug13.jpg"/>
          <p:cNvPicPr>
            <a:picLocks noChangeAspect="1"/>
          </p:cNvPicPr>
          <p:nvPr/>
        </p:nvPicPr>
        <p:blipFill>
          <a:blip r:embed="rId3" cstate="print"/>
          <a:stretch>
            <a:fillRect/>
          </a:stretch>
        </p:blipFill>
        <p:spPr>
          <a:xfrm>
            <a:off x="829007" y="2002488"/>
            <a:ext cx="7488000" cy="41523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624" y="256880"/>
            <a:ext cx="8964488" cy="1384995"/>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i="1" dirty="0" smtClean="0">
                <a:solidFill>
                  <a:srgbClr val="000099"/>
                </a:solidFill>
                <a:ea typeface="ＭＳ Ｐゴシック" pitchFamily="34" charset="-128"/>
              </a:rPr>
              <a:t>On 14</a:t>
            </a:r>
            <a:r>
              <a:rPr lang="en-GB" sz="2800" b="1" i="1" baseline="30000" dirty="0" smtClean="0">
                <a:solidFill>
                  <a:srgbClr val="000099"/>
                </a:solidFill>
                <a:ea typeface="ＭＳ Ｐゴシック" pitchFamily="34" charset="-128"/>
              </a:rPr>
              <a:t> </a:t>
            </a:r>
            <a:r>
              <a:rPr lang="en-GB" sz="2800" b="1" i="1" dirty="0" smtClean="0">
                <a:solidFill>
                  <a:srgbClr val="000099"/>
                </a:solidFill>
                <a:ea typeface="ＭＳ Ｐゴシック" pitchFamily="34" charset="-128"/>
              </a:rPr>
              <a:t>Aug 2013 UPS 5X-1354 Airbus A300-600F N155UP freighter crashed short of the runway on a LOC-DME approach to R/W 18 Birmingham AL.</a:t>
            </a:r>
          </a:p>
        </p:txBody>
      </p:sp>
      <p:pic>
        <p:nvPicPr>
          <p:cNvPr id="6" name="Picture 5" descr="KBHM LOC-DME 18 - FAA Approach chart - 17aug13.jpg"/>
          <p:cNvPicPr>
            <a:picLocks noChangeAspect="1"/>
          </p:cNvPicPr>
          <p:nvPr/>
        </p:nvPicPr>
        <p:blipFill>
          <a:blip r:embed="rId3" cstate="print"/>
          <a:stretch>
            <a:fillRect/>
          </a:stretch>
        </p:blipFill>
        <p:spPr>
          <a:xfrm>
            <a:off x="80296" y="2073576"/>
            <a:ext cx="2724150" cy="4067175"/>
          </a:xfrm>
          <a:prstGeom prst="rect">
            <a:avLst/>
          </a:prstGeom>
          <a:ln>
            <a:solidFill>
              <a:schemeClr val="tx1"/>
            </a:solidFill>
          </a:ln>
        </p:spPr>
      </p:pic>
      <p:sp>
        <p:nvSpPr>
          <p:cNvPr id="8" name="Rectangle 7"/>
          <p:cNvSpPr/>
          <p:nvPr/>
        </p:nvSpPr>
        <p:spPr>
          <a:xfrm>
            <a:off x="5749080" y="2126744"/>
            <a:ext cx="3313032" cy="3970318"/>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The FAA LOC-DME chart does not include a DME-Altitude table, such as on the right showing that the straight line profile is not realistic.</a:t>
            </a:r>
          </a:p>
        </p:txBody>
      </p:sp>
      <p:pic>
        <p:nvPicPr>
          <p:cNvPr id="9" name="Picture 8" descr="KBHM LOC-DME 18 - DME-Altitude Table - 23oct13.jpg"/>
          <p:cNvPicPr>
            <a:picLocks noChangeAspect="1"/>
          </p:cNvPicPr>
          <p:nvPr/>
        </p:nvPicPr>
        <p:blipFill>
          <a:blip r:embed="rId4" cstate="print"/>
          <a:stretch>
            <a:fillRect/>
          </a:stretch>
        </p:blipFill>
        <p:spPr>
          <a:xfrm>
            <a:off x="2855112" y="2071114"/>
            <a:ext cx="2811600" cy="4100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bg/>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P spid="8" grpId="0" build="p" bldLvl="4"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BHM LOC-DME 18 - FAA Approach chart - 17aug13.jpg"/>
          <p:cNvPicPr>
            <a:picLocks noChangeAspect="1"/>
          </p:cNvPicPr>
          <p:nvPr/>
        </p:nvPicPr>
        <p:blipFill>
          <a:blip r:embed="rId3" cstate="print"/>
          <a:stretch>
            <a:fillRect/>
          </a:stretch>
        </p:blipFill>
        <p:spPr>
          <a:xfrm>
            <a:off x="411598" y="589623"/>
            <a:ext cx="3906211" cy="5832000"/>
          </a:xfrm>
          <a:prstGeom prst="rect">
            <a:avLst/>
          </a:prstGeom>
          <a:ln>
            <a:solidFill>
              <a:schemeClr val="tx1"/>
            </a:solidFill>
          </a:ln>
        </p:spPr>
      </p:pic>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table &amp; Possible Table</a:t>
            </a:r>
          </a:p>
        </p:txBody>
      </p:sp>
      <p:pic>
        <p:nvPicPr>
          <p:cNvPr id="5" name="Picture 4" descr="KBHM LOC-DME 18 - DME-Altitude Table - 23oct13.jpg"/>
          <p:cNvPicPr>
            <a:picLocks noChangeAspect="1"/>
          </p:cNvPicPr>
          <p:nvPr/>
        </p:nvPicPr>
        <p:blipFill>
          <a:blip r:embed="rId4" cstate="print"/>
          <a:stretch>
            <a:fillRect/>
          </a:stretch>
        </p:blipFill>
        <p:spPr>
          <a:xfrm>
            <a:off x="4618076" y="594336"/>
            <a:ext cx="4017600" cy="5859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table &amp; Possible Table</a:t>
            </a:r>
          </a:p>
        </p:txBody>
      </p:sp>
      <p:pic>
        <p:nvPicPr>
          <p:cNvPr id="5" name="Picture 4" descr="KBHM LOC-DME 18 - FAA Approach chart - Profile - 8sep13.jpg"/>
          <p:cNvPicPr>
            <a:picLocks noChangeAspect="1"/>
          </p:cNvPicPr>
          <p:nvPr/>
        </p:nvPicPr>
        <p:blipFill>
          <a:blip r:embed="rId3" cstate="print"/>
          <a:stretch>
            <a:fillRect/>
          </a:stretch>
        </p:blipFill>
        <p:spPr>
          <a:xfrm>
            <a:off x="227710" y="620688"/>
            <a:ext cx="4457700" cy="3305175"/>
          </a:xfrm>
          <a:prstGeom prst="rect">
            <a:avLst/>
          </a:prstGeom>
          <a:solidFill>
            <a:schemeClr val="bg1"/>
          </a:solidFill>
          <a:ln>
            <a:solidFill>
              <a:schemeClr val="tx1"/>
            </a:solidFill>
          </a:ln>
        </p:spPr>
      </p:pic>
      <p:sp>
        <p:nvSpPr>
          <p:cNvPr id="12" name="TextBox 11"/>
          <p:cNvSpPr txBox="1"/>
          <p:nvPr/>
        </p:nvSpPr>
        <p:spPr>
          <a:xfrm>
            <a:off x="3708824" y="1049165"/>
            <a:ext cx="923330" cy="246221"/>
          </a:xfrm>
          <a:prstGeom prst="rect">
            <a:avLst/>
          </a:prstGeom>
          <a:solidFill>
            <a:schemeClr val="tx2">
              <a:lumMod val="20000"/>
              <a:lumOff val="80000"/>
            </a:schemeClr>
          </a:solidFill>
        </p:spPr>
        <p:txBody>
          <a:bodyPr wrap="none" lIns="0" tIns="0" rIns="0" bIns="0" rtlCol="0" anchor="ctr" anchorCtr="0">
            <a:spAutoFit/>
          </a:bodyPr>
          <a:lstStyle/>
          <a:p>
            <a:r>
              <a:rPr lang="en-GB" sz="1600" b="1" dirty="0" smtClean="0">
                <a:solidFill>
                  <a:srgbClr val="000099"/>
                </a:solidFill>
              </a:rPr>
              <a:t>14.1-5070</a:t>
            </a:r>
            <a:endParaRPr lang="en-GB" sz="1800" b="1" dirty="0">
              <a:solidFill>
                <a:srgbClr val="000099"/>
              </a:solidFill>
            </a:endParaRPr>
          </a:p>
        </p:txBody>
      </p:sp>
      <p:sp>
        <p:nvSpPr>
          <p:cNvPr id="14" name="TextBox 13"/>
          <p:cNvSpPr txBox="1">
            <a:spLocks/>
          </p:cNvSpPr>
          <p:nvPr/>
        </p:nvSpPr>
        <p:spPr>
          <a:xfrm>
            <a:off x="2924371" y="1349127"/>
            <a:ext cx="828000" cy="252000"/>
          </a:xfrm>
          <a:prstGeom prst="rect">
            <a:avLst/>
          </a:prstGeom>
          <a:solidFill>
            <a:srgbClr val="9999FF">
              <a:alpha val="69000"/>
            </a:srgbClr>
          </a:solidFill>
        </p:spPr>
        <p:txBody>
          <a:bodyPr wrap="none" rtlCol="0" anchor="ctr" anchorCtr="0">
            <a:spAutoFit/>
          </a:bodyPr>
          <a:lstStyle/>
          <a:p>
            <a:pPr algn="ctr"/>
            <a:r>
              <a:rPr lang="en-GB" sz="1600" b="1" dirty="0" smtClean="0">
                <a:solidFill>
                  <a:srgbClr val="000099"/>
                </a:solidFill>
              </a:rPr>
              <a:t>9.5-3500</a:t>
            </a:r>
            <a:endParaRPr lang="en-GB" sz="1600" b="1" dirty="0">
              <a:solidFill>
                <a:srgbClr val="000099"/>
              </a:solidFill>
            </a:endParaRPr>
          </a:p>
        </p:txBody>
      </p:sp>
      <p:sp>
        <p:nvSpPr>
          <p:cNvPr id="10" name="Rectangle 9"/>
          <p:cNvSpPr/>
          <p:nvPr/>
        </p:nvSpPr>
        <p:spPr>
          <a:xfrm>
            <a:off x="191072" y="4032360"/>
            <a:ext cx="4507528" cy="2246769"/>
          </a:xfrm>
          <a:prstGeom prst="rect">
            <a:avLst/>
          </a:prstGeom>
          <a:solidFill>
            <a:schemeClr val="tx2">
              <a:lumMod val="20000"/>
              <a:lumOff val="80000"/>
              <a:alpha val="70000"/>
            </a:schemeClr>
          </a:solidFill>
        </p:spPr>
        <p:txBody>
          <a:bodyPr wrap="square">
            <a:spAutoFit/>
          </a:bodyPr>
          <a:lstStyle/>
          <a:p>
            <a:pPr eaLnBrk="0" fontAlgn="base" hangingPunct="0">
              <a:spcBef>
                <a:spcPct val="0"/>
              </a:spcBef>
              <a:spcAft>
                <a:spcPts val="1200"/>
              </a:spcAft>
            </a:pPr>
            <a:r>
              <a:rPr lang="en-GB" b="1" dirty="0" smtClean="0">
                <a:solidFill>
                  <a:srgbClr val="000099"/>
                </a:solidFill>
                <a:ea typeface="ＭＳ Ｐゴシック" pitchFamily="34" charset="-128"/>
              </a:rPr>
              <a:t>The chart profile is a linear path from 3500ft at 14.1D. </a:t>
            </a:r>
          </a:p>
          <a:p>
            <a:pPr eaLnBrk="0" hangingPunct="0">
              <a:spcAft>
                <a:spcPts val="1200"/>
              </a:spcAft>
            </a:pPr>
            <a:r>
              <a:rPr lang="en-GB" b="1" dirty="0" smtClean="0">
                <a:solidFill>
                  <a:srgbClr val="000099"/>
                </a:solidFill>
                <a:ea typeface="ＭＳ Ｐゴシック" pitchFamily="34" charset="-128"/>
              </a:rPr>
              <a:t>The table shows on a 3.2º GS 5070’ at 14.1D &amp; 3500’ at 9.5D. </a:t>
            </a:r>
          </a:p>
          <a:p>
            <a:pPr eaLnBrk="0" hangingPunct="0">
              <a:spcAft>
                <a:spcPts val="1200"/>
              </a:spcAft>
            </a:pPr>
            <a:r>
              <a:rPr lang="en-GB" b="1" dirty="0" smtClean="0">
                <a:solidFill>
                  <a:srgbClr val="000099"/>
                </a:solidFill>
                <a:ea typeface="ＭＳ Ｐゴシック" pitchFamily="34" charset="-128"/>
              </a:rPr>
              <a:t>The profile is not realistic.</a:t>
            </a:r>
          </a:p>
        </p:txBody>
      </p:sp>
      <p:pic>
        <p:nvPicPr>
          <p:cNvPr id="9" name="Picture 8" descr="KBHM LOC-DME 18 - DME-Altitude Table - 23oct13.jpg"/>
          <p:cNvPicPr>
            <a:picLocks noChangeAspect="1"/>
          </p:cNvPicPr>
          <p:nvPr/>
        </p:nvPicPr>
        <p:blipFill>
          <a:blip r:embed="rId4" cstate="print"/>
          <a:stretch>
            <a:fillRect/>
          </a:stretch>
        </p:blipFill>
        <p:spPr>
          <a:xfrm>
            <a:off x="4891036" y="594336"/>
            <a:ext cx="4017600" cy="5859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P spid="10" grpId="0" build="p" bldLvl="4"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28" y="38512"/>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FAA LOC-DME Chart without a DME-Altitude table</a:t>
            </a:r>
          </a:p>
        </p:txBody>
      </p:sp>
      <p:pic>
        <p:nvPicPr>
          <p:cNvPr id="5" name="Picture 4" descr="KBHM LOC-DME 18 - FAA Approach chart - Profile - 8sep13.jpg"/>
          <p:cNvPicPr>
            <a:picLocks noChangeAspect="1"/>
          </p:cNvPicPr>
          <p:nvPr/>
        </p:nvPicPr>
        <p:blipFill>
          <a:blip r:embed="rId3" cstate="print"/>
          <a:stretch>
            <a:fillRect/>
          </a:stretch>
        </p:blipFill>
        <p:spPr>
          <a:xfrm>
            <a:off x="227710" y="620688"/>
            <a:ext cx="4457700" cy="3305175"/>
          </a:xfrm>
          <a:prstGeom prst="rect">
            <a:avLst/>
          </a:prstGeom>
          <a:solidFill>
            <a:schemeClr val="bg1"/>
          </a:solidFill>
          <a:ln>
            <a:solidFill>
              <a:schemeClr val="tx1"/>
            </a:solidFill>
          </a:ln>
        </p:spPr>
      </p:pic>
      <p:sp>
        <p:nvSpPr>
          <p:cNvPr id="10" name="TextBox 9"/>
          <p:cNvSpPr txBox="1"/>
          <p:nvPr/>
        </p:nvSpPr>
        <p:spPr>
          <a:xfrm>
            <a:off x="3708824" y="1049165"/>
            <a:ext cx="923330" cy="246221"/>
          </a:xfrm>
          <a:prstGeom prst="rect">
            <a:avLst/>
          </a:prstGeom>
          <a:solidFill>
            <a:schemeClr val="tx2">
              <a:lumMod val="20000"/>
              <a:lumOff val="80000"/>
            </a:schemeClr>
          </a:solidFill>
        </p:spPr>
        <p:txBody>
          <a:bodyPr wrap="none" lIns="0" tIns="0" rIns="0" bIns="0" rtlCol="0" anchor="ctr" anchorCtr="0">
            <a:spAutoFit/>
          </a:bodyPr>
          <a:lstStyle/>
          <a:p>
            <a:r>
              <a:rPr lang="en-GB" sz="1600" b="1" dirty="0" smtClean="0">
                <a:solidFill>
                  <a:srgbClr val="000099"/>
                </a:solidFill>
              </a:rPr>
              <a:t>14.1-5070</a:t>
            </a:r>
            <a:endParaRPr lang="en-GB" sz="1800" b="1" dirty="0">
              <a:solidFill>
                <a:srgbClr val="000099"/>
              </a:solidFill>
            </a:endParaRPr>
          </a:p>
        </p:txBody>
      </p:sp>
      <p:sp>
        <p:nvSpPr>
          <p:cNvPr id="11" name="TextBox 10"/>
          <p:cNvSpPr txBox="1">
            <a:spLocks/>
          </p:cNvSpPr>
          <p:nvPr/>
        </p:nvSpPr>
        <p:spPr>
          <a:xfrm>
            <a:off x="2924371" y="1349127"/>
            <a:ext cx="828000" cy="252000"/>
          </a:xfrm>
          <a:prstGeom prst="rect">
            <a:avLst/>
          </a:prstGeom>
          <a:solidFill>
            <a:srgbClr val="9999FF">
              <a:alpha val="69000"/>
            </a:srgbClr>
          </a:solidFill>
        </p:spPr>
        <p:txBody>
          <a:bodyPr wrap="none" rtlCol="0" anchor="ctr" anchorCtr="0">
            <a:spAutoFit/>
          </a:bodyPr>
          <a:lstStyle/>
          <a:p>
            <a:pPr algn="ctr"/>
            <a:r>
              <a:rPr lang="en-GB" sz="1600" b="1" dirty="0" smtClean="0">
                <a:solidFill>
                  <a:srgbClr val="000099"/>
                </a:solidFill>
              </a:rPr>
              <a:t>9.5-3500</a:t>
            </a:r>
            <a:endParaRPr lang="en-GB" sz="1600" b="1" dirty="0">
              <a:solidFill>
                <a:srgbClr val="000099"/>
              </a:solidFill>
            </a:endParaRPr>
          </a:p>
        </p:txBody>
      </p:sp>
      <p:sp>
        <p:nvSpPr>
          <p:cNvPr id="13" name="Rectangle 12"/>
          <p:cNvSpPr/>
          <p:nvPr/>
        </p:nvSpPr>
        <p:spPr>
          <a:xfrm>
            <a:off x="191072" y="4032360"/>
            <a:ext cx="4507528" cy="2246769"/>
          </a:xfrm>
          <a:prstGeom prst="rect">
            <a:avLst/>
          </a:prstGeom>
          <a:solidFill>
            <a:schemeClr val="tx2">
              <a:lumMod val="20000"/>
              <a:lumOff val="80000"/>
              <a:alpha val="70000"/>
            </a:schemeClr>
          </a:solidFill>
        </p:spPr>
        <p:txBody>
          <a:bodyPr wrap="square">
            <a:spAutoFit/>
          </a:bodyPr>
          <a:lstStyle/>
          <a:p>
            <a:pPr eaLnBrk="0" fontAlgn="base" hangingPunct="0">
              <a:spcBef>
                <a:spcPct val="0"/>
              </a:spcBef>
              <a:spcAft>
                <a:spcPts val="1200"/>
              </a:spcAft>
            </a:pPr>
            <a:r>
              <a:rPr lang="en-GB" b="1" dirty="0" smtClean="0">
                <a:solidFill>
                  <a:srgbClr val="000099"/>
                </a:solidFill>
                <a:ea typeface="ＭＳ Ｐゴシック" pitchFamily="34" charset="-128"/>
              </a:rPr>
              <a:t>The chart profile is a linear path from 3500ft at 14.1D. </a:t>
            </a:r>
          </a:p>
          <a:p>
            <a:pPr eaLnBrk="0" hangingPunct="0">
              <a:spcAft>
                <a:spcPts val="1200"/>
              </a:spcAft>
            </a:pPr>
            <a:r>
              <a:rPr lang="en-GB" b="1" dirty="0" smtClean="0">
                <a:solidFill>
                  <a:srgbClr val="000099"/>
                </a:solidFill>
                <a:ea typeface="ＭＳ Ｐゴシック" pitchFamily="34" charset="-128"/>
              </a:rPr>
              <a:t>The table shows on a 3.2º GS 5070’ at 14.1D &amp; 3500’ at 9.5D. </a:t>
            </a:r>
          </a:p>
          <a:p>
            <a:pPr eaLnBrk="0" hangingPunct="0">
              <a:spcAft>
                <a:spcPts val="1200"/>
              </a:spcAft>
            </a:pPr>
            <a:r>
              <a:rPr lang="en-GB" b="1" dirty="0" smtClean="0">
                <a:solidFill>
                  <a:srgbClr val="000099"/>
                </a:solidFill>
                <a:ea typeface="ＭＳ Ｐゴシック" pitchFamily="34" charset="-128"/>
              </a:rPr>
              <a:t>The profile is not realistic.</a:t>
            </a:r>
          </a:p>
        </p:txBody>
      </p:sp>
      <p:sp>
        <p:nvSpPr>
          <p:cNvPr id="9" name="Rectangle 8"/>
          <p:cNvSpPr/>
          <p:nvPr/>
        </p:nvSpPr>
        <p:spPr>
          <a:xfrm>
            <a:off x="4764496" y="624456"/>
            <a:ext cx="4248472" cy="5755422"/>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ea typeface="ＭＳ Ｐゴシック" pitchFamily="34" charset="-128"/>
              </a:rPr>
              <a:t>FAA AC advises that a  CDFA may start at or above the FAF.  </a:t>
            </a:r>
          </a:p>
          <a:p>
            <a:pPr algn="ctr" eaLnBrk="0" fontAlgn="base" hangingPunct="0">
              <a:spcBef>
                <a:spcPct val="0"/>
              </a:spcBef>
              <a:spcAft>
                <a:spcPts val="1200"/>
              </a:spcAft>
            </a:pPr>
            <a:r>
              <a:rPr lang="en-GB" b="1" dirty="0" smtClean="0">
                <a:solidFill>
                  <a:srgbClr val="000099"/>
                </a:solidFill>
                <a:ea typeface="ＭＳ Ｐゴシック" pitchFamily="34" charset="-128"/>
              </a:rPr>
              <a:t>Based on the profile, a crew would probably descend below the glideslope if starting a constant descent from 3500ft before 9.5 DME.</a:t>
            </a:r>
          </a:p>
          <a:p>
            <a:pPr algn="ctr" eaLnBrk="0" fontAlgn="base" hangingPunct="0">
              <a:spcBef>
                <a:spcPct val="0"/>
              </a:spcBef>
              <a:spcAft>
                <a:spcPts val="1200"/>
              </a:spcAft>
            </a:pPr>
            <a:r>
              <a:rPr lang="en-GB" b="1" dirty="0" smtClean="0">
                <a:solidFill>
                  <a:srgbClr val="000099"/>
                </a:solidFill>
                <a:ea typeface="ＭＳ Ｐゴシック" pitchFamily="34" charset="-128"/>
              </a:rPr>
              <a:t> </a:t>
            </a:r>
            <a:r>
              <a:rPr lang="en-GB" b="1" i="1" dirty="0" smtClean="0">
                <a:solidFill>
                  <a:srgbClr val="0033CC"/>
                </a:solidFill>
                <a:ea typeface="ＭＳ Ｐゴシック" pitchFamily="34" charset="-128"/>
              </a:rPr>
              <a:t>The chart must show a realistic profile according to Distances &amp; Altitudes with a DME-Altitude table for the crew to monitor the profile is being followed.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bg/>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P spid="13" grpId="0" build="p" bldLvl="4" animBg="1"/>
      <p:bldP spid="9" grpId="0" build="p" bldLvl="4"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5232" y="145375"/>
            <a:ext cx="7866000" cy="461665"/>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b="1" dirty="0" smtClean="0">
                <a:solidFill>
                  <a:srgbClr val="000099"/>
                </a:solidFill>
                <a:ea typeface="ＭＳ Ｐゴシック" pitchFamily="34" charset="-128"/>
              </a:rPr>
              <a:t>BHM LOC-DME Chart – Unrealistic Published Profile</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pic>
        <p:nvPicPr>
          <p:cNvPr id="12" name="Picture 11" descr="UPS A300 KBHM 130814 LOC DME - Alt-DME fm 3500ft Alts only - 23oct13.jpg"/>
          <p:cNvPicPr>
            <a:picLocks noChangeAspect="1"/>
          </p:cNvPicPr>
          <p:nvPr/>
        </p:nvPicPr>
        <p:blipFill>
          <a:blip r:embed="rId4" cstate="print"/>
          <a:stretch>
            <a:fillRect/>
          </a:stretch>
        </p:blipFill>
        <p:spPr>
          <a:xfrm>
            <a:off x="838887" y="1884878"/>
            <a:ext cx="1108696" cy="180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5232" y="145375"/>
            <a:ext cx="7866000" cy="461665"/>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b="1" dirty="0" smtClean="0">
                <a:solidFill>
                  <a:srgbClr val="000099"/>
                </a:solidFill>
                <a:ea typeface="ＭＳ Ｐゴシック" pitchFamily="34" charset="-128"/>
              </a:rPr>
              <a:t>BHM LOC-DME Chart - </a:t>
            </a:r>
            <a:r>
              <a:rPr lang="en-GB" b="1" i="1" dirty="0" smtClean="0">
                <a:solidFill>
                  <a:srgbClr val="3366CC"/>
                </a:solidFill>
                <a:ea typeface="ＭＳ Ｐゴシック" pitchFamily="34" charset="-128"/>
              </a:rPr>
              <a:t>Correct Distances for Profile</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sp>
        <p:nvSpPr>
          <p:cNvPr id="11" name="TextBox 10"/>
          <p:cNvSpPr txBox="1">
            <a:spLocks/>
          </p:cNvSpPr>
          <p:nvPr/>
        </p:nvSpPr>
        <p:spPr>
          <a:xfrm>
            <a:off x="7593262" y="1031246"/>
            <a:ext cx="540000" cy="288000"/>
          </a:xfrm>
          <a:prstGeom prst="rect">
            <a:avLst/>
          </a:prstGeom>
          <a:solidFill>
            <a:srgbClr val="9999FF"/>
          </a:solidFill>
        </p:spPr>
        <p:txBody>
          <a:bodyPr wrap="none" rtlCol="0" anchor="ctr" anchorCtr="0">
            <a:spAutoFit/>
          </a:bodyPr>
          <a:lstStyle/>
          <a:p>
            <a:pPr algn="ctr"/>
            <a:r>
              <a:rPr lang="en-GB" sz="1800" b="1" dirty="0" smtClean="0">
                <a:solidFill>
                  <a:srgbClr val="000099"/>
                </a:solidFill>
              </a:rPr>
              <a:t>9.5</a:t>
            </a:r>
            <a:endParaRPr lang="en-GB" sz="1800" b="1" dirty="0">
              <a:solidFill>
                <a:srgbClr val="000099"/>
              </a:solidFill>
            </a:endParaRPr>
          </a:p>
        </p:txBody>
      </p:sp>
      <p:sp>
        <p:nvSpPr>
          <p:cNvPr id="13" name="TextBox 12"/>
          <p:cNvSpPr txBox="1">
            <a:spLocks/>
          </p:cNvSpPr>
          <p:nvPr/>
        </p:nvSpPr>
        <p:spPr>
          <a:xfrm>
            <a:off x="5997164" y="3592470"/>
            <a:ext cx="928459" cy="252000"/>
          </a:xfrm>
          <a:prstGeom prst="rect">
            <a:avLst/>
          </a:prstGeom>
          <a:solidFill>
            <a:srgbClr val="9999FF">
              <a:alpha val="92000"/>
            </a:srgbClr>
          </a:solidFill>
        </p:spPr>
        <p:txBody>
          <a:bodyPr wrap="none" rtlCol="0" anchor="ctr" anchorCtr="0">
            <a:spAutoFit/>
          </a:bodyPr>
          <a:lstStyle/>
          <a:p>
            <a:pPr algn="ctr"/>
            <a:r>
              <a:rPr lang="en-GB" sz="1800" b="1" dirty="0" smtClean="0">
                <a:solidFill>
                  <a:srgbClr val="000099"/>
                </a:solidFill>
              </a:rPr>
              <a:t>3.5 NM</a:t>
            </a:r>
            <a:endParaRPr lang="en-GB" sz="1800" b="1" dirty="0">
              <a:solidFill>
                <a:srgbClr val="000099"/>
              </a:solidFill>
            </a:endParaRPr>
          </a:p>
        </p:txBody>
      </p:sp>
      <p:sp>
        <p:nvSpPr>
          <p:cNvPr id="15" name="TextBox 14"/>
          <p:cNvSpPr txBox="1">
            <a:spLocks/>
          </p:cNvSpPr>
          <p:nvPr/>
        </p:nvSpPr>
        <p:spPr>
          <a:xfrm>
            <a:off x="7164288" y="801912"/>
            <a:ext cx="653855" cy="216000"/>
          </a:xfrm>
          <a:prstGeom prst="rect">
            <a:avLst/>
          </a:prstGeom>
          <a:solidFill>
            <a:srgbClr val="9999FF"/>
          </a:solidFill>
        </p:spPr>
        <p:txBody>
          <a:bodyPr wrap="square" rtlCol="0" anchor="ctr" anchorCtr="0">
            <a:spAutoFit/>
          </a:bodyPr>
          <a:lstStyle/>
          <a:p>
            <a:pPr algn="ctr"/>
            <a:endParaRPr lang="en-GB" sz="1800" b="1" dirty="0">
              <a:solidFill>
                <a:srgbClr val="000099"/>
              </a:solidFill>
            </a:endParaRPr>
          </a:p>
        </p:txBody>
      </p:sp>
      <p:cxnSp>
        <p:nvCxnSpPr>
          <p:cNvPr id="19" name="Straight Arrow Connector 18"/>
          <p:cNvCxnSpPr/>
          <p:nvPr/>
        </p:nvCxnSpPr>
        <p:spPr bwMode="auto">
          <a:xfrm>
            <a:off x="6372200" y="548680"/>
            <a:ext cx="1296144" cy="50405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cxnSp>
        <p:nvCxnSpPr>
          <p:cNvPr id="21" name="Straight Arrow Connector 20"/>
          <p:cNvCxnSpPr/>
          <p:nvPr/>
        </p:nvCxnSpPr>
        <p:spPr bwMode="auto">
          <a:xfrm>
            <a:off x="6372200" y="593392"/>
            <a:ext cx="0" cy="2979624"/>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cxnSp>
        <p:nvCxnSpPr>
          <p:cNvPr id="27" name="Straight Arrow Connector 26"/>
          <p:cNvCxnSpPr/>
          <p:nvPr/>
        </p:nvCxnSpPr>
        <p:spPr bwMode="auto">
          <a:xfrm flipH="1">
            <a:off x="2051720" y="548680"/>
            <a:ext cx="4320480" cy="158417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pic>
        <p:nvPicPr>
          <p:cNvPr id="12" name="Picture 11" descr="UPS A300 KBHM 130814 LOC DME - Alt-DME fm 3500ft Alts only - 23oct13.jpg"/>
          <p:cNvPicPr>
            <a:picLocks noChangeAspect="1"/>
          </p:cNvPicPr>
          <p:nvPr/>
        </p:nvPicPr>
        <p:blipFill>
          <a:blip r:embed="rId4" cstate="print"/>
          <a:stretch>
            <a:fillRect/>
          </a:stretch>
        </p:blipFill>
        <p:spPr>
          <a:xfrm>
            <a:off x="838887" y="1884878"/>
            <a:ext cx="1108696" cy="180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220968"/>
            <a:ext cx="7398967" cy="2588493"/>
          </a:xfrm>
          <a:prstGeom prst="rect">
            <a:avLst/>
          </a:prstGeom>
        </p:spPr>
      </p:pic>
      <p:cxnSp>
        <p:nvCxnSpPr>
          <p:cNvPr id="7" name="Straight Connector 6"/>
          <p:cNvCxnSpPr/>
          <p:nvPr/>
        </p:nvCxnSpPr>
        <p:spPr bwMode="auto">
          <a:xfrm>
            <a:off x="3317884" y="2445104"/>
            <a:ext cx="681050" cy="492008"/>
          </a:xfrm>
          <a:prstGeom prst="line">
            <a:avLst/>
          </a:prstGeom>
          <a:solidFill>
            <a:schemeClr val="accent1"/>
          </a:solidFill>
          <a:ln w="44450" cap="flat" cmpd="sng" algn="ctr">
            <a:solidFill>
              <a:srgbClr val="C00000"/>
            </a:solidFill>
            <a:prstDash val="solid"/>
            <a:round/>
            <a:headEnd type="none" w="med" len="med"/>
            <a:tailEnd type="none" w="med" len="med"/>
          </a:ln>
          <a:effectLst/>
        </p:spPr>
      </p:cxnSp>
      <p:cxnSp>
        <p:nvCxnSpPr>
          <p:cNvPr id="12" name="Straight Connector 11"/>
          <p:cNvCxnSpPr/>
          <p:nvPr/>
        </p:nvCxnSpPr>
        <p:spPr bwMode="auto">
          <a:xfrm>
            <a:off x="3980946" y="2937112"/>
            <a:ext cx="684000" cy="0"/>
          </a:xfrm>
          <a:prstGeom prst="line">
            <a:avLst/>
          </a:prstGeom>
          <a:solidFill>
            <a:schemeClr val="accent1"/>
          </a:solidFill>
          <a:ln w="44450" cap="flat" cmpd="sng" algn="ctr">
            <a:solidFill>
              <a:srgbClr val="C00000"/>
            </a:solidFill>
            <a:prstDash val="solid"/>
            <a:round/>
            <a:headEnd type="none" w="med" len="med"/>
            <a:tailEnd type="none" w="med" len="med"/>
          </a:ln>
          <a:effectLst/>
        </p:spPr>
      </p:cxnSp>
      <p:sp>
        <p:nvSpPr>
          <p:cNvPr id="6" name="Isosceles Triangle 5"/>
          <p:cNvSpPr/>
          <p:nvPr/>
        </p:nvSpPr>
        <p:spPr bwMode="auto">
          <a:xfrm>
            <a:off x="3951526" y="2775164"/>
            <a:ext cx="628656" cy="86409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97624" y="3857280"/>
            <a:ext cx="8964488" cy="2539157"/>
          </a:xfrm>
          <a:prstGeom prst="rect">
            <a:avLst/>
          </a:prstGeom>
          <a:noFill/>
          <a:ln w="25400">
            <a:solidFill>
              <a:srgbClr val="FF0000"/>
            </a:solidFill>
          </a:ln>
        </p:spPr>
        <p:txBody>
          <a:bodyPr wrap="square" lIns="72000" rIns="72000" rtlCol="0">
            <a:spAutoFit/>
          </a:bodyPr>
          <a:lstStyle/>
          <a:p>
            <a:pPr>
              <a:spcAft>
                <a:spcPts val="600"/>
              </a:spcAft>
            </a:pPr>
            <a:r>
              <a:rPr lang="en-GB" sz="1800" b="1" dirty="0" smtClean="0">
                <a:solidFill>
                  <a:srgbClr val="CC0000"/>
                </a:solidFill>
              </a:rPr>
              <a:t>Crew missed a step, stabilised late, or failed to monitor DME-Altitude glideslope </a:t>
            </a:r>
          </a:p>
          <a:p>
            <a:pPr>
              <a:spcAft>
                <a:spcPts val="0"/>
              </a:spcAft>
            </a:pPr>
            <a:r>
              <a:rPr lang="en-GB" sz="1800" b="1" dirty="0" smtClean="0">
                <a:solidFill>
                  <a:srgbClr val="CC0000"/>
                </a:solidFill>
              </a:rPr>
              <a:t>01 Dec 1974 TWA 727 VOR DME approach into Washington Dulles</a:t>
            </a:r>
          </a:p>
          <a:p>
            <a:pPr>
              <a:spcAft>
                <a:spcPts val="0"/>
              </a:spcAft>
            </a:pPr>
            <a:r>
              <a:rPr lang="en-GB" sz="1800" b="1" dirty="0" smtClean="0">
                <a:solidFill>
                  <a:srgbClr val="CC0000"/>
                </a:solidFill>
              </a:rPr>
              <a:t>08 Feb 1989 Flying Tigers 747 VOR DME approach accident into Kuala Lumpur</a:t>
            </a:r>
          </a:p>
          <a:p>
            <a:r>
              <a:rPr lang="en-GB" sz="1800" b="1" dirty="0" smtClean="0">
                <a:solidFill>
                  <a:srgbClr val="CC0000"/>
                </a:solidFill>
              </a:rPr>
              <a:t>12 Nov 1995 American MD82 VOR DME approach into Windsor Locks Conn, USA</a:t>
            </a:r>
          </a:p>
          <a:p>
            <a:pPr>
              <a:spcAft>
                <a:spcPts val="0"/>
              </a:spcAft>
            </a:pPr>
            <a:r>
              <a:rPr lang="en-GB" sz="1800" b="1" dirty="0" smtClean="0">
                <a:solidFill>
                  <a:srgbClr val="CC0000"/>
                </a:solidFill>
              </a:rPr>
              <a:t>06 Aug 1997 Korean 747 LOC No Glidepath DME approach accident into Guam</a:t>
            </a:r>
          </a:p>
          <a:p>
            <a:pPr>
              <a:spcAft>
                <a:spcPts val="0"/>
              </a:spcAft>
            </a:pPr>
            <a:r>
              <a:rPr lang="en-GB" sz="1800" b="1" dirty="0" smtClean="0">
                <a:solidFill>
                  <a:srgbClr val="CC0000"/>
                </a:solidFill>
              </a:rPr>
              <a:t>24 Nov 2001 Crossair RJ 100 VOR DME approach accident into Zurich R/W 28   </a:t>
            </a:r>
            <a:r>
              <a:rPr lang="en-GB" sz="1800" b="1" i="1" dirty="0" smtClean="0">
                <a:solidFill>
                  <a:srgbClr val="CC0000"/>
                </a:solidFill>
              </a:rPr>
              <a:t>14 Aug 2013 UPS A300-600F LOC-DME into Birmingham Alabama?</a:t>
            </a:r>
          </a:p>
          <a:p>
            <a:pPr>
              <a:spcAft>
                <a:spcPts val="0"/>
              </a:spcAft>
            </a:pPr>
            <a:r>
              <a:rPr lang="en-GB" sz="1400" i="1" dirty="0" smtClean="0">
                <a:solidFill>
                  <a:srgbClr val="CC0000"/>
                </a:solidFill>
              </a:rPr>
              <a:t>Above a small sample – many other accidents/near misses, </a:t>
            </a:r>
            <a:r>
              <a:rPr lang="en-GB" sz="1400" i="1" dirty="0" err="1" smtClean="0">
                <a:solidFill>
                  <a:srgbClr val="CC0000"/>
                </a:solidFill>
              </a:rPr>
              <a:t>eg</a:t>
            </a:r>
            <a:r>
              <a:rPr lang="en-GB" sz="1400" i="1" dirty="0" smtClean="0">
                <a:solidFill>
                  <a:srgbClr val="CC0000"/>
                </a:solidFill>
              </a:rPr>
              <a:t> at old HKG Kai </a:t>
            </a:r>
            <a:r>
              <a:rPr lang="en-GB" sz="1400" i="1" dirty="0" err="1" smtClean="0">
                <a:solidFill>
                  <a:srgbClr val="CC0000"/>
                </a:solidFill>
              </a:rPr>
              <a:t>Tak</a:t>
            </a:r>
            <a:r>
              <a:rPr lang="en-GB" sz="1400" i="1" dirty="0" smtClean="0">
                <a:solidFill>
                  <a:srgbClr val="CC0000"/>
                </a:solidFill>
              </a:rPr>
              <a:t> IGS Glidepath out approach, a 747 missed a step and descended early towards a hill, but error advised by Hong Kong Approach Radar.</a:t>
            </a:r>
            <a:endParaRPr lang="en-GB" sz="1800" b="1" i="1" dirty="0" smtClean="0">
              <a:solidFill>
                <a:srgbClr val="CC0000"/>
              </a:solidFill>
            </a:endParaRPr>
          </a:p>
        </p:txBody>
      </p:sp>
      <p:cxnSp>
        <p:nvCxnSpPr>
          <p:cNvPr id="13" name="Straight Arrow Connector 12"/>
          <p:cNvCxnSpPr/>
          <p:nvPr/>
        </p:nvCxnSpPr>
        <p:spPr bwMode="auto">
          <a:xfrm flipV="1">
            <a:off x="1835696" y="2688868"/>
            <a:ext cx="1800200" cy="12441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Rectangle 14"/>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16" name="Rectangle 15"/>
          <p:cNvSpPr/>
          <p:nvPr/>
        </p:nvSpPr>
        <p:spPr>
          <a:xfrm>
            <a:off x="23448" y="659884"/>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0000"/>
                </a:solidFill>
                <a:ea typeface="ＭＳ Ｐゴシック" pitchFamily="34" charset="-128"/>
              </a:rPr>
              <a:t>Missed step or late stabilisation causes accidents</a:t>
            </a:r>
            <a:endParaRPr lang="en-GB" sz="2800" b="1" dirty="0">
              <a:solidFill>
                <a:srgbClr val="CC0000"/>
              </a:solidFill>
              <a:ea typeface="ＭＳ Ｐゴシック" pitchFamily="34" charset="-128"/>
            </a:endParaRPr>
          </a:p>
        </p:txBody>
      </p:sp>
      <p:cxnSp>
        <p:nvCxnSpPr>
          <p:cNvPr id="10" name="Straight Connector 9"/>
          <p:cNvCxnSpPr/>
          <p:nvPr/>
        </p:nvCxnSpPr>
        <p:spPr bwMode="auto">
          <a:xfrm>
            <a:off x="4692918" y="2936992"/>
            <a:ext cx="959202" cy="708032"/>
          </a:xfrm>
          <a:prstGeom prst="line">
            <a:avLst/>
          </a:prstGeom>
          <a:solidFill>
            <a:schemeClr val="accent1"/>
          </a:solidFill>
          <a:ln w="44450" cap="flat" cmpd="sng" algn="ctr">
            <a:solidFill>
              <a:srgbClr val="C00000"/>
            </a:solidFill>
            <a:prstDash val="solid"/>
            <a:round/>
            <a:headEnd type="none" w="med" len="med"/>
            <a:tailEnd type="none" w="med" len="med"/>
          </a:ln>
          <a:effectLst/>
        </p:spPr>
      </p:cxnSp>
      <p:cxnSp>
        <p:nvCxnSpPr>
          <p:cNvPr id="17" name="Straight Arrow Connector 16"/>
          <p:cNvCxnSpPr/>
          <p:nvPr/>
        </p:nvCxnSpPr>
        <p:spPr bwMode="auto">
          <a:xfrm flipH="1" flipV="1">
            <a:off x="5169248" y="3264932"/>
            <a:ext cx="1944216" cy="66812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V="1">
            <a:off x="3419872" y="3158384"/>
            <a:ext cx="1584176" cy="77467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4056" y="147696"/>
            <a:ext cx="7866000" cy="461665"/>
          </a:xfrm>
          <a:prstGeom prst="rect">
            <a:avLst/>
          </a:prstGeom>
          <a:solidFill>
            <a:schemeClr val="tx2">
              <a:lumMod val="20000"/>
              <a:lumOff val="80000"/>
              <a:alpha val="70000"/>
            </a:schemeClr>
          </a:solidFill>
        </p:spPr>
        <p:txBody>
          <a:bodyPr wrap="square">
            <a:spAutoFit/>
          </a:bodyPr>
          <a:lstStyle/>
          <a:p>
            <a:pPr algn="ctr" eaLnBrk="0" hangingPunct="0">
              <a:spcAft>
                <a:spcPts val="600"/>
              </a:spcAft>
            </a:pPr>
            <a:r>
              <a:rPr lang="en-GB" b="1" dirty="0" smtClean="0">
                <a:solidFill>
                  <a:srgbClr val="000099"/>
                </a:solidFill>
                <a:ea typeface="ＭＳ Ｐゴシック" pitchFamily="34" charset="-128"/>
              </a:rPr>
              <a:t>BHM LOC-DME Chart </a:t>
            </a:r>
            <a:r>
              <a:rPr lang="en-GB" b="1" i="1" dirty="0" smtClean="0">
                <a:solidFill>
                  <a:srgbClr val="3366CC"/>
                </a:solidFill>
                <a:ea typeface="ＭＳ Ｐゴシック" pitchFamily="34" charset="-128"/>
              </a:rPr>
              <a:t>Correct Profile for Distances 1</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sp>
        <p:nvSpPr>
          <p:cNvPr id="13" name="TextBox 12"/>
          <p:cNvSpPr txBox="1">
            <a:spLocks/>
          </p:cNvSpPr>
          <p:nvPr/>
        </p:nvSpPr>
        <p:spPr>
          <a:xfrm>
            <a:off x="5220072" y="3592470"/>
            <a:ext cx="928459" cy="252000"/>
          </a:xfrm>
          <a:prstGeom prst="rect">
            <a:avLst/>
          </a:prstGeom>
          <a:solidFill>
            <a:srgbClr val="9999FF">
              <a:alpha val="92000"/>
            </a:srgbClr>
          </a:solidFill>
        </p:spPr>
        <p:txBody>
          <a:bodyPr wrap="none" rtlCol="0" anchor="ctr" anchorCtr="0">
            <a:spAutoFit/>
          </a:bodyPr>
          <a:lstStyle/>
          <a:p>
            <a:pPr algn="ctr"/>
            <a:r>
              <a:rPr lang="en-GB" sz="1800" b="1" dirty="0" smtClean="0">
                <a:solidFill>
                  <a:srgbClr val="000099"/>
                </a:solidFill>
              </a:rPr>
              <a:t>3.5 NM</a:t>
            </a:r>
            <a:endParaRPr lang="en-GB" sz="1800" b="1" dirty="0">
              <a:solidFill>
                <a:srgbClr val="000099"/>
              </a:solidFill>
            </a:endParaRPr>
          </a:p>
        </p:txBody>
      </p:sp>
      <p:cxnSp>
        <p:nvCxnSpPr>
          <p:cNvPr id="27" name="Straight Arrow Connector 26"/>
          <p:cNvCxnSpPr/>
          <p:nvPr/>
        </p:nvCxnSpPr>
        <p:spPr bwMode="auto">
          <a:xfrm flipH="1">
            <a:off x="2051720" y="548680"/>
            <a:ext cx="4320480" cy="158417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sp>
        <p:nvSpPr>
          <p:cNvPr id="14" name="TextBox 13"/>
          <p:cNvSpPr txBox="1">
            <a:spLocks/>
          </p:cNvSpPr>
          <p:nvPr/>
        </p:nvSpPr>
        <p:spPr>
          <a:xfrm>
            <a:off x="6177469" y="3604974"/>
            <a:ext cx="928459" cy="252000"/>
          </a:xfrm>
          <a:prstGeom prst="rect">
            <a:avLst/>
          </a:prstGeom>
          <a:solidFill>
            <a:srgbClr val="9999FF">
              <a:alpha val="92000"/>
            </a:srgbClr>
          </a:solidFill>
        </p:spPr>
        <p:txBody>
          <a:bodyPr wrap="none" rtlCol="0" anchor="ctr" anchorCtr="0">
            <a:spAutoFit/>
          </a:bodyPr>
          <a:lstStyle/>
          <a:p>
            <a:pPr algn="ctr"/>
            <a:r>
              <a:rPr lang="en-GB" sz="1800" b="1" dirty="0" smtClean="0">
                <a:solidFill>
                  <a:srgbClr val="000099"/>
                </a:solidFill>
              </a:rPr>
              <a:t>4.6 NM</a:t>
            </a:r>
            <a:endParaRPr lang="en-GB" sz="1800" b="1" dirty="0">
              <a:solidFill>
                <a:srgbClr val="000099"/>
              </a:solidFill>
            </a:endParaRPr>
          </a:p>
        </p:txBody>
      </p:sp>
      <p:cxnSp>
        <p:nvCxnSpPr>
          <p:cNvPr id="16" name="Straight Connector 15"/>
          <p:cNvCxnSpPr/>
          <p:nvPr/>
        </p:nvCxnSpPr>
        <p:spPr bwMode="auto">
          <a:xfrm>
            <a:off x="6132648" y="2074496"/>
            <a:ext cx="1368000" cy="0"/>
          </a:xfrm>
          <a:prstGeom prst="line">
            <a:avLst/>
          </a:prstGeom>
          <a:solidFill>
            <a:schemeClr val="accent1"/>
          </a:solidFill>
          <a:ln w="38100" cap="flat" cmpd="sng" algn="ctr">
            <a:solidFill>
              <a:srgbClr val="3366CC"/>
            </a:solidFill>
            <a:prstDash val="solid"/>
            <a:round/>
            <a:headEnd type="none" w="med" len="med"/>
            <a:tailEnd type="none" w="med" len="med"/>
          </a:ln>
          <a:effectLst/>
        </p:spPr>
      </p:cxnSp>
      <p:cxnSp>
        <p:nvCxnSpPr>
          <p:cNvPr id="17" name="Straight Connector 16"/>
          <p:cNvCxnSpPr/>
          <p:nvPr/>
        </p:nvCxnSpPr>
        <p:spPr bwMode="auto">
          <a:xfrm flipV="1">
            <a:off x="2647544" y="2074496"/>
            <a:ext cx="3483680" cy="1282496"/>
          </a:xfrm>
          <a:prstGeom prst="line">
            <a:avLst/>
          </a:prstGeom>
          <a:solidFill>
            <a:schemeClr val="accent1"/>
          </a:solidFill>
          <a:ln w="38100" cap="flat" cmpd="sng" algn="ctr">
            <a:solidFill>
              <a:srgbClr val="3366CC"/>
            </a:solidFill>
            <a:prstDash val="solid"/>
            <a:round/>
            <a:headEnd type="none" w="med" len="med"/>
            <a:tailEnd type="none" w="med" len="med"/>
          </a:ln>
          <a:effectLst/>
        </p:spPr>
      </p:cxnSp>
      <p:sp>
        <p:nvSpPr>
          <p:cNvPr id="22" name="TextBox 21"/>
          <p:cNvSpPr txBox="1">
            <a:spLocks/>
          </p:cNvSpPr>
          <p:nvPr/>
        </p:nvSpPr>
        <p:spPr>
          <a:xfrm>
            <a:off x="5933556" y="1656096"/>
            <a:ext cx="505267" cy="369332"/>
          </a:xfrm>
          <a:prstGeom prst="rect">
            <a:avLst/>
          </a:prstGeom>
          <a:solidFill>
            <a:srgbClr val="9999FF">
              <a:alpha val="92000"/>
            </a:srgbClr>
          </a:solidFill>
        </p:spPr>
        <p:txBody>
          <a:bodyPr wrap="none" rtlCol="0">
            <a:spAutoFit/>
          </a:bodyPr>
          <a:lstStyle/>
          <a:p>
            <a:r>
              <a:rPr lang="en-GB" sz="1800" b="1" dirty="0" smtClean="0">
                <a:solidFill>
                  <a:srgbClr val="000099"/>
                </a:solidFill>
              </a:rPr>
              <a:t>9.5</a:t>
            </a:r>
            <a:endParaRPr lang="en-GB" sz="1800" b="1" dirty="0">
              <a:solidFill>
                <a:srgbClr val="000099"/>
              </a:solidFill>
            </a:endParaRPr>
          </a:p>
        </p:txBody>
      </p:sp>
      <p:cxnSp>
        <p:nvCxnSpPr>
          <p:cNvPr id="23" name="Straight Arrow Connector 22"/>
          <p:cNvCxnSpPr/>
          <p:nvPr/>
        </p:nvCxnSpPr>
        <p:spPr bwMode="auto">
          <a:xfrm>
            <a:off x="6372200" y="548680"/>
            <a:ext cx="288032" cy="1512168"/>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sp>
        <p:nvSpPr>
          <p:cNvPr id="25" name="TextBox 24"/>
          <p:cNvSpPr txBox="1">
            <a:spLocks/>
          </p:cNvSpPr>
          <p:nvPr/>
        </p:nvSpPr>
        <p:spPr>
          <a:xfrm>
            <a:off x="5031344" y="2181336"/>
            <a:ext cx="389850" cy="461665"/>
          </a:xfrm>
          <a:prstGeom prst="rect">
            <a:avLst/>
          </a:prstGeom>
          <a:noFill/>
        </p:spPr>
        <p:txBody>
          <a:bodyPr wrap="none" rtlCol="0">
            <a:spAutoFit/>
          </a:bodyPr>
          <a:lstStyle/>
          <a:p>
            <a:r>
              <a:rPr lang="en-GB" b="1" dirty="0" smtClean="0">
                <a:solidFill>
                  <a:srgbClr val="3366CC"/>
                </a:solidFill>
              </a:rPr>
              <a:t>X</a:t>
            </a:r>
            <a:endParaRPr lang="en-GB" sz="1800" b="1" dirty="0">
              <a:solidFill>
                <a:srgbClr val="3366CC"/>
              </a:solidFill>
            </a:endParaRPr>
          </a:p>
        </p:txBody>
      </p:sp>
      <p:pic>
        <p:nvPicPr>
          <p:cNvPr id="15" name="Picture 14" descr="UPS A300 KBHM 130814 LOC DME - Alt-DME fm 3500ft Alts only - 23oct13.jpg"/>
          <p:cNvPicPr>
            <a:picLocks noChangeAspect="1"/>
          </p:cNvPicPr>
          <p:nvPr/>
        </p:nvPicPr>
        <p:blipFill>
          <a:blip r:embed="rId4" cstate="print"/>
          <a:stretch>
            <a:fillRect/>
          </a:stretch>
        </p:blipFill>
        <p:spPr>
          <a:xfrm>
            <a:off x="838887" y="1884878"/>
            <a:ext cx="1108696" cy="180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4056" y="145375"/>
            <a:ext cx="7866000" cy="461665"/>
          </a:xfrm>
          <a:prstGeom prst="rect">
            <a:avLst/>
          </a:prstGeom>
          <a:solidFill>
            <a:schemeClr val="tx2">
              <a:lumMod val="20000"/>
              <a:lumOff val="80000"/>
              <a:alpha val="70000"/>
            </a:schemeClr>
          </a:solidFill>
        </p:spPr>
        <p:txBody>
          <a:bodyPr wrap="square">
            <a:spAutoFit/>
          </a:bodyPr>
          <a:lstStyle/>
          <a:p>
            <a:pPr algn="ctr" eaLnBrk="0" hangingPunct="0">
              <a:spcAft>
                <a:spcPts val="600"/>
              </a:spcAft>
            </a:pPr>
            <a:r>
              <a:rPr lang="en-GB" b="1" dirty="0" smtClean="0">
                <a:solidFill>
                  <a:srgbClr val="000099"/>
                </a:solidFill>
                <a:ea typeface="ＭＳ Ｐゴシック" pitchFamily="34" charset="-128"/>
              </a:rPr>
              <a:t>BHM LOC-DME Chart </a:t>
            </a:r>
            <a:r>
              <a:rPr lang="en-GB" b="1" i="1" dirty="0" smtClean="0">
                <a:solidFill>
                  <a:srgbClr val="3366CC"/>
                </a:solidFill>
                <a:ea typeface="ＭＳ Ｐゴシック" pitchFamily="34" charset="-128"/>
              </a:rPr>
              <a:t>Correct Profile for Distances 2</a:t>
            </a:r>
          </a:p>
        </p:txBody>
      </p:sp>
      <p:pic>
        <p:nvPicPr>
          <p:cNvPr id="5" name="Picture 4" descr="KBHM LOC-DME 18 - FAA Approach chart - Profile - 8sep13.jpg"/>
          <p:cNvPicPr>
            <a:picLocks noChangeAspect="1"/>
          </p:cNvPicPr>
          <p:nvPr/>
        </p:nvPicPr>
        <p:blipFill>
          <a:blip r:embed="rId3" cstate="print"/>
          <a:stretch>
            <a:fillRect/>
          </a:stretch>
        </p:blipFill>
        <p:spPr>
          <a:xfrm>
            <a:off x="800925" y="589624"/>
            <a:ext cx="7866511" cy="5832648"/>
          </a:xfrm>
          <a:prstGeom prst="rect">
            <a:avLst/>
          </a:prstGeom>
          <a:solidFill>
            <a:schemeClr val="bg1"/>
          </a:solidFill>
          <a:ln>
            <a:solidFill>
              <a:schemeClr val="tx1"/>
            </a:solidFill>
          </a:ln>
        </p:spPr>
      </p:pic>
      <p:cxnSp>
        <p:nvCxnSpPr>
          <p:cNvPr id="27" name="Straight Arrow Connector 26"/>
          <p:cNvCxnSpPr/>
          <p:nvPr/>
        </p:nvCxnSpPr>
        <p:spPr bwMode="auto">
          <a:xfrm>
            <a:off x="6372200" y="548680"/>
            <a:ext cx="576064" cy="1872208"/>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cxnSp>
        <p:nvCxnSpPr>
          <p:cNvPr id="14" name="Straight Connector 13"/>
          <p:cNvCxnSpPr/>
          <p:nvPr/>
        </p:nvCxnSpPr>
        <p:spPr bwMode="auto">
          <a:xfrm>
            <a:off x="5220072" y="2708920"/>
            <a:ext cx="1296144" cy="0"/>
          </a:xfrm>
          <a:prstGeom prst="line">
            <a:avLst/>
          </a:prstGeom>
          <a:solidFill>
            <a:schemeClr val="accent1"/>
          </a:solidFill>
          <a:ln w="38100" cap="flat" cmpd="sng" algn="ctr">
            <a:solidFill>
              <a:srgbClr val="3366CC"/>
            </a:solidFill>
            <a:prstDash val="solid"/>
            <a:round/>
            <a:headEnd type="none" w="med" len="med"/>
            <a:tailEnd type="none" w="med" len="med"/>
          </a:ln>
          <a:effectLst/>
        </p:spPr>
      </p:cxnSp>
      <p:cxnSp>
        <p:nvCxnSpPr>
          <p:cNvPr id="16" name="Straight Connector 15"/>
          <p:cNvCxnSpPr/>
          <p:nvPr/>
        </p:nvCxnSpPr>
        <p:spPr bwMode="auto">
          <a:xfrm flipV="1">
            <a:off x="6516216" y="2132856"/>
            <a:ext cx="1008112" cy="576064"/>
          </a:xfrm>
          <a:prstGeom prst="line">
            <a:avLst/>
          </a:prstGeom>
          <a:solidFill>
            <a:schemeClr val="accent1"/>
          </a:solidFill>
          <a:ln w="38100" cap="flat" cmpd="sng" algn="ctr">
            <a:solidFill>
              <a:srgbClr val="3366CC"/>
            </a:solidFill>
            <a:prstDash val="solid"/>
            <a:round/>
            <a:headEnd type="none" w="med" len="med"/>
            <a:tailEnd type="none" w="med" len="med"/>
          </a:ln>
          <a:effectLst/>
        </p:spPr>
      </p:cxnSp>
      <p:cxnSp>
        <p:nvCxnSpPr>
          <p:cNvPr id="22" name="Straight Arrow Connector 21"/>
          <p:cNvCxnSpPr/>
          <p:nvPr/>
        </p:nvCxnSpPr>
        <p:spPr bwMode="auto">
          <a:xfrm flipH="1">
            <a:off x="2051720" y="548680"/>
            <a:ext cx="4320480" cy="158417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pic>
        <p:nvPicPr>
          <p:cNvPr id="10" name="Picture 9" descr="UPS A300 KBHM 130814 LOC DME - Alt-DME fm 2300ft Alts only - 23oct13.jpg"/>
          <p:cNvPicPr>
            <a:picLocks noChangeAspect="1"/>
          </p:cNvPicPr>
          <p:nvPr/>
        </p:nvPicPr>
        <p:blipFill>
          <a:blip r:embed="rId4" cstate="print"/>
          <a:stretch>
            <a:fillRect/>
          </a:stretch>
        </p:blipFill>
        <p:spPr>
          <a:xfrm>
            <a:off x="838888" y="1881080"/>
            <a:ext cx="1138605" cy="122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328" y="161344"/>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Best Capability for Monitoring LOC-DME Approach</a:t>
            </a:r>
          </a:p>
        </p:txBody>
      </p:sp>
      <p:sp>
        <p:nvSpPr>
          <p:cNvPr id="12" name="Rectangle 11"/>
          <p:cNvSpPr/>
          <p:nvPr/>
        </p:nvSpPr>
        <p:spPr>
          <a:xfrm>
            <a:off x="54592" y="1265912"/>
            <a:ext cx="9012968" cy="4708981"/>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dirty="0" smtClean="0">
                <a:solidFill>
                  <a:srgbClr val="000099"/>
                </a:solidFill>
                <a:latin typeface="+mn-lt"/>
                <a:ea typeface="ＭＳ Ｐゴシック" pitchFamily="34" charset="-128"/>
              </a:rPr>
              <a:t>It is impossible to know the cause(s) of the accident without further information from the NTSB...</a:t>
            </a:r>
            <a:r>
              <a:rPr lang="en-GB" sz="2800" b="1" i="1" dirty="0" smtClean="0">
                <a:solidFill>
                  <a:srgbClr val="000099"/>
                </a:solidFill>
                <a:latin typeface="+mn-lt"/>
                <a:ea typeface="ＭＳ Ｐゴシック" pitchFamily="34" charset="-128"/>
              </a:rPr>
              <a:t>but</a:t>
            </a:r>
          </a:p>
          <a:p>
            <a:pPr algn="ctr" eaLnBrk="0" fontAlgn="base" hangingPunct="0">
              <a:spcBef>
                <a:spcPct val="0"/>
              </a:spcBef>
              <a:spcAft>
                <a:spcPts val="0"/>
              </a:spcAft>
            </a:pPr>
            <a:r>
              <a:rPr lang="en-GB" sz="2800" b="1" dirty="0" smtClean="0">
                <a:solidFill>
                  <a:srgbClr val="000099"/>
                </a:solidFill>
                <a:latin typeface="+mn-lt"/>
                <a:ea typeface="ＭＳ Ｐゴシック" pitchFamily="34" charset="-128"/>
              </a:rPr>
              <a:t>If the Monitoring Pilot had: </a:t>
            </a:r>
          </a:p>
          <a:p>
            <a:pPr algn="ctr" eaLnBrk="0" fontAlgn="base" hangingPunct="0">
              <a:spcBef>
                <a:spcPct val="0"/>
              </a:spcBef>
              <a:spcAft>
                <a:spcPts val="600"/>
              </a:spcAft>
            </a:pPr>
            <a:r>
              <a:rPr lang="en-GB" sz="2800" b="1" dirty="0" smtClean="0">
                <a:solidFill>
                  <a:srgbClr val="000099"/>
                </a:solidFill>
                <a:latin typeface="+mn-lt"/>
                <a:ea typeface="ＭＳ Ｐゴシック" pitchFamily="34" charset="-128"/>
              </a:rPr>
              <a:t>A realistic vertical profile shown on the chart,</a:t>
            </a:r>
          </a:p>
          <a:p>
            <a:pPr algn="ctr" eaLnBrk="0" hangingPunct="0">
              <a:spcAft>
                <a:spcPts val="600"/>
              </a:spcAft>
            </a:pPr>
            <a:r>
              <a:rPr lang="en-GB" sz="2800" b="1" dirty="0" smtClean="0">
                <a:solidFill>
                  <a:srgbClr val="000099"/>
                </a:solidFill>
                <a:latin typeface="+mn-lt"/>
                <a:ea typeface="ＭＳ Ｐゴシック" pitchFamily="34" charset="-128"/>
              </a:rPr>
              <a:t>A DME-Altitude table allowing accurate monitoring of the glideslope at times suitable to the crew - </a:t>
            </a:r>
          </a:p>
          <a:p>
            <a:pPr algn="ctr" eaLnBrk="0" fontAlgn="base" hangingPunct="0">
              <a:spcBef>
                <a:spcPct val="0"/>
              </a:spcBef>
              <a:spcAft>
                <a:spcPts val="0"/>
              </a:spcAft>
            </a:pPr>
            <a:r>
              <a:rPr lang="en-GB" sz="2800" b="1" dirty="0" smtClean="0">
                <a:solidFill>
                  <a:srgbClr val="000099"/>
                </a:solidFill>
                <a:latin typeface="+mn-lt"/>
                <a:ea typeface="ＭＳ Ｐゴシック" pitchFamily="34" charset="-128"/>
              </a:rPr>
              <a:t>The crew would then have</a:t>
            </a:r>
          </a:p>
          <a:p>
            <a:pPr algn="ctr" eaLnBrk="0" fontAlgn="base" hangingPunct="0">
              <a:spcBef>
                <a:spcPct val="0"/>
              </a:spcBef>
              <a:spcAft>
                <a:spcPts val="0"/>
              </a:spcAft>
            </a:pPr>
            <a:r>
              <a:rPr lang="en-GB" sz="2800" b="1" dirty="0" smtClean="0">
                <a:solidFill>
                  <a:srgbClr val="000099"/>
                </a:solidFill>
                <a:latin typeface="+mn-lt"/>
                <a:ea typeface="ＭＳ Ｐゴシック" pitchFamily="34" charset="-128"/>
              </a:rPr>
              <a:t> the best capability to monitor &amp; maintain</a:t>
            </a:r>
          </a:p>
          <a:p>
            <a:pPr algn="ctr" eaLnBrk="0" fontAlgn="base" hangingPunct="0">
              <a:spcBef>
                <a:spcPct val="0"/>
              </a:spcBef>
              <a:spcAft>
                <a:spcPts val="0"/>
              </a:spcAft>
            </a:pPr>
            <a:r>
              <a:rPr lang="en-GB" sz="2800" b="1" dirty="0" smtClean="0">
                <a:solidFill>
                  <a:srgbClr val="000099"/>
                </a:solidFill>
                <a:latin typeface="+mn-lt"/>
                <a:ea typeface="ＭＳ Ｐゴシック" pitchFamily="34" charset="-128"/>
              </a:rPr>
              <a:t>the  correct glideslope to the runway.</a:t>
            </a:r>
          </a:p>
          <a:p>
            <a:pPr algn="ctr" eaLnBrk="0" fontAlgn="base" hangingPunct="0">
              <a:spcBef>
                <a:spcPct val="0"/>
              </a:spcBef>
              <a:spcAft>
                <a:spcPts val="600"/>
              </a:spcAft>
            </a:pPr>
            <a:r>
              <a:rPr lang="en-GB" sz="2800" i="1" dirty="0" smtClean="0">
                <a:solidFill>
                  <a:srgbClr val="000099"/>
                </a:solidFill>
                <a:latin typeface="+mn-lt"/>
                <a:ea typeface="ＭＳ Ｐゴシック" pitchFamily="34" charset="-128"/>
              </a:rPr>
              <a:t>(Perhaps their Jeppesen had one they didn’t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592" y="1088488"/>
            <a:ext cx="901296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i="1" dirty="0" smtClean="0">
                <a:solidFill>
                  <a:srgbClr val="000099"/>
                </a:solidFill>
                <a:latin typeface="+mn-lt"/>
                <a:ea typeface="ＭＳ Ｐゴシック" pitchFamily="34" charset="-128"/>
              </a:rPr>
              <a:t>If no chart table available – Use another system</a:t>
            </a:r>
            <a:endParaRPr lang="en-GB" sz="2800" i="1" dirty="0" smtClean="0">
              <a:solidFill>
                <a:srgbClr val="000099"/>
              </a:solidFill>
              <a:latin typeface="+mn-lt"/>
              <a:ea typeface="ＭＳ Ｐゴシック" pitchFamily="34" charset="-128"/>
            </a:endParaRPr>
          </a:p>
        </p:txBody>
      </p:sp>
      <p:pic>
        <p:nvPicPr>
          <p:cNvPr id="4" name="Picture 3" descr="HD RAeS LHR 121011 - DACs set for IAD, NBO. TLS, Guam - 9oct12.jpg"/>
          <p:cNvPicPr>
            <a:picLocks noChangeAspect="1"/>
          </p:cNvPicPr>
          <p:nvPr/>
        </p:nvPicPr>
        <p:blipFill>
          <a:blip r:embed="rId3" cstate="print"/>
          <a:stretch>
            <a:fillRect/>
          </a:stretch>
        </p:blipFill>
        <p:spPr>
          <a:xfrm>
            <a:off x="399592" y="2153901"/>
            <a:ext cx="8388424" cy="4028819"/>
          </a:xfrm>
          <a:prstGeom prst="rect">
            <a:avLst/>
          </a:prstGeom>
        </p:spPr>
      </p:pic>
      <p:sp>
        <p:nvSpPr>
          <p:cNvPr id="7" name="Rectangle 6"/>
          <p:cNvSpPr/>
          <p:nvPr/>
        </p:nvSpPr>
        <p:spPr>
          <a:xfrm>
            <a:off x="70328" y="161344"/>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Essential Info for Monitoring LOC-DME Approach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 RAeS LHR 121011 - DACs set for IAD, NBO. TLS, Guam - 9oct12.jpg"/>
          <p:cNvPicPr>
            <a:picLocks noChangeAspect="1"/>
          </p:cNvPicPr>
          <p:nvPr/>
        </p:nvPicPr>
        <p:blipFill>
          <a:blip r:embed="rId3" cstate="print"/>
          <a:stretch>
            <a:fillRect/>
          </a:stretch>
        </p:blipFill>
        <p:spPr>
          <a:xfrm>
            <a:off x="399592" y="2153901"/>
            <a:ext cx="8388424" cy="4028819"/>
          </a:xfrm>
          <a:prstGeom prst="rect">
            <a:avLst/>
          </a:prstGeom>
        </p:spPr>
      </p:pic>
      <p:pic>
        <p:nvPicPr>
          <p:cNvPr id="5" name="Picture 4" descr="DFC App 131029 - iPhone 5 &amp; BMH Table - 29oct13.jpg"/>
          <p:cNvPicPr>
            <a:picLocks noChangeAspect="1"/>
          </p:cNvPicPr>
          <p:nvPr/>
        </p:nvPicPr>
        <p:blipFill>
          <a:blip r:embed="rId4" cstate="print"/>
          <a:stretch>
            <a:fillRect/>
          </a:stretch>
        </p:blipFill>
        <p:spPr>
          <a:xfrm>
            <a:off x="1262527" y="2060029"/>
            <a:ext cx="1952625" cy="4105275"/>
          </a:xfrm>
          <a:prstGeom prst="rect">
            <a:avLst/>
          </a:prstGeom>
        </p:spPr>
      </p:pic>
      <p:pic>
        <p:nvPicPr>
          <p:cNvPr id="6" name="Picture 5" descr="DFC App 131029 - Samsung Galaxy Note &amp; BHM Table - 29oct13x.jpg"/>
          <p:cNvPicPr>
            <a:picLocks noChangeAspect="1"/>
          </p:cNvPicPr>
          <p:nvPr/>
        </p:nvPicPr>
        <p:blipFill>
          <a:blip r:embed="rId5" cstate="print"/>
          <a:stretch>
            <a:fillRect/>
          </a:stretch>
        </p:blipFill>
        <p:spPr>
          <a:xfrm>
            <a:off x="5949528" y="2108586"/>
            <a:ext cx="2075422" cy="4101430"/>
          </a:xfrm>
          <a:prstGeom prst="rect">
            <a:avLst/>
          </a:prstGeom>
        </p:spPr>
      </p:pic>
      <p:sp>
        <p:nvSpPr>
          <p:cNvPr id="9" name="Rectangle 8"/>
          <p:cNvSpPr/>
          <p:nvPr/>
        </p:nvSpPr>
        <p:spPr>
          <a:xfrm>
            <a:off x="70328" y="161344"/>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Essential Info for Monitoring LOC-DME Approach</a:t>
            </a:r>
          </a:p>
        </p:txBody>
      </p:sp>
      <p:sp>
        <p:nvSpPr>
          <p:cNvPr id="10" name="Rectangle 9"/>
          <p:cNvSpPr/>
          <p:nvPr/>
        </p:nvSpPr>
        <p:spPr>
          <a:xfrm>
            <a:off x="54592" y="1088488"/>
            <a:ext cx="901296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1200"/>
              </a:spcAft>
            </a:pPr>
            <a:r>
              <a:rPr lang="en-GB" sz="2800" b="1" i="1" dirty="0" smtClean="0">
                <a:solidFill>
                  <a:srgbClr val="000099"/>
                </a:solidFill>
                <a:latin typeface="+mn-lt"/>
                <a:ea typeface="ＭＳ Ｐゴシック" pitchFamily="34" charset="-128"/>
              </a:rPr>
              <a:t>If no chart table available – Use another system</a:t>
            </a:r>
            <a:endParaRPr lang="en-GB" sz="2800" i="1" dirty="0" smtClean="0">
              <a:solidFill>
                <a:srgbClr val="000099"/>
              </a:solidFill>
              <a:latin typeface="+mn-lt"/>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592" y="748712"/>
            <a:ext cx="9012968" cy="956288"/>
          </a:xfrm>
          <a:prstGeom prst="rect">
            <a:avLst/>
          </a:prstGeom>
          <a:solidFill>
            <a:schemeClr val="tx2">
              <a:lumMod val="20000"/>
              <a:lumOff val="80000"/>
              <a:alpha val="70000"/>
            </a:schemeClr>
          </a:solidFill>
        </p:spPr>
        <p:txBody>
          <a:bodyPr wrap="square" lIns="0" tIns="46800" rIns="0" bIns="46800">
            <a:spAutoFit/>
          </a:bodyPr>
          <a:lstStyle/>
          <a:p>
            <a:pPr algn="ctr" eaLnBrk="0" fontAlgn="base" hangingPunct="0">
              <a:spcBef>
                <a:spcPct val="0"/>
              </a:spcBef>
              <a:spcAft>
                <a:spcPts val="0"/>
              </a:spcAft>
            </a:pPr>
            <a:r>
              <a:rPr lang="en-GB" sz="2800" b="1" dirty="0" smtClean="0">
                <a:solidFill>
                  <a:srgbClr val="000099"/>
                </a:solidFill>
                <a:latin typeface="+mn-lt"/>
                <a:ea typeface="ＭＳ Ｐゴシック" pitchFamily="34" charset="-128"/>
              </a:rPr>
              <a:t>Smart phone/tablet Applications could provide info for cross-checks if not available elsewhere</a:t>
            </a:r>
            <a:endParaRPr lang="en-GB" sz="2800" i="1" dirty="0" smtClean="0">
              <a:solidFill>
                <a:srgbClr val="000099"/>
              </a:solidFill>
              <a:latin typeface="+mn-lt"/>
              <a:ea typeface="ＭＳ Ｐゴシック" pitchFamily="34" charset="-128"/>
            </a:endParaRPr>
          </a:p>
        </p:txBody>
      </p:sp>
      <p:pic>
        <p:nvPicPr>
          <p:cNvPr id="5" name="Picture 4" descr="DFC App 131029 - iPhone 5 &amp; BMH Table - 29oct13.jpg"/>
          <p:cNvPicPr>
            <a:picLocks noChangeAspect="1"/>
          </p:cNvPicPr>
          <p:nvPr/>
        </p:nvPicPr>
        <p:blipFill>
          <a:blip r:embed="rId3" cstate="print"/>
          <a:stretch>
            <a:fillRect/>
          </a:stretch>
        </p:blipFill>
        <p:spPr>
          <a:xfrm>
            <a:off x="534495" y="1813760"/>
            <a:ext cx="1952625" cy="4105275"/>
          </a:xfrm>
          <a:prstGeom prst="rect">
            <a:avLst/>
          </a:prstGeom>
        </p:spPr>
      </p:pic>
      <p:pic>
        <p:nvPicPr>
          <p:cNvPr id="9" name="Picture 8" descr="DFC App 131029 - Samsung Galaxy Note &amp; BHM Table - 29oct13x.jpg"/>
          <p:cNvPicPr>
            <a:picLocks noChangeAspect="1"/>
          </p:cNvPicPr>
          <p:nvPr/>
        </p:nvPicPr>
        <p:blipFill>
          <a:blip r:embed="rId4" cstate="print"/>
          <a:stretch>
            <a:fillRect/>
          </a:stretch>
        </p:blipFill>
        <p:spPr>
          <a:xfrm>
            <a:off x="6321458" y="1827408"/>
            <a:ext cx="2076722" cy="4104000"/>
          </a:xfrm>
          <a:prstGeom prst="rect">
            <a:avLst/>
          </a:prstGeom>
        </p:spPr>
      </p:pic>
      <p:sp>
        <p:nvSpPr>
          <p:cNvPr id="10" name="Rectangle 9"/>
          <p:cNvSpPr/>
          <p:nvPr/>
        </p:nvSpPr>
        <p:spPr>
          <a:xfrm>
            <a:off x="70328" y="161344"/>
            <a:ext cx="8964488" cy="523220"/>
          </a:xfrm>
          <a:prstGeom prst="rect">
            <a:avLst/>
          </a:prstGeom>
          <a:solidFill>
            <a:schemeClr val="tx2">
              <a:lumMod val="20000"/>
              <a:lumOff val="80000"/>
              <a:alpha val="70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Essential Info for Monitoring LOC-DME Approach</a:t>
            </a:r>
          </a:p>
        </p:txBody>
      </p:sp>
      <p:pic>
        <p:nvPicPr>
          <p:cNvPr id="11" name="Picture 10" descr="DFC App 131029 - Nokia WIndows &amp; table - 29oct13.jpg"/>
          <p:cNvPicPr>
            <a:picLocks noChangeAspect="1"/>
          </p:cNvPicPr>
          <p:nvPr/>
        </p:nvPicPr>
        <p:blipFill>
          <a:blip r:embed="rId5" cstate="print"/>
          <a:stretch>
            <a:fillRect/>
          </a:stretch>
        </p:blipFill>
        <p:spPr>
          <a:xfrm>
            <a:off x="3289504" y="1828831"/>
            <a:ext cx="2254603" cy="4104000"/>
          </a:xfrm>
          <a:prstGeom prst="rect">
            <a:avLst/>
          </a:prstGeom>
        </p:spPr>
      </p:pic>
      <p:sp>
        <p:nvSpPr>
          <p:cNvPr id="14" name="TextBox 13"/>
          <p:cNvSpPr txBox="1"/>
          <p:nvPr/>
        </p:nvSpPr>
        <p:spPr>
          <a:xfrm>
            <a:off x="594144" y="5923725"/>
            <a:ext cx="1872208" cy="323165"/>
          </a:xfrm>
          <a:prstGeom prst="rect">
            <a:avLst/>
          </a:prstGeom>
          <a:noFill/>
        </p:spPr>
        <p:txBody>
          <a:bodyPr wrap="square" rtlCol="0">
            <a:spAutoFit/>
          </a:bodyPr>
          <a:lstStyle/>
          <a:p>
            <a:pPr algn="ctr"/>
            <a:r>
              <a:rPr lang="en-GB" sz="1500" b="1" dirty="0" smtClean="0">
                <a:solidFill>
                  <a:srgbClr val="000099"/>
                </a:solidFill>
              </a:rPr>
              <a:t>Apple iPhone 5</a:t>
            </a:r>
          </a:p>
        </p:txBody>
      </p:sp>
      <p:sp>
        <p:nvSpPr>
          <p:cNvPr id="15" name="TextBox 14"/>
          <p:cNvSpPr txBox="1"/>
          <p:nvPr/>
        </p:nvSpPr>
        <p:spPr>
          <a:xfrm>
            <a:off x="3059832" y="5949281"/>
            <a:ext cx="2736304" cy="360039"/>
          </a:xfrm>
          <a:prstGeom prst="rect">
            <a:avLst/>
          </a:prstGeom>
          <a:noFill/>
        </p:spPr>
        <p:txBody>
          <a:bodyPr wrap="square" rtlCol="0">
            <a:normAutofit/>
          </a:bodyPr>
          <a:lstStyle/>
          <a:p>
            <a:pPr algn="ctr"/>
            <a:r>
              <a:rPr lang="en-GB" sz="1500" b="1" dirty="0" smtClean="0">
                <a:solidFill>
                  <a:srgbClr val="000099"/>
                </a:solidFill>
              </a:rPr>
              <a:t>Nokia Windows phone</a:t>
            </a:r>
          </a:p>
        </p:txBody>
      </p:sp>
      <p:sp>
        <p:nvSpPr>
          <p:cNvPr id="16" name="TextBox 15"/>
          <p:cNvSpPr txBox="1"/>
          <p:nvPr/>
        </p:nvSpPr>
        <p:spPr>
          <a:xfrm>
            <a:off x="6012160" y="5949280"/>
            <a:ext cx="2736304" cy="360039"/>
          </a:xfrm>
          <a:prstGeom prst="rect">
            <a:avLst/>
          </a:prstGeom>
          <a:noFill/>
        </p:spPr>
        <p:txBody>
          <a:bodyPr wrap="square" rtlCol="0">
            <a:normAutofit fontScale="85000" lnSpcReduction="10000"/>
          </a:bodyPr>
          <a:lstStyle/>
          <a:p>
            <a:pPr algn="ctr"/>
            <a:r>
              <a:rPr lang="en-GB" sz="1800" b="1" dirty="0" smtClean="0">
                <a:solidFill>
                  <a:srgbClr val="000099"/>
                </a:solidFill>
              </a:rPr>
              <a:t>Samsung Android phone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4" grpId="0"/>
      <p:bldP spid="15" grpId="0"/>
      <p:bldP spid="1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394493"/>
            <a:ext cx="9144000" cy="5770811"/>
          </a:xfrm>
          <a:prstGeom prst="rect">
            <a:avLst/>
          </a:prstGeom>
          <a:noFill/>
          <a:ln w="9525">
            <a:noFill/>
            <a:miter lim="800000"/>
            <a:headEnd/>
            <a:tailEnd/>
          </a:ln>
        </p:spPr>
        <p:txBody>
          <a:bodyPr wrap="square">
            <a:spAutoFit/>
          </a:bodyPr>
          <a:lstStyle/>
          <a:p>
            <a:pPr algn="ctr" eaLnBrk="0" hangingPunct="0">
              <a:spcAft>
                <a:spcPts val="600"/>
              </a:spcAft>
            </a:pPr>
            <a:r>
              <a:rPr lang="en-GB" sz="2800" b="1" dirty="0" smtClean="0">
                <a:solidFill>
                  <a:srgbClr val="000099"/>
                </a:solidFill>
                <a:latin typeface="+mn-lt"/>
              </a:rPr>
              <a:t>Comment Post UPS A300-600F Accident into KBHM</a:t>
            </a:r>
          </a:p>
          <a:p>
            <a:pPr algn="ctr" eaLnBrk="0" hangingPunct="0"/>
            <a:r>
              <a:rPr lang="en-GB" sz="2800" b="1" dirty="0" smtClean="0">
                <a:solidFill>
                  <a:srgbClr val="000099"/>
                </a:solidFill>
                <a:latin typeface="+mn-lt"/>
              </a:rPr>
              <a:t>Since the 1970s some operators have NOT provided clear Distance-Altitude checks and failed to train crews to fly Constant Angle Final Approaches with regular/accurate checks to confirm on the glideslope  </a:t>
            </a:r>
          </a:p>
          <a:p>
            <a:pPr algn="ctr" eaLnBrk="0" hangingPunct="0"/>
            <a:r>
              <a:rPr lang="en-GB" sz="2800" b="1" dirty="0" smtClean="0">
                <a:solidFill>
                  <a:srgbClr val="000099"/>
                </a:solidFill>
                <a:latin typeface="+mn-lt"/>
              </a:rPr>
              <a:t>as Avionics/GPS/EPGWS will provide the solution.</a:t>
            </a:r>
          </a:p>
          <a:p>
            <a:pPr algn="ctr" eaLnBrk="0" hangingPunct="0"/>
            <a:r>
              <a:rPr lang="en-GB" sz="2800" b="1" i="1" dirty="0" smtClean="0">
                <a:solidFill>
                  <a:srgbClr val="0033CC"/>
                </a:solidFill>
                <a:latin typeface="+mn-lt"/>
              </a:rPr>
              <a:t>Continuing NPA Accidents show this to be incorrect</a:t>
            </a:r>
            <a:r>
              <a:rPr lang="en-GB" sz="2800" b="1" dirty="0" smtClean="0">
                <a:solidFill>
                  <a:srgbClr val="0033CC"/>
                </a:solidFill>
                <a:latin typeface="+mn-lt"/>
              </a:rPr>
              <a:t>.</a:t>
            </a:r>
          </a:p>
          <a:p>
            <a:pPr algn="ctr" eaLnBrk="0" hangingPunct="0"/>
            <a:endParaRPr lang="en-GB" sz="2800" b="1" dirty="0" smtClean="0">
              <a:solidFill>
                <a:srgbClr val="000099"/>
              </a:solidFill>
              <a:latin typeface="+mn-lt"/>
            </a:endParaRPr>
          </a:p>
          <a:p>
            <a:pPr algn="ctr" eaLnBrk="0" hangingPunct="0"/>
            <a:r>
              <a:rPr lang="en-GB" sz="2800" b="1" dirty="0" smtClean="0">
                <a:solidFill>
                  <a:srgbClr val="000099"/>
                </a:solidFill>
                <a:latin typeface="+mn-lt"/>
              </a:rPr>
              <a:t>By whatever means, </a:t>
            </a:r>
          </a:p>
          <a:p>
            <a:pPr algn="ctr" eaLnBrk="0" hangingPunct="0"/>
            <a:r>
              <a:rPr lang="en-GB" sz="2800" b="1" dirty="0" smtClean="0">
                <a:solidFill>
                  <a:srgbClr val="000099"/>
                </a:solidFill>
                <a:latin typeface="+mn-lt"/>
              </a:rPr>
              <a:t>we must make sure that </a:t>
            </a:r>
          </a:p>
          <a:p>
            <a:pPr algn="ctr" eaLnBrk="0" hangingPunct="0"/>
            <a:r>
              <a:rPr lang="en-GB" sz="2800" b="1" dirty="0" smtClean="0">
                <a:solidFill>
                  <a:srgbClr val="000099"/>
                </a:solidFill>
                <a:latin typeface="+mn-lt"/>
              </a:rPr>
              <a:t>Non Precision Approaches </a:t>
            </a:r>
          </a:p>
          <a:p>
            <a:pPr algn="ctr" eaLnBrk="0" hangingPunct="0"/>
            <a:r>
              <a:rPr lang="en-GB" sz="2800" b="1" dirty="0" smtClean="0">
                <a:solidFill>
                  <a:srgbClr val="000099"/>
                </a:solidFill>
                <a:latin typeface="+mn-lt"/>
              </a:rPr>
              <a:t>with DME/GPS Distance available</a:t>
            </a:r>
          </a:p>
          <a:p>
            <a:pPr algn="ctr" eaLnBrk="0" hangingPunct="0"/>
            <a:r>
              <a:rPr lang="en-GB" sz="2800" b="1" dirty="0" smtClean="0">
                <a:solidFill>
                  <a:srgbClr val="000099"/>
                </a:solidFill>
                <a:latin typeface="+mn-lt"/>
              </a:rPr>
              <a:t>do not continue to occur.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4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1443">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61443">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1443">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4"/>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056496" y="3049796"/>
            <a:ext cx="862737"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End</a:t>
            </a:r>
            <a:endParaRPr lang="en-GB" sz="2800" b="1" dirty="0">
              <a:solidFill>
                <a:srgbClr val="000099"/>
              </a:solidFill>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3386440" y="3049796"/>
            <a:ext cx="2202847" cy="523220"/>
          </a:xfrm>
          <a:prstGeom prst="rect">
            <a:avLst/>
          </a:prstGeom>
          <a:noFill/>
          <a:ln w="9525">
            <a:noFill/>
            <a:miter lim="800000"/>
            <a:headEnd/>
            <a:tailEnd/>
          </a:ln>
        </p:spPr>
        <p:txBody>
          <a:bodyPr wrap="none">
            <a:spAutoFit/>
          </a:bodyPr>
          <a:lstStyle/>
          <a:p>
            <a:pPr algn="ctr" eaLnBrk="0" hangingPunct="0"/>
            <a:r>
              <a:rPr lang="en-GB" sz="2800" b="1" dirty="0" smtClean="0">
                <a:solidFill>
                  <a:srgbClr val="000099"/>
                </a:solidFill>
              </a:rPr>
              <a:t>Extra slides</a:t>
            </a:r>
            <a:endParaRPr lang="en-GB" sz="2800" b="1" dirty="0">
              <a:solidFill>
                <a:srgbClr val="000099"/>
              </a:solidFill>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hangingPunct="0"/>
            <a:r>
              <a:rPr lang="da-DK" sz="2800" b="1" dirty="0" smtClean="0">
                <a:solidFill>
                  <a:srgbClr val="000099"/>
                </a:solidFill>
                <a:ea typeface="ＭＳ Ｐゴシック" pitchFamily="34" charset="-128"/>
              </a:rPr>
              <a:t>1 March 2012 A340 Captured False 9º Glideslope</a:t>
            </a:r>
            <a:endParaRPr lang="en-GB" sz="2800" b="1" dirty="0">
              <a:solidFill>
                <a:srgbClr val="000099"/>
              </a:solidFill>
              <a:ea typeface="ＭＳ Ｐゴシック" pitchFamily="34" charset="-128"/>
            </a:endParaRPr>
          </a:p>
        </p:txBody>
      </p:sp>
      <p:pic>
        <p:nvPicPr>
          <p:cNvPr id="4" name="Picture 3" descr="Flight Global 19-25mar13 - AF A340 Trapped by False Glideslope deeper - 15apr13.jpg"/>
          <p:cNvPicPr>
            <a:picLocks noChangeAspect="1"/>
          </p:cNvPicPr>
          <p:nvPr/>
        </p:nvPicPr>
        <p:blipFill>
          <a:blip r:embed="rId2" cstate="print"/>
          <a:stretch>
            <a:fillRect/>
          </a:stretch>
        </p:blipFill>
        <p:spPr>
          <a:xfrm>
            <a:off x="827584" y="587280"/>
            <a:ext cx="7448550" cy="5810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 RAeS LHR 121011 - Thompson Steve Solomon Dive &amp; Drive Profile - 12oct12.jpg"/>
          <p:cNvPicPr>
            <a:picLocks noChangeAspect="1"/>
          </p:cNvPicPr>
          <p:nvPr/>
        </p:nvPicPr>
        <p:blipFill>
          <a:blip r:embed="rId3" cstate="print"/>
          <a:stretch>
            <a:fillRect/>
          </a:stretch>
        </p:blipFill>
        <p:spPr>
          <a:xfrm>
            <a:off x="899592" y="1712296"/>
            <a:ext cx="7398967" cy="2588493"/>
          </a:xfrm>
          <a:prstGeom prst="rect">
            <a:avLst/>
          </a:prstGeom>
        </p:spPr>
      </p:pic>
      <p:cxnSp>
        <p:nvCxnSpPr>
          <p:cNvPr id="6" name="Straight Arrow Connector 5"/>
          <p:cNvCxnSpPr/>
          <p:nvPr/>
        </p:nvCxnSpPr>
        <p:spPr bwMode="auto">
          <a:xfrm flipH="1">
            <a:off x="2768858" y="2072336"/>
            <a:ext cx="1584000" cy="432048"/>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9" name="Straight Arrow Connector 8"/>
          <p:cNvCxnSpPr/>
          <p:nvPr/>
        </p:nvCxnSpPr>
        <p:spPr bwMode="auto">
          <a:xfrm flipH="1">
            <a:off x="3476890" y="2072336"/>
            <a:ext cx="864000" cy="828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6" name="Straight Arrow Connector 15"/>
          <p:cNvCxnSpPr/>
          <p:nvPr/>
        </p:nvCxnSpPr>
        <p:spPr bwMode="auto">
          <a:xfrm flipH="1">
            <a:off x="4283968" y="2075278"/>
            <a:ext cx="72008" cy="1080000"/>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9" name="Straight Arrow Connector 18"/>
          <p:cNvCxnSpPr/>
          <p:nvPr/>
        </p:nvCxnSpPr>
        <p:spPr bwMode="auto">
          <a:xfrm>
            <a:off x="4355976" y="2072336"/>
            <a:ext cx="504056" cy="1341114"/>
          </a:xfrm>
          <a:prstGeom prst="straightConnector1">
            <a:avLst/>
          </a:prstGeom>
          <a:solidFill>
            <a:schemeClr val="accent1"/>
          </a:solidFill>
          <a:ln w="25400" cap="flat" cmpd="sng" algn="ctr">
            <a:solidFill>
              <a:srgbClr val="CC6600"/>
            </a:solidFill>
            <a:prstDash val="solid"/>
            <a:round/>
            <a:headEnd type="none" w="med" len="med"/>
            <a:tailEnd type="arrow"/>
          </a:ln>
          <a:effectLst/>
        </p:spPr>
      </p:cxnSp>
      <p:cxnSp>
        <p:nvCxnSpPr>
          <p:cNvPr id="11" name="Straight Connector 10"/>
          <p:cNvCxnSpPr/>
          <p:nvPr/>
        </p:nvCxnSpPr>
        <p:spPr bwMode="auto">
          <a:xfrm>
            <a:off x="5220072" y="3425498"/>
            <a:ext cx="864096" cy="0"/>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13" name="Straight Arrow Connector 12"/>
          <p:cNvCxnSpPr/>
          <p:nvPr/>
        </p:nvCxnSpPr>
        <p:spPr bwMode="auto">
          <a:xfrm flipV="1">
            <a:off x="5076056" y="3440488"/>
            <a:ext cx="648072" cy="1068632"/>
          </a:xfrm>
          <a:prstGeom prst="straightConnector1">
            <a:avLst/>
          </a:prstGeom>
          <a:solidFill>
            <a:schemeClr val="accent1"/>
          </a:solidFill>
          <a:ln w="44450" cap="flat" cmpd="sng" algn="ctr">
            <a:solidFill>
              <a:srgbClr val="C00000"/>
            </a:solidFill>
            <a:prstDash val="solid"/>
            <a:round/>
            <a:headEnd type="none" w="med" len="med"/>
            <a:tailEnd type="arrow"/>
          </a:ln>
          <a:effectLst/>
        </p:spPr>
      </p:cxnSp>
      <p:sp>
        <p:nvSpPr>
          <p:cNvPr id="15" name="TextBox 14"/>
          <p:cNvSpPr txBox="1"/>
          <p:nvPr/>
        </p:nvSpPr>
        <p:spPr>
          <a:xfrm>
            <a:off x="216024" y="4522364"/>
            <a:ext cx="8820472" cy="707886"/>
          </a:xfrm>
          <a:prstGeom prst="rect">
            <a:avLst/>
          </a:prstGeom>
          <a:noFill/>
          <a:ln w="25400">
            <a:solidFill>
              <a:srgbClr val="C00000"/>
            </a:solidFill>
          </a:ln>
        </p:spPr>
        <p:txBody>
          <a:bodyPr wrap="square" rtlCol="0">
            <a:spAutoFit/>
          </a:bodyPr>
          <a:lstStyle/>
          <a:p>
            <a:pPr algn="ctr"/>
            <a:r>
              <a:rPr lang="en-GB" sz="2000" b="1" dirty="0" smtClean="0">
                <a:solidFill>
                  <a:srgbClr val="C00000"/>
                </a:solidFill>
              </a:rPr>
              <a:t>Flying level pitched up at MDA obtaining visual reference causes late “dive” at the runway with hard or deep landing and runway over-run. </a:t>
            </a:r>
            <a:endParaRPr lang="en-GB" sz="2000" b="1" dirty="0">
              <a:solidFill>
                <a:srgbClr val="C00000"/>
              </a:solidFill>
            </a:endParaRPr>
          </a:p>
        </p:txBody>
      </p:sp>
      <p:sp>
        <p:nvSpPr>
          <p:cNvPr id="20" name="Rectangle 19"/>
          <p:cNvSpPr/>
          <p:nvPr/>
        </p:nvSpPr>
        <p:spPr>
          <a:xfrm>
            <a:off x="0" y="13862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Hazards of a “Dive &amp; Drive” NPA Profile</a:t>
            </a:r>
            <a:endParaRPr lang="en-GB" sz="2800" b="1" dirty="0">
              <a:solidFill>
                <a:srgbClr val="000099"/>
              </a:solidFill>
              <a:ea typeface="ＭＳ Ｐゴシック" pitchFamily="34" charset="-128"/>
            </a:endParaRPr>
          </a:p>
        </p:txBody>
      </p:sp>
      <p:sp>
        <p:nvSpPr>
          <p:cNvPr id="21" name="Rectangle 20"/>
          <p:cNvSpPr/>
          <p:nvPr/>
        </p:nvSpPr>
        <p:spPr>
          <a:xfrm>
            <a:off x="23448" y="905548"/>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CC0000"/>
                </a:solidFill>
                <a:ea typeface="ＭＳ Ｐゴシック" pitchFamily="34" charset="-128"/>
              </a:rPr>
              <a:t>Chance of hard landing or runway over-run</a:t>
            </a:r>
            <a:endParaRPr lang="en-GB" sz="2800" b="1" dirty="0">
              <a:solidFill>
                <a:srgbClr val="CC0000"/>
              </a:solidFill>
              <a:ea typeface="ＭＳ Ｐゴシック" pitchFamily="34" charset="-128"/>
            </a:endParaRPr>
          </a:p>
        </p:txBody>
      </p:sp>
      <p:sp>
        <p:nvSpPr>
          <p:cNvPr id="23" name="TextBox 22"/>
          <p:cNvSpPr txBox="1"/>
          <p:nvPr/>
        </p:nvSpPr>
        <p:spPr>
          <a:xfrm>
            <a:off x="1331640" y="1705849"/>
            <a:ext cx="6552728" cy="369332"/>
          </a:xfrm>
          <a:prstGeom prst="rect">
            <a:avLst/>
          </a:prstGeom>
          <a:solidFill>
            <a:schemeClr val="bg2">
              <a:lumMod val="90000"/>
              <a:alpha val="18000"/>
            </a:schemeClr>
          </a:solidFill>
          <a:ln w="25400">
            <a:solidFill>
              <a:srgbClr val="CC6600"/>
            </a:solidFill>
          </a:ln>
        </p:spPr>
        <p:txBody>
          <a:bodyPr wrap="square" rtlCol="0">
            <a:spAutoFit/>
          </a:bodyPr>
          <a:lstStyle/>
          <a:p>
            <a:r>
              <a:rPr lang="en-GB" sz="1800" b="1" dirty="0" smtClean="0">
                <a:solidFill>
                  <a:srgbClr val="CC6600"/>
                </a:solidFill>
              </a:rPr>
              <a:t>Approach Unstable – needing pitch, thrust &amp; flap changes</a:t>
            </a:r>
            <a:endParaRPr lang="en-GB" sz="1800" b="1" dirty="0">
              <a:solidFill>
                <a:srgbClr val="CC6600"/>
              </a:solidFill>
            </a:endParaRPr>
          </a:p>
        </p:txBody>
      </p:sp>
      <p:sp>
        <p:nvSpPr>
          <p:cNvPr id="14" name="TextBox 13"/>
          <p:cNvSpPr txBox="1"/>
          <p:nvPr/>
        </p:nvSpPr>
        <p:spPr>
          <a:xfrm>
            <a:off x="179512" y="5354778"/>
            <a:ext cx="8820472" cy="400110"/>
          </a:xfrm>
          <a:prstGeom prst="rect">
            <a:avLst/>
          </a:prstGeom>
          <a:noFill/>
          <a:ln w="25400">
            <a:solidFill>
              <a:srgbClr val="C00000"/>
            </a:solidFill>
          </a:ln>
        </p:spPr>
        <p:txBody>
          <a:bodyPr wrap="square" rtlCol="0">
            <a:spAutoFit/>
          </a:bodyPr>
          <a:lstStyle/>
          <a:p>
            <a:pPr algn="ctr"/>
            <a:r>
              <a:rPr lang="en-GB" sz="2000" b="1" i="1" dirty="0" smtClean="0">
                <a:solidFill>
                  <a:srgbClr val="C00000"/>
                </a:solidFill>
              </a:rPr>
              <a:t>Runway safety related accidents are ICAO’s highest accident cause</a:t>
            </a:r>
            <a:endParaRPr lang="en-GB" sz="2000" b="1" i="1" dirty="0">
              <a:solidFill>
                <a:srgbClr val="C00000"/>
              </a:solidFill>
            </a:endParaRPr>
          </a:p>
        </p:txBody>
      </p:sp>
      <p:sp>
        <p:nvSpPr>
          <p:cNvPr id="18" name="TextBox 17"/>
          <p:cNvSpPr txBox="1"/>
          <p:nvPr/>
        </p:nvSpPr>
        <p:spPr>
          <a:xfrm>
            <a:off x="195432" y="5879616"/>
            <a:ext cx="8820472" cy="400110"/>
          </a:xfrm>
          <a:prstGeom prst="rect">
            <a:avLst/>
          </a:prstGeom>
          <a:noFill/>
          <a:ln w="25400">
            <a:solidFill>
              <a:srgbClr val="C00000"/>
            </a:solidFill>
          </a:ln>
        </p:spPr>
        <p:txBody>
          <a:bodyPr wrap="square" rtlCol="0">
            <a:spAutoFit/>
          </a:bodyPr>
          <a:lstStyle/>
          <a:p>
            <a:pPr algn="ctr"/>
            <a:r>
              <a:rPr lang="en-GB" sz="2000" b="1" dirty="0" smtClean="0">
                <a:solidFill>
                  <a:srgbClr val="C00000"/>
                </a:solidFill>
              </a:rPr>
              <a:t>Late final configuration means checklists being read at low altitude</a:t>
            </a:r>
            <a:endParaRPr lang="en-GB" sz="20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hangingPunct="0"/>
            <a:r>
              <a:rPr lang="da-DK" sz="2800" b="1" dirty="0" smtClean="0">
                <a:solidFill>
                  <a:srgbClr val="000099"/>
                </a:solidFill>
                <a:ea typeface="ＭＳ Ｐゴシック" pitchFamily="34" charset="-128"/>
              </a:rPr>
              <a:t>1 March 2012 A340 Captured False 9º Glideslope</a:t>
            </a:r>
            <a:endParaRPr lang="en-GB" sz="2800" b="1" dirty="0">
              <a:solidFill>
                <a:srgbClr val="000099"/>
              </a:solidFill>
              <a:ea typeface="ＭＳ Ｐゴシック" pitchFamily="34" charset="-128"/>
            </a:endParaRPr>
          </a:p>
        </p:txBody>
      </p:sp>
      <p:pic>
        <p:nvPicPr>
          <p:cNvPr id="5" name="Picture 4" descr="Airbus Training ELT Descent Calculation - 15apr13.jpg"/>
          <p:cNvPicPr>
            <a:picLocks noChangeAspect="1"/>
          </p:cNvPicPr>
          <p:nvPr/>
        </p:nvPicPr>
        <p:blipFill>
          <a:blip r:embed="rId2" cstate="print"/>
          <a:stretch>
            <a:fillRect/>
          </a:stretch>
        </p:blipFill>
        <p:spPr>
          <a:xfrm>
            <a:off x="271472" y="1354488"/>
            <a:ext cx="8593018" cy="5061051"/>
          </a:xfrm>
          <a:prstGeom prst="rect">
            <a:avLst/>
          </a:prstGeom>
        </p:spPr>
      </p:pic>
      <p:sp>
        <p:nvSpPr>
          <p:cNvPr id="6" name="Rectangle 5"/>
          <p:cNvSpPr/>
          <p:nvPr/>
        </p:nvSpPr>
        <p:spPr>
          <a:xfrm>
            <a:off x="23808" y="529516"/>
            <a:ext cx="9144000" cy="830997"/>
          </a:xfrm>
          <a:prstGeom prst="rect">
            <a:avLst/>
          </a:prstGeom>
        </p:spPr>
        <p:txBody>
          <a:bodyPr wrap="square">
            <a:spAutoFit/>
          </a:bodyPr>
          <a:lstStyle/>
          <a:p>
            <a:pPr algn="ctr" eaLnBrk="0" hangingPunct="0"/>
            <a:r>
              <a:rPr lang="da-DK" b="1" dirty="0" smtClean="0">
                <a:solidFill>
                  <a:srgbClr val="000099"/>
                </a:solidFill>
                <a:ea typeface="ＭＳ Ｐゴシック" pitchFamily="34" charset="-128"/>
              </a:rPr>
              <a:t>New pilots are taught to multiply by the distance in nautical miles by 3 for a descent profile and a final 3º approach.</a:t>
            </a:r>
            <a:endParaRPr lang="en-GB"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hangingPunct="0"/>
            <a:r>
              <a:rPr lang="da-DK" sz="2800" b="1" dirty="0" smtClean="0">
                <a:solidFill>
                  <a:srgbClr val="000099"/>
                </a:solidFill>
                <a:ea typeface="ＭＳ Ｐゴシック" pitchFamily="34" charset="-128"/>
              </a:rPr>
              <a:t>1 March 2012 A340 Captured False 9º Glideslope</a:t>
            </a:r>
            <a:endParaRPr lang="en-GB" sz="2800" b="1" dirty="0">
              <a:solidFill>
                <a:srgbClr val="000099"/>
              </a:solidFill>
              <a:ea typeface="ＭＳ Ｐゴシック" pitchFamily="34" charset="-128"/>
            </a:endParaRPr>
          </a:p>
        </p:txBody>
      </p:sp>
      <p:pic>
        <p:nvPicPr>
          <p:cNvPr id="5" name="Picture 4" descr="Airbus Training ELT Descent Calculation - 15apr13.jpg"/>
          <p:cNvPicPr>
            <a:picLocks noChangeAspect="1"/>
          </p:cNvPicPr>
          <p:nvPr/>
        </p:nvPicPr>
        <p:blipFill>
          <a:blip r:embed="rId2" cstate="print"/>
          <a:stretch>
            <a:fillRect/>
          </a:stretch>
        </p:blipFill>
        <p:spPr>
          <a:xfrm>
            <a:off x="271472" y="1354488"/>
            <a:ext cx="8593018" cy="5061051"/>
          </a:xfrm>
          <a:prstGeom prst="rect">
            <a:avLst/>
          </a:prstGeom>
        </p:spPr>
      </p:pic>
      <p:sp>
        <p:nvSpPr>
          <p:cNvPr id="6" name="Rectangle 5"/>
          <p:cNvSpPr/>
          <p:nvPr/>
        </p:nvSpPr>
        <p:spPr>
          <a:xfrm>
            <a:off x="23808" y="529516"/>
            <a:ext cx="9144000" cy="830997"/>
          </a:xfrm>
          <a:prstGeom prst="rect">
            <a:avLst/>
          </a:prstGeom>
        </p:spPr>
        <p:txBody>
          <a:bodyPr wrap="square">
            <a:spAutoFit/>
          </a:bodyPr>
          <a:lstStyle/>
          <a:p>
            <a:pPr algn="ctr" eaLnBrk="0" hangingPunct="0"/>
            <a:r>
              <a:rPr lang="da-DK" b="1" dirty="0" smtClean="0">
                <a:solidFill>
                  <a:srgbClr val="000099"/>
                </a:solidFill>
                <a:ea typeface="ＭＳ Ｐゴシック" pitchFamily="34" charset="-128"/>
              </a:rPr>
              <a:t>New pilots are taught to multiply by the distance in nautical miles by 3 for a descent profile and a final 3º approach.</a:t>
            </a:r>
            <a:endParaRPr lang="en-GB" b="1" dirty="0">
              <a:solidFill>
                <a:srgbClr val="000099"/>
              </a:solidFill>
              <a:ea typeface="ＭＳ Ｐゴシック" pitchFamily="34" charset="-128"/>
            </a:endParaRPr>
          </a:p>
        </p:txBody>
      </p:sp>
      <p:sp>
        <p:nvSpPr>
          <p:cNvPr id="9" name="Rectangle 8"/>
          <p:cNvSpPr/>
          <p:nvPr/>
        </p:nvSpPr>
        <p:spPr>
          <a:xfrm>
            <a:off x="185744" y="1268760"/>
            <a:ext cx="8892480" cy="1384995"/>
          </a:xfrm>
          <a:prstGeom prst="rect">
            <a:avLst/>
          </a:prstGeom>
          <a:solidFill>
            <a:schemeClr val="tx2">
              <a:lumMod val="20000"/>
              <a:lumOff val="80000"/>
              <a:alpha val="85000"/>
            </a:schemeClr>
          </a:solidFill>
        </p:spPr>
        <p:txBody>
          <a:bodyPr wrap="square">
            <a:spAutoFit/>
          </a:bodyPr>
          <a:lstStyle/>
          <a:p>
            <a:pPr algn="ctr" eaLnBrk="0" hangingPunct="0">
              <a:spcAft>
                <a:spcPts val="0"/>
              </a:spcAft>
            </a:pPr>
            <a:r>
              <a:rPr lang="en-GB" sz="2800" b="1" dirty="0" smtClean="0">
                <a:solidFill>
                  <a:srgbClr val="000099"/>
                </a:solidFill>
                <a:ea typeface="ＭＳ Ｐゴシック" pitchFamily="34" charset="-128"/>
              </a:rPr>
              <a:t>Perhaps there is still a need for an aid to help some people when tired to do the arithmetic when outside the range of the Distance-Altitude tables!?</a:t>
            </a:r>
            <a:endParaRPr lang="en-GB" sz="2800" b="1" i="1" dirty="0" smtClean="0">
              <a:solidFill>
                <a:srgbClr val="000099"/>
              </a:solidFill>
              <a:ea typeface="ＭＳ Ｐゴシック" pitchFamily="34" charset="-128"/>
            </a:endParaRPr>
          </a:p>
        </p:txBody>
      </p:sp>
      <p:pic>
        <p:nvPicPr>
          <p:cNvPr id="10" name="Picture 9" descr="DGC set for TLS-Guam - 15apr13.jpg"/>
          <p:cNvPicPr>
            <a:picLocks noChangeAspect="1"/>
          </p:cNvPicPr>
          <p:nvPr/>
        </p:nvPicPr>
        <p:blipFill>
          <a:blip r:embed="rId3" cstate="print"/>
          <a:stretch>
            <a:fillRect/>
          </a:stretch>
        </p:blipFill>
        <p:spPr>
          <a:xfrm>
            <a:off x="2825516" y="2678072"/>
            <a:ext cx="3690700" cy="37666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strVal val="#ppt_w*0.70"/>
                                          </p:val>
                                        </p:tav>
                                        <p:tav tm="100000">
                                          <p:val>
                                            <p:strVal val="#ppt_w"/>
                                          </p:val>
                                        </p:tav>
                                      </p:tavLst>
                                    </p:anim>
                                    <p:anim calcmode="lin" valueType="num">
                                      <p:cBhvr>
                                        <p:cTn id="8" dur="1000" fill="hold"/>
                                        <p:tgtEl>
                                          <p:spTgt spid="9">
                                            <p:bg/>
                                          </p:spTgt>
                                        </p:tgtEl>
                                        <p:attrNameLst>
                                          <p:attrName>ppt_h</p:attrName>
                                        </p:attrNameLst>
                                      </p:cBhvr>
                                      <p:tavLst>
                                        <p:tav tm="0">
                                          <p:val>
                                            <p:strVal val="#ppt_h"/>
                                          </p:val>
                                        </p:tav>
                                        <p:tav tm="100000">
                                          <p:val>
                                            <p:strVal val="#ppt_h"/>
                                          </p:val>
                                        </p:tav>
                                      </p:tavLst>
                                    </p:anim>
                                    <p:animEffect transition="in" filter="fade">
                                      <p:cBhvr>
                                        <p:cTn id="9" dur="1000"/>
                                        <p:tgtEl>
                                          <p:spTgt spid="9">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0" end="0"/>
                                            </p:txEl>
                                          </p:spTgt>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0.7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RAeS Medway HD - ICAO Pail Lamy - 4 main killers &amp; Priorities - 22feb12.jpg"/>
          <p:cNvPicPr>
            <a:picLocks noChangeAspect="1"/>
          </p:cNvPicPr>
          <p:nvPr/>
        </p:nvPicPr>
        <p:blipFill>
          <a:blip r:embed="rId3" cstate="print"/>
          <a:srcRect/>
          <a:stretch>
            <a:fillRect/>
          </a:stretch>
        </p:blipFill>
        <p:spPr bwMode="auto">
          <a:xfrm>
            <a:off x="0" y="-2869"/>
            <a:ext cx="9128760" cy="64204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536"/>
            <a:ext cx="9144000" cy="954107"/>
          </a:xfrm>
          <a:prstGeom prst="rect">
            <a:avLst/>
          </a:prstGeom>
        </p:spPr>
        <p:txBody>
          <a:bodyPr wrap="square">
            <a:spAutoFit/>
          </a:bodyPr>
          <a:lstStyle/>
          <a:p>
            <a:pPr algn="ctr" eaLnBrk="0" hangingPunct="0"/>
            <a:r>
              <a:rPr lang="en-GB" sz="2800" b="1" i="1" dirty="0" smtClean="0">
                <a:solidFill>
                  <a:srgbClr val="C00000"/>
                </a:solidFill>
                <a:ea typeface="ＭＳ Ｐゴシック" pitchFamily="34" charset="-128"/>
              </a:rPr>
              <a:t>Despite this Some Operators Are Still Flying</a:t>
            </a:r>
          </a:p>
          <a:p>
            <a:pPr algn="ctr" eaLnBrk="0" hangingPunct="0"/>
            <a:r>
              <a:rPr lang="en-GB" sz="2800" b="1" i="1" dirty="0" smtClean="0">
                <a:solidFill>
                  <a:srgbClr val="C00000"/>
                </a:solidFill>
                <a:ea typeface="ＭＳ Ｐゴシック" pitchFamily="34" charset="-128"/>
              </a:rPr>
              <a:t>Dive and Drive Non Precision Approaches</a:t>
            </a:r>
            <a:endParaRPr lang="en-GB" sz="2800" b="1" i="1" dirty="0">
              <a:solidFill>
                <a:srgbClr val="C00000"/>
              </a:solidFill>
              <a:ea typeface="ＭＳ Ｐゴシック" pitchFamily="34" charset="-128"/>
            </a:endParaRPr>
          </a:p>
        </p:txBody>
      </p:sp>
      <p:sp>
        <p:nvSpPr>
          <p:cNvPr id="6" name="Text Box 8"/>
          <p:cNvSpPr txBox="1">
            <a:spLocks noChangeArrowheads="1"/>
          </p:cNvSpPr>
          <p:nvPr/>
        </p:nvSpPr>
        <p:spPr bwMode="auto">
          <a:xfrm>
            <a:off x="35496" y="1484784"/>
            <a:ext cx="9144000" cy="4739759"/>
          </a:xfrm>
          <a:prstGeom prst="rect">
            <a:avLst/>
          </a:prstGeom>
          <a:noFill/>
          <a:ln w="28575">
            <a:noFill/>
            <a:miter lim="800000"/>
            <a:headEnd/>
            <a:tailEnd/>
          </a:ln>
        </p:spPr>
        <p:txBody>
          <a:bodyPr>
            <a:spAutoFit/>
          </a:bodyPr>
          <a:lstStyle/>
          <a:p>
            <a:pPr eaLnBrk="0" hangingPunct="0">
              <a:spcBef>
                <a:spcPts val="0"/>
              </a:spcBef>
              <a:spcAft>
                <a:spcPts val="1200"/>
              </a:spcAft>
            </a:pPr>
            <a:r>
              <a:rPr lang="en-GB" sz="2800" b="1" dirty="0" smtClean="0">
                <a:solidFill>
                  <a:srgbClr val="000099"/>
                </a:solidFill>
              </a:rPr>
              <a:t>2 airlines trained recently still using D &amp;D </a:t>
            </a:r>
          </a:p>
          <a:p>
            <a:pPr eaLnBrk="0" hangingPunct="0">
              <a:spcBef>
                <a:spcPts val="0"/>
              </a:spcBef>
              <a:spcAft>
                <a:spcPts val="1200"/>
              </a:spcAft>
            </a:pPr>
            <a:r>
              <a:rPr lang="en-GB" sz="2800" b="1" dirty="0" smtClean="0">
                <a:solidFill>
                  <a:srgbClr val="000099"/>
                </a:solidFill>
              </a:rPr>
              <a:t>Pilot with US A320 Type Rating trained for D&amp;D</a:t>
            </a:r>
          </a:p>
          <a:p>
            <a:pPr eaLnBrk="0" hangingPunct="0">
              <a:spcBef>
                <a:spcPts val="0"/>
              </a:spcBef>
              <a:spcAft>
                <a:spcPts val="1200"/>
              </a:spcAft>
            </a:pPr>
            <a:r>
              <a:rPr lang="en-GB" sz="2800" b="1" dirty="0" smtClean="0">
                <a:solidFill>
                  <a:srgbClr val="000099"/>
                </a:solidFill>
              </a:rPr>
              <a:t>Any aircraft can fly Constant Angle Approaches using a DME in line with the runway</a:t>
            </a:r>
          </a:p>
          <a:p>
            <a:pPr eaLnBrk="0" hangingPunct="0">
              <a:spcBef>
                <a:spcPts val="0"/>
              </a:spcBef>
              <a:spcAft>
                <a:spcPts val="1200"/>
              </a:spcAft>
            </a:pPr>
            <a:r>
              <a:rPr lang="en-GB" sz="2800" b="1" dirty="0" smtClean="0">
                <a:solidFill>
                  <a:srgbClr val="000099"/>
                </a:solidFill>
              </a:rPr>
              <a:t>No need for any FMS/GPS equipment</a:t>
            </a:r>
          </a:p>
          <a:p>
            <a:pPr eaLnBrk="0" hangingPunct="0">
              <a:spcBef>
                <a:spcPts val="0"/>
              </a:spcBef>
              <a:spcAft>
                <a:spcPts val="1200"/>
              </a:spcAft>
            </a:pPr>
            <a:r>
              <a:rPr lang="en-GB" sz="2800" b="1" dirty="0" smtClean="0">
                <a:solidFill>
                  <a:srgbClr val="000099"/>
                </a:solidFill>
              </a:rPr>
              <a:t>Reports of some Authorities reluctant to approve</a:t>
            </a:r>
          </a:p>
          <a:p>
            <a:pPr eaLnBrk="0" hangingPunct="0">
              <a:spcBef>
                <a:spcPts val="0"/>
              </a:spcBef>
              <a:spcAft>
                <a:spcPts val="1200"/>
              </a:spcAft>
            </a:pPr>
            <a:r>
              <a:rPr lang="en-GB" sz="2800" b="1" dirty="0" smtClean="0">
                <a:solidFill>
                  <a:srgbClr val="000099"/>
                </a:solidFill>
              </a:rPr>
              <a:t>NPA Approach charts with clear Distance-Altitude checks for checks/monitoring essential even for the latest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536"/>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Descent Path Calculated from DME</a:t>
            </a:r>
            <a:endParaRPr lang="en-GB" sz="2800" b="1" dirty="0">
              <a:solidFill>
                <a:srgbClr val="000099"/>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142078" y="1775314"/>
            <a:ext cx="8933682" cy="3477875"/>
          </a:xfrm>
          <a:prstGeom prst="rect">
            <a:avLst/>
          </a:prstGeom>
          <a:solidFill>
            <a:schemeClr val="tx2">
              <a:lumMod val="20000"/>
              <a:lumOff val="80000"/>
              <a:alpha val="91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Altitude on continuous 3º descent path can be calculated from a DME in line with the runway</a:t>
            </a:r>
          </a:p>
          <a:p>
            <a:pPr algn="ctr" eaLnBrk="0" fontAlgn="base" hangingPunct="0">
              <a:spcBef>
                <a:spcPct val="0"/>
              </a:spcBef>
              <a:spcAft>
                <a:spcPct val="0"/>
              </a:spcAft>
              <a:tabLst>
                <a:tab pos="174625" algn="l"/>
              </a:tabLst>
            </a:pPr>
            <a:r>
              <a:rPr lang="en-GB" sz="1000" b="1" dirty="0" smtClean="0">
                <a:solidFill>
                  <a:srgbClr val="000099"/>
                </a:solidFill>
                <a:ea typeface="ＭＳ Ｐゴシック" pitchFamily="34" charset="-128"/>
              </a:rPr>
              <a:t> </a:t>
            </a:r>
            <a:r>
              <a:rPr lang="en-GB" sz="2400" i="1" dirty="0" smtClean="0">
                <a:solidFill>
                  <a:srgbClr val="000099"/>
                </a:solidFill>
                <a:ea typeface="ＭＳ Ｐゴシック" pitchFamily="34" charset="-128"/>
              </a:rPr>
              <a:t>as in example given later</a:t>
            </a:r>
            <a:endParaRPr lang="en-GB" sz="2800" i="1" dirty="0" smtClean="0">
              <a:solidFill>
                <a:srgbClr val="000099"/>
              </a:solidFill>
              <a:ea typeface="ＭＳ Ｐゴシック" pitchFamily="34" charset="-128"/>
            </a:endParaRPr>
          </a:p>
          <a:p>
            <a:pPr algn="ctr" eaLnBrk="0" fontAlgn="base" hangingPunct="0">
              <a:spcBef>
                <a:spcPct val="0"/>
              </a:spcBef>
              <a:spcAft>
                <a:spcPct val="0"/>
              </a:spcAft>
            </a:pPr>
            <a:r>
              <a:rPr lang="en-GB" sz="2800" b="1" dirty="0" smtClean="0">
                <a:solidFill>
                  <a:srgbClr val="000099"/>
                </a:solidFill>
                <a:ea typeface="ＭＳ Ｐゴシック" pitchFamily="34" charset="-128"/>
              </a:rPr>
              <a:t>GUAM No Glide Path approach at </a:t>
            </a:r>
            <a:r>
              <a:rPr lang="en-GB" sz="2800" b="1" dirty="0">
                <a:solidFill>
                  <a:srgbClr val="000099"/>
                </a:solidFill>
                <a:ea typeface="ＭＳ Ｐゴシック" pitchFamily="34" charset="-128"/>
              </a:rPr>
              <a:t>5 nm DME </a:t>
            </a:r>
            <a:r>
              <a:rPr lang="en-GB" sz="2800" b="1" dirty="0" smtClean="0">
                <a:solidFill>
                  <a:srgbClr val="000099"/>
                </a:solidFill>
                <a:ea typeface="ＭＳ Ｐゴシック" pitchFamily="34" charset="-128"/>
              </a:rPr>
              <a:t>–</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  Approach Altitude = (5+3.3) x 300 + 310 = 2,800ft </a:t>
            </a:r>
            <a:endParaRPr lang="en-GB" sz="2800" b="1" dirty="0" smtClean="0">
              <a:solidFill>
                <a:srgbClr val="000099"/>
              </a:solidFill>
              <a:ea typeface="ＭＳ Ｐゴシック" pitchFamily="34" charset="-128"/>
            </a:endParaRPr>
          </a:p>
          <a:p>
            <a:pPr algn="ctr" eaLnBrk="0" hangingPunct="0"/>
            <a:r>
              <a:rPr lang="en-GB" sz="2800" b="1" i="1" dirty="0" smtClean="0">
                <a:solidFill>
                  <a:srgbClr val="000099"/>
                </a:solidFill>
                <a:ea typeface="ＭＳ Ｐゴシック" pitchFamily="34" charset="-128"/>
              </a:rPr>
              <a:t>Best by using </a:t>
            </a:r>
          </a:p>
          <a:p>
            <a:pPr algn="ctr" eaLnBrk="0" hangingPunct="0"/>
            <a:r>
              <a:rPr lang="en-GB" sz="2800" b="1" dirty="0" smtClean="0">
                <a:solidFill>
                  <a:srgbClr val="000099"/>
                </a:solidFill>
                <a:ea typeface="ＭＳ Ｐゴシック" pitchFamily="34" charset="-128"/>
              </a:rPr>
              <a:t>Direct DME – Altitude Display</a:t>
            </a:r>
          </a:p>
          <a:p>
            <a:pPr algn="ctr" eaLnBrk="0" hangingPunct="0"/>
            <a:r>
              <a:rPr lang="en-GB" sz="2800" b="1" i="1" dirty="0" smtClean="0">
                <a:solidFill>
                  <a:srgbClr val="000099"/>
                </a:solidFill>
                <a:ea typeface="ＭＳ Ｐゴシック" pitchFamily="34" charset="-128"/>
              </a:rPr>
              <a:t>Otherwise crews tend to descend early</a:t>
            </a:r>
            <a:endParaRPr lang="en-GB" sz="28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92075"/>
            <a:ext cx="9121775" cy="830997"/>
          </a:xfrm>
          <a:prstGeom prst="rect">
            <a:avLst/>
          </a:prstGeom>
          <a:noFill/>
          <a:ln w="9525">
            <a:noFill/>
            <a:miter lim="800000"/>
            <a:headEnd/>
            <a:tailEnd/>
          </a:ln>
        </p:spPr>
        <p:txBody>
          <a:bodyPr wrap="square">
            <a:spAutoFit/>
          </a:bodyPr>
          <a:lstStyle/>
          <a:p>
            <a:pPr algn="ctr" eaLnBrk="0" hangingPunct="0"/>
            <a:r>
              <a:rPr lang="en-GB" b="1" dirty="0" smtClean="0">
                <a:solidFill>
                  <a:srgbClr val="000099"/>
                </a:solidFill>
              </a:rPr>
              <a:t>Similar  Calculations Needed for Accurate ATC </a:t>
            </a:r>
          </a:p>
          <a:p>
            <a:pPr algn="ctr" eaLnBrk="0" hangingPunct="0"/>
            <a:r>
              <a:rPr lang="en-GB" b="1" dirty="0" smtClean="0">
                <a:solidFill>
                  <a:srgbClr val="000099"/>
                </a:solidFill>
              </a:rPr>
              <a:t>Descent Clearance to DME Crossing Altitude</a:t>
            </a:r>
            <a:endParaRPr lang="en-GB" b="1" dirty="0">
              <a:solidFill>
                <a:srgbClr val="000099"/>
              </a:solidFill>
            </a:endParaRPr>
          </a:p>
        </p:txBody>
      </p:sp>
      <p:pic>
        <p:nvPicPr>
          <p:cNvPr id="25603" name="Picture 3" descr="D NASA Descent profiles - good and bad - 7oct09"/>
          <p:cNvPicPr>
            <a:picLocks noChangeAspect="1" noChangeArrowheads="1"/>
          </p:cNvPicPr>
          <p:nvPr/>
        </p:nvPicPr>
        <p:blipFill>
          <a:blip r:embed="rId3" cstate="print"/>
          <a:srcRect/>
          <a:stretch>
            <a:fillRect/>
          </a:stretch>
        </p:blipFill>
        <p:spPr bwMode="auto">
          <a:xfrm>
            <a:off x="1497019" y="1341676"/>
            <a:ext cx="6198765" cy="4622551"/>
          </a:xfrm>
          <a:prstGeom prst="rect">
            <a:avLst/>
          </a:prstGeom>
          <a:noFill/>
          <a:ln w="12700">
            <a:solidFill>
              <a:schemeClr val="tx1"/>
            </a:solidFill>
            <a:miter lim="800000"/>
            <a:headEnd/>
            <a:tailEnd/>
          </a:ln>
        </p:spPr>
      </p:pic>
      <p:sp>
        <p:nvSpPr>
          <p:cNvPr id="1408004" name="Rectangle 4"/>
          <p:cNvSpPr>
            <a:spLocks noChangeArrowheads="1"/>
          </p:cNvSpPr>
          <p:nvPr/>
        </p:nvSpPr>
        <p:spPr bwMode="auto">
          <a:xfrm>
            <a:off x="254000" y="888903"/>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NASA found crews descended early rather than on optimum profile </a:t>
            </a:r>
            <a:endParaRPr lang="en-GB" sz="2000" b="1" dirty="0">
              <a:solidFill>
                <a:srgbClr val="000099"/>
              </a:solidFill>
            </a:endParaRPr>
          </a:p>
        </p:txBody>
      </p:sp>
      <p:sp>
        <p:nvSpPr>
          <p:cNvPr id="5" name="Rectangle 4"/>
          <p:cNvSpPr>
            <a:spLocks noChangeArrowheads="1"/>
          </p:cNvSpPr>
          <p:nvPr/>
        </p:nvSpPr>
        <p:spPr bwMode="auto">
          <a:xfrm>
            <a:off x="406400" y="6053226"/>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Mentally computed descent profiles are usually not optimum</a:t>
            </a:r>
            <a:endParaRPr lang="en-GB" sz="20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8004">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56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40800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92075"/>
            <a:ext cx="9121775" cy="830997"/>
          </a:xfrm>
          <a:prstGeom prst="rect">
            <a:avLst/>
          </a:prstGeom>
          <a:noFill/>
          <a:ln w="9525">
            <a:noFill/>
            <a:miter lim="800000"/>
            <a:headEnd/>
            <a:tailEnd/>
          </a:ln>
        </p:spPr>
        <p:txBody>
          <a:bodyPr wrap="square">
            <a:spAutoFit/>
          </a:bodyPr>
          <a:lstStyle/>
          <a:p>
            <a:pPr algn="ctr" eaLnBrk="0" hangingPunct="0"/>
            <a:r>
              <a:rPr lang="en-GB" b="1" dirty="0" smtClean="0">
                <a:solidFill>
                  <a:srgbClr val="000099"/>
                </a:solidFill>
              </a:rPr>
              <a:t>Similar  Calculations Needed for Accurate ATC </a:t>
            </a:r>
          </a:p>
          <a:p>
            <a:pPr algn="ctr" eaLnBrk="0" hangingPunct="0"/>
            <a:r>
              <a:rPr lang="en-GB" b="1" dirty="0" smtClean="0">
                <a:solidFill>
                  <a:srgbClr val="000099"/>
                </a:solidFill>
              </a:rPr>
              <a:t>Descent Clearance to DME Crossing Altitude</a:t>
            </a:r>
            <a:endParaRPr lang="en-GB" b="1" dirty="0">
              <a:solidFill>
                <a:srgbClr val="000099"/>
              </a:solidFill>
            </a:endParaRPr>
          </a:p>
        </p:txBody>
      </p:sp>
      <p:pic>
        <p:nvPicPr>
          <p:cNvPr id="25603" name="Picture 3" descr="D NASA Descent profiles - good and bad - 7oct09"/>
          <p:cNvPicPr>
            <a:picLocks noChangeAspect="1" noChangeArrowheads="1"/>
          </p:cNvPicPr>
          <p:nvPr/>
        </p:nvPicPr>
        <p:blipFill>
          <a:blip r:embed="rId3" cstate="print"/>
          <a:srcRect/>
          <a:stretch>
            <a:fillRect/>
          </a:stretch>
        </p:blipFill>
        <p:spPr bwMode="auto">
          <a:xfrm>
            <a:off x="1497019" y="1341676"/>
            <a:ext cx="6198765" cy="4622551"/>
          </a:xfrm>
          <a:prstGeom prst="rect">
            <a:avLst/>
          </a:prstGeom>
          <a:noFill/>
          <a:ln w="12700">
            <a:solidFill>
              <a:schemeClr val="tx1"/>
            </a:solidFill>
            <a:miter lim="800000"/>
            <a:headEnd/>
            <a:tailEnd/>
          </a:ln>
        </p:spPr>
      </p:pic>
      <p:sp>
        <p:nvSpPr>
          <p:cNvPr id="1408004" name="Rectangle 4"/>
          <p:cNvSpPr>
            <a:spLocks noChangeArrowheads="1"/>
          </p:cNvSpPr>
          <p:nvPr/>
        </p:nvSpPr>
        <p:spPr bwMode="auto">
          <a:xfrm>
            <a:off x="254000" y="888903"/>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NASA found crews descended early rather than on optimum profile </a:t>
            </a:r>
            <a:endParaRPr lang="en-GB" sz="2000" b="1" dirty="0">
              <a:solidFill>
                <a:srgbClr val="000099"/>
              </a:solidFill>
            </a:endParaRPr>
          </a:p>
        </p:txBody>
      </p:sp>
      <p:sp>
        <p:nvSpPr>
          <p:cNvPr id="5" name="Rectangle 4"/>
          <p:cNvSpPr>
            <a:spLocks noChangeArrowheads="1"/>
          </p:cNvSpPr>
          <p:nvPr/>
        </p:nvSpPr>
        <p:spPr bwMode="auto">
          <a:xfrm>
            <a:off x="406400" y="6053226"/>
            <a:ext cx="8739188" cy="400110"/>
          </a:xfrm>
          <a:prstGeom prst="rect">
            <a:avLst/>
          </a:prstGeom>
          <a:noFill/>
          <a:ln w="9525">
            <a:noFill/>
            <a:miter lim="800000"/>
            <a:headEnd/>
            <a:tailEnd/>
          </a:ln>
        </p:spPr>
        <p:txBody>
          <a:bodyPr>
            <a:spAutoFit/>
          </a:bodyPr>
          <a:lstStyle/>
          <a:p>
            <a:pPr algn="ctr" eaLnBrk="0" hangingPunct="0">
              <a:spcBef>
                <a:spcPct val="50000"/>
              </a:spcBef>
            </a:pPr>
            <a:r>
              <a:rPr lang="en-GB" sz="2000" b="1" dirty="0" smtClean="0">
                <a:solidFill>
                  <a:srgbClr val="000099"/>
                </a:solidFill>
              </a:rPr>
              <a:t>Mentally computed descent profiles are usually not optimum</a:t>
            </a:r>
            <a:endParaRPr lang="en-GB" sz="2000" b="1" dirty="0">
              <a:solidFill>
                <a:srgbClr val="000099"/>
              </a:solidFill>
            </a:endParaRPr>
          </a:p>
        </p:txBody>
      </p:sp>
      <p:sp>
        <p:nvSpPr>
          <p:cNvPr id="7" name="Rectangle 6"/>
          <p:cNvSpPr/>
          <p:nvPr/>
        </p:nvSpPr>
        <p:spPr>
          <a:xfrm>
            <a:off x="73838" y="2744322"/>
            <a:ext cx="8933682" cy="1815882"/>
          </a:xfrm>
          <a:prstGeom prst="rect">
            <a:avLst/>
          </a:prstGeom>
          <a:solidFill>
            <a:schemeClr val="tx2">
              <a:lumMod val="20000"/>
              <a:lumOff val="80000"/>
              <a:alpha val="91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US ATC made good use of DME during descent when moving to next ATC sector –</a:t>
            </a:r>
          </a:p>
          <a:p>
            <a:pPr algn="ctr" eaLnBrk="0" fontAlgn="base" hangingPunct="0">
              <a:spcBef>
                <a:spcPct val="0"/>
              </a:spcBef>
              <a:spcAft>
                <a:spcPct val="0"/>
              </a:spcAft>
            </a:pPr>
            <a:r>
              <a:rPr lang="en-GB" sz="2800" b="1" dirty="0" smtClean="0">
                <a:solidFill>
                  <a:srgbClr val="000099"/>
                </a:solidFill>
                <a:ea typeface="ＭＳ Ｐゴシック" pitchFamily="34" charset="-128"/>
              </a:rPr>
              <a:t>Descend to 8000’, cross 23 DME of XYZ at 8000’ (and at 250kts IAS).</a:t>
            </a:r>
            <a:endParaRPr lang="en-GB" sz="28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08136" y="120651"/>
            <a:ext cx="8339142"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Crews can easily fly efficient descents with simple aids </a:t>
            </a:r>
            <a:endParaRPr lang="en-GB" b="1" dirty="0">
              <a:solidFill>
                <a:srgbClr val="000099"/>
              </a:solidFill>
            </a:endParaRPr>
          </a:p>
        </p:txBody>
      </p:sp>
      <p:pic>
        <p:nvPicPr>
          <p:cNvPr id="26627" name="Picture 3" descr="DDC Example X 23 D at 8000ft crop"/>
          <p:cNvPicPr>
            <a:picLocks noChangeAspect="1" noChangeArrowheads="1"/>
          </p:cNvPicPr>
          <p:nvPr/>
        </p:nvPicPr>
        <p:blipFill>
          <a:blip r:embed="rId3" cstate="print"/>
          <a:srcRect/>
          <a:stretch>
            <a:fillRect/>
          </a:stretch>
        </p:blipFill>
        <p:spPr bwMode="auto">
          <a:xfrm>
            <a:off x="5119688" y="677863"/>
            <a:ext cx="3951287" cy="5630862"/>
          </a:xfrm>
          <a:prstGeom prst="rect">
            <a:avLst/>
          </a:prstGeom>
          <a:noFill/>
          <a:ln w="9525">
            <a:noFill/>
            <a:miter lim="800000"/>
            <a:headEnd/>
            <a:tailEnd/>
          </a:ln>
        </p:spPr>
      </p:pic>
      <p:sp>
        <p:nvSpPr>
          <p:cNvPr id="1406980" name="Rectangle 4"/>
          <p:cNvSpPr>
            <a:spLocks noChangeArrowheads="1"/>
          </p:cNvSpPr>
          <p:nvPr/>
        </p:nvSpPr>
        <p:spPr bwMode="auto">
          <a:xfrm>
            <a:off x="254000" y="958627"/>
            <a:ext cx="4749800" cy="5293757"/>
          </a:xfrm>
          <a:prstGeom prst="rect">
            <a:avLst/>
          </a:prstGeom>
          <a:noFill/>
          <a:ln w="9525">
            <a:noFill/>
            <a:miter lim="800000"/>
            <a:headEnd/>
            <a:tailEnd/>
          </a:ln>
        </p:spPr>
        <p:txBody>
          <a:bodyPr>
            <a:spAutoFit/>
          </a:bodyPr>
          <a:lstStyle/>
          <a:p>
            <a:pPr eaLnBrk="0" hangingPunct="0">
              <a:spcBef>
                <a:spcPts val="0"/>
              </a:spcBef>
              <a:spcAft>
                <a:spcPts val="1200"/>
              </a:spcAft>
            </a:pPr>
            <a:r>
              <a:rPr lang="en-GB" sz="1600" b="1" dirty="0">
                <a:solidFill>
                  <a:srgbClr val="000099"/>
                </a:solidFill>
              </a:rPr>
              <a:t>Circular slide rule primarily designed to help crews follow an efficient flight idle descent profile to comply with an ATC clearance such </a:t>
            </a:r>
            <a:r>
              <a:rPr lang="en-GB" sz="1600" b="1" dirty="0" smtClean="0">
                <a:solidFill>
                  <a:srgbClr val="000099"/>
                </a:solidFill>
              </a:rPr>
              <a:t>as </a:t>
            </a:r>
            <a:r>
              <a:rPr lang="en-GB" sz="1600" b="1" dirty="0">
                <a:solidFill>
                  <a:srgbClr val="000099"/>
                </a:solidFill>
              </a:rPr>
              <a:t>to cross 23 DME XYZ at 8,000ft at 250kts</a:t>
            </a:r>
            <a:r>
              <a:rPr lang="en-GB" sz="1600" b="1" dirty="0" smtClean="0">
                <a:solidFill>
                  <a:srgbClr val="000099"/>
                </a:solidFill>
              </a:rPr>
              <a:t>.</a:t>
            </a:r>
          </a:p>
          <a:p>
            <a:pPr eaLnBrk="0" hangingPunct="0">
              <a:spcBef>
                <a:spcPts val="0"/>
              </a:spcBef>
              <a:spcAft>
                <a:spcPts val="1200"/>
              </a:spcAft>
            </a:pPr>
            <a:r>
              <a:rPr lang="en-GB" sz="1600" b="1" dirty="0" smtClean="0">
                <a:solidFill>
                  <a:srgbClr val="000099"/>
                </a:solidFill>
              </a:rPr>
              <a:t>Profile easily followed by flying Sink Rate required for actual Groundspeed shown on the outer scale.</a:t>
            </a:r>
          </a:p>
          <a:p>
            <a:pPr eaLnBrk="0" hangingPunct="0">
              <a:spcBef>
                <a:spcPts val="0"/>
              </a:spcBef>
              <a:spcAft>
                <a:spcPts val="1200"/>
              </a:spcAft>
            </a:pPr>
            <a:r>
              <a:rPr lang="en-GB" sz="1600" b="1" dirty="0" smtClean="0">
                <a:solidFill>
                  <a:srgbClr val="000099"/>
                </a:solidFill>
              </a:rPr>
              <a:t>DME-Altitude checks to confirm on profile immediately available and Sink Rate adjusted accordingly if high or low.</a:t>
            </a:r>
            <a:endParaRPr lang="en-GB" sz="1600" b="1" dirty="0">
              <a:solidFill>
                <a:srgbClr val="000099"/>
              </a:solidFill>
            </a:endParaRPr>
          </a:p>
          <a:p>
            <a:pPr eaLnBrk="0" hangingPunct="0">
              <a:spcBef>
                <a:spcPts val="0"/>
              </a:spcBef>
              <a:spcAft>
                <a:spcPts val="0"/>
              </a:spcAft>
            </a:pPr>
            <a:r>
              <a:rPr lang="en-GB" sz="1600" b="1" dirty="0" smtClean="0">
                <a:solidFill>
                  <a:srgbClr val="000099"/>
                </a:solidFill>
              </a:rPr>
              <a:t>Checking </a:t>
            </a:r>
            <a:r>
              <a:rPr lang="en-GB" sz="1600" b="1" dirty="0">
                <a:solidFill>
                  <a:srgbClr val="000099"/>
                </a:solidFill>
              </a:rPr>
              <a:t>the profile mentally, normally by 300ft per mile, </a:t>
            </a:r>
            <a:r>
              <a:rPr lang="en-GB" sz="1600" b="1" dirty="0" smtClean="0">
                <a:solidFill>
                  <a:srgbClr val="000099"/>
                </a:solidFill>
              </a:rPr>
              <a:t>less accurate for this profile, requires </a:t>
            </a:r>
            <a:r>
              <a:rPr lang="en-GB" sz="1600" b="1" dirty="0">
                <a:solidFill>
                  <a:srgbClr val="000099"/>
                </a:solidFill>
              </a:rPr>
              <a:t>regular computation of an equation, such as at 50 DME:</a:t>
            </a:r>
          </a:p>
          <a:p>
            <a:pPr eaLnBrk="0" hangingPunct="0">
              <a:spcAft>
                <a:spcPts val="1200"/>
              </a:spcAft>
            </a:pPr>
            <a:r>
              <a:rPr lang="en-GB" sz="1600" b="1" dirty="0">
                <a:solidFill>
                  <a:srgbClr val="000099"/>
                </a:solidFill>
              </a:rPr>
              <a:t>(50-8-23) x 300 = 5,700 + 8,000 = 13,700ft </a:t>
            </a:r>
            <a:endParaRPr lang="en-GB" sz="1600" b="1" dirty="0" smtClean="0">
              <a:solidFill>
                <a:srgbClr val="000099"/>
              </a:solidFill>
            </a:endParaRPr>
          </a:p>
          <a:p>
            <a:pPr eaLnBrk="0" hangingPunct="0">
              <a:spcBef>
                <a:spcPts val="0"/>
              </a:spcBef>
            </a:pPr>
            <a:r>
              <a:rPr lang="en-GB" sz="1600" b="1" dirty="0" smtClean="0">
                <a:solidFill>
                  <a:srgbClr val="000099"/>
                </a:solidFill>
              </a:rPr>
              <a:t>Calculating the profile efficiently and regularly diverts mental capacity from other important tasks, increases fatigue, etc.</a:t>
            </a:r>
            <a:endParaRPr lang="en-GB" sz="16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up)">
                                      <p:cBhvr>
                                        <p:cTn id="7" dur="500"/>
                                        <p:tgtEl>
                                          <p:spTgt spid="266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069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698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698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6980">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406980">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069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D Business Cards 1959-date - 6sep10.jpg"/>
          <p:cNvPicPr>
            <a:picLocks noChangeAspect="1"/>
          </p:cNvPicPr>
          <p:nvPr/>
        </p:nvPicPr>
        <p:blipFill>
          <a:blip r:embed="rId3" cstate="print"/>
          <a:stretch>
            <a:fillRect/>
          </a:stretch>
        </p:blipFill>
        <p:spPr>
          <a:xfrm>
            <a:off x="138112" y="33337"/>
            <a:ext cx="8867775" cy="6791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08136" y="120651"/>
            <a:ext cx="8339142" cy="461665"/>
          </a:xfrm>
          <a:prstGeom prst="rect">
            <a:avLst/>
          </a:prstGeom>
          <a:noFill/>
          <a:ln w="9525">
            <a:noFill/>
            <a:miter lim="800000"/>
            <a:headEnd/>
            <a:tailEnd/>
          </a:ln>
        </p:spPr>
        <p:txBody>
          <a:bodyPr wrap="none">
            <a:spAutoFit/>
          </a:bodyPr>
          <a:lstStyle/>
          <a:p>
            <a:pPr algn="ctr" eaLnBrk="0" hangingPunct="0"/>
            <a:r>
              <a:rPr lang="en-GB" b="1" dirty="0" smtClean="0">
                <a:solidFill>
                  <a:srgbClr val="000099"/>
                </a:solidFill>
              </a:rPr>
              <a:t>Crews can easily fly efficient descents with simple aids </a:t>
            </a:r>
            <a:endParaRPr lang="en-GB" b="1" dirty="0">
              <a:solidFill>
                <a:srgbClr val="000099"/>
              </a:solidFill>
            </a:endParaRPr>
          </a:p>
        </p:txBody>
      </p:sp>
      <p:pic>
        <p:nvPicPr>
          <p:cNvPr id="26627" name="Picture 3" descr="DDC Example X 23 D at 8000ft crop"/>
          <p:cNvPicPr>
            <a:picLocks noChangeAspect="1" noChangeArrowheads="1"/>
          </p:cNvPicPr>
          <p:nvPr/>
        </p:nvPicPr>
        <p:blipFill>
          <a:blip r:embed="rId3" cstate="print"/>
          <a:srcRect/>
          <a:stretch>
            <a:fillRect/>
          </a:stretch>
        </p:blipFill>
        <p:spPr bwMode="auto">
          <a:xfrm>
            <a:off x="5119688" y="677863"/>
            <a:ext cx="3951287" cy="5630862"/>
          </a:xfrm>
          <a:prstGeom prst="rect">
            <a:avLst/>
          </a:prstGeom>
          <a:noFill/>
          <a:ln w="9525">
            <a:noFill/>
            <a:miter lim="800000"/>
            <a:headEnd/>
            <a:tailEnd/>
          </a:ln>
        </p:spPr>
      </p:pic>
      <p:sp>
        <p:nvSpPr>
          <p:cNvPr id="1406980" name="Rectangle 4"/>
          <p:cNvSpPr>
            <a:spLocks noChangeArrowheads="1"/>
          </p:cNvSpPr>
          <p:nvPr/>
        </p:nvSpPr>
        <p:spPr bwMode="auto">
          <a:xfrm>
            <a:off x="214344" y="5266934"/>
            <a:ext cx="4749800" cy="1077218"/>
          </a:xfrm>
          <a:prstGeom prst="rect">
            <a:avLst/>
          </a:prstGeom>
          <a:noFill/>
          <a:ln w="9525">
            <a:noFill/>
            <a:miter lim="800000"/>
            <a:headEnd/>
            <a:tailEnd/>
          </a:ln>
        </p:spPr>
        <p:txBody>
          <a:bodyPr>
            <a:spAutoFit/>
          </a:bodyPr>
          <a:lstStyle/>
          <a:p>
            <a:pPr eaLnBrk="0" hangingPunct="0">
              <a:spcBef>
                <a:spcPct val="40000"/>
              </a:spcBef>
            </a:pPr>
            <a:r>
              <a:rPr lang="en-GB" sz="1600" b="1" i="1" dirty="0" smtClean="0">
                <a:solidFill>
                  <a:srgbClr val="000099"/>
                </a:solidFill>
              </a:rPr>
              <a:t>Besides </a:t>
            </a:r>
            <a:r>
              <a:rPr lang="en-GB" sz="1600" b="1" i="1" dirty="0">
                <a:solidFill>
                  <a:srgbClr val="000099"/>
                </a:solidFill>
              </a:rPr>
              <a:t>minimising fuel burn and noise, following this profile improves safety by keeping the aircraft well clear of the ground into nearly all airfields.</a:t>
            </a:r>
          </a:p>
        </p:txBody>
      </p:sp>
      <p:pic>
        <p:nvPicPr>
          <p:cNvPr id="5" name="Picture 3" descr="GAPAN Noise over London in text - 13oct09"/>
          <p:cNvPicPr>
            <a:picLocks noChangeAspect="1" noChangeArrowheads="1"/>
          </p:cNvPicPr>
          <p:nvPr/>
        </p:nvPicPr>
        <p:blipFill>
          <a:blip r:embed="rId4" cstate="print"/>
          <a:srcRect/>
          <a:stretch>
            <a:fillRect/>
          </a:stretch>
        </p:blipFill>
        <p:spPr bwMode="auto">
          <a:xfrm>
            <a:off x="322925" y="1690928"/>
            <a:ext cx="4636411" cy="3456384"/>
          </a:xfrm>
          <a:prstGeom prst="rect">
            <a:avLst/>
          </a:prstGeom>
          <a:noFill/>
          <a:ln w="12700">
            <a:solidFill>
              <a:srgbClr val="000099"/>
            </a:solidFill>
            <a:miter lim="800000"/>
            <a:headEnd/>
            <a:tailEnd/>
          </a:ln>
        </p:spPr>
      </p:pic>
      <p:sp>
        <p:nvSpPr>
          <p:cNvPr id="6" name="TextBox 5"/>
          <p:cNvSpPr txBox="1"/>
          <p:nvPr/>
        </p:nvSpPr>
        <p:spPr>
          <a:xfrm>
            <a:off x="323528" y="678461"/>
            <a:ext cx="4636800" cy="954107"/>
          </a:xfrm>
          <a:prstGeom prst="rect">
            <a:avLst/>
          </a:prstGeom>
          <a:solidFill>
            <a:schemeClr val="bg1"/>
          </a:solidFill>
          <a:ln>
            <a:solidFill>
              <a:srgbClr val="000099"/>
            </a:solidFill>
          </a:ln>
        </p:spPr>
        <p:txBody>
          <a:bodyPr wrap="square" rtlCol="0">
            <a:spAutoFit/>
          </a:bodyPr>
          <a:lstStyle/>
          <a:p>
            <a:pPr algn="ctr"/>
            <a:r>
              <a:rPr lang="en-GB" sz="1400" b="1" dirty="0" smtClean="0">
                <a:solidFill>
                  <a:srgbClr val="000099"/>
                </a:solidFill>
              </a:rPr>
              <a:t>Fuel efficient quiet Constant Descent Approaches from the holding fix altitude were introduced into London Heathrow in 1975 using ATC distance to run &amp; DME distance from the runway for guidance.</a:t>
            </a:r>
            <a:endParaRPr lang="en-GB" sz="14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069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7787"/>
            <a:ext cx="9144000" cy="830997"/>
          </a:xfrm>
          <a:prstGeom prst="rect">
            <a:avLst/>
          </a:prstGeom>
          <a:noFill/>
          <a:ln w="9525">
            <a:noFill/>
            <a:miter lim="800000"/>
            <a:headEnd/>
            <a:tailEnd/>
          </a:ln>
        </p:spPr>
        <p:txBody>
          <a:bodyPr wrap="square" lIns="0" rIns="0">
            <a:spAutoFit/>
          </a:bodyPr>
          <a:lstStyle/>
          <a:p>
            <a:pPr algn="ctr" eaLnBrk="0" hangingPunct="0"/>
            <a:r>
              <a:rPr lang="en-GB" b="1" dirty="0" smtClean="0">
                <a:solidFill>
                  <a:srgbClr val="000099"/>
                </a:solidFill>
              </a:rPr>
              <a:t>Use of such an aid might have saved the FO flown TWA Flt 514  </a:t>
            </a:r>
          </a:p>
          <a:p>
            <a:pPr algn="ctr" eaLnBrk="0" hangingPunct="0"/>
            <a:r>
              <a:rPr lang="en-GB" b="1" dirty="0" smtClean="0">
                <a:solidFill>
                  <a:srgbClr val="000099"/>
                </a:solidFill>
              </a:rPr>
              <a:t>B727 CFIT VOR DME Accident in to Washington Dulles in 1974</a:t>
            </a:r>
            <a:endParaRPr lang="en-GB" b="1" dirty="0">
              <a:solidFill>
                <a:srgbClr val="000099"/>
              </a:solidFill>
            </a:endParaRPr>
          </a:p>
        </p:txBody>
      </p:sp>
      <p:pic>
        <p:nvPicPr>
          <p:cNvPr id="13" name="Picture 12" descr="TWA CFIT 1974 - with Jul 1974 Jepp VOR DME &amp; text - 21apr13.jpg"/>
          <p:cNvPicPr>
            <a:picLocks noChangeAspect="1"/>
          </p:cNvPicPr>
          <p:nvPr/>
        </p:nvPicPr>
        <p:blipFill>
          <a:blip r:embed="rId3" cstate="print"/>
          <a:stretch>
            <a:fillRect/>
          </a:stretch>
        </p:blipFill>
        <p:spPr>
          <a:xfrm>
            <a:off x="611560" y="912372"/>
            <a:ext cx="7704856" cy="51784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7787"/>
            <a:ext cx="9144000" cy="830997"/>
          </a:xfrm>
          <a:prstGeom prst="rect">
            <a:avLst/>
          </a:prstGeom>
          <a:noFill/>
          <a:ln w="9525">
            <a:noFill/>
            <a:miter lim="800000"/>
            <a:headEnd/>
            <a:tailEnd/>
          </a:ln>
        </p:spPr>
        <p:txBody>
          <a:bodyPr wrap="square" lIns="0" rIns="0">
            <a:spAutoFit/>
          </a:bodyPr>
          <a:lstStyle/>
          <a:p>
            <a:pPr algn="ctr" eaLnBrk="0" hangingPunct="0"/>
            <a:r>
              <a:rPr lang="en-GB" b="1" dirty="0" smtClean="0">
                <a:solidFill>
                  <a:srgbClr val="000099"/>
                </a:solidFill>
              </a:rPr>
              <a:t>Use of such an aid might have saved the FO flown TWA Flt 514  </a:t>
            </a:r>
          </a:p>
          <a:p>
            <a:pPr algn="ctr" eaLnBrk="0" hangingPunct="0"/>
            <a:r>
              <a:rPr lang="en-GB" b="1" dirty="0" smtClean="0">
                <a:solidFill>
                  <a:srgbClr val="000099"/>
                </a:solidFill>
              </a:rPr>
              <a:t>B727 CFIT VOR DME Accident in to Washington Dulles in 1974</a:t>
            </a:r>
            <a:endParaRPr lang="en-GB" b="1" dirty="0">
              <a:solidFill>
                <a:srgbClr val="000099"/>
              </a:solidFill>
            </a:endParaRPr>
          </a:p>
        </p:txBody>
      </p:sp>
      <p:pic>
        <p:nvPicPr>
          <p:cNvPr id="9" name="Picture 8" descr="TWA CFIT 1974 - with green app info - 13apr13.jpg"/>
          <p:cNvPicPr>
            <a:picLocks noChangeAspect="1"/>
          </p:cNvPicPr>
          <p:nvPr/>
        </p:nvPicPr>
        <p:blipFill>
          <a:blip r:embed="rId3" cstate="print"/>
          <a:stretch>
            <a:fillRect/>
          </a:stretch>
        </p:blipFill>
        <p:spPr>
          <a:xfrm>
            <a:off x="756953" y="983784"/>
            <a:ext cx="7524750" cy="5057775"/>
          </a:xfrm>
          <a:prstGeom prst="rect">
            <a:avLst/>
          </a:prstGeom>
        </p:spPr>
      </p:pic>
      <p:sp>
        <p:nvSpPr>
          <p:cNvPr id="10" name="Rectangle 2"/>
          <p:cNvSpPr>
            <a:spLocks noChangeArrowheads="1"/>
          </p:cNvSpPr>
          <p:nvPr/>
        </p:nvSpPr>
        <p:spPr bwMode="auto">
          <a:xfrm>
            <a:off x="129256" y="6070642"/>
            <a:ext cx="8687378" cy="400110"/>
          </a:xfrm>
          <a:prstGeom prst="rect">
            <a:avLst/>
          </a:prstGeom>
          <a:noFill/>
          <a:ln w="9525">
            <a:noFill/>
            <a:miter lim="800000"/>
            <a:headEnd/>
            <a:tailEnd/>
          </a:ln>
        </p:spPr>
        <p:txBody>
          <a:bodyPr wrap="none">
            <a:spAutoFit/>
          </a:bodyPr>
          <a:lstStyle/>
          <a:p>
            <a:pPr algn="ctr" eaLnBrk="0" hangingPunct="0"/>
            <a:r>
              <a:rPr lang="en-GB" sz="2000" b="1" i="1" dirty="0" smtClean="0">
                <a:solidFill>
                  <a:srgbClr val="FF0000"/>
                </a:solidFill>
              </a:rPr>
              <a:t>The FAA then mandated GPWS to be fitted to all US registered  aircraft</a:t>
            </a:r>
            <a:endParaRPr lang="en-GB" sz="2000" b="1" i="1" dirty="0">
              <a:solidFill>
                <a:srgbClr val="FF0000"/>
              </a:solidFill>
            </a:endParaRPr>
          </a:p>
        </p:txBody>
      </p:sp>
      <p:pic>
        <p:nvPicPr>
          <p:cNvPr id="7" name="Picture 6" descr="NTSB Report AAR75-16 - Jepp Approach Chart TWA 727 CFIT VOR DME IAD 12 1 Dec 1974 - Left white xtsn strght - 21apr13.jpg"/>
          <p:cNvPicPr>
            <a:picLocks noChangeAspect="1"/>
          </p:cNvPicPr>
          <p:nvPr/>
        </p:nvPicPr>
        <p:blipFill>
          <a:blip r:embed="rId4" cstate="print"/>
          <a:stretch>
            <a:fillRect/>
          </a:stretch>
        </p:blipFill>
        <p:spPr>
          <a:xfrm>
            <a:off x="858648" y="1052590"/>
            <a:ext cx="3309582" cy="4928400"/>
          </a:xfrm>
          <a:prstGeom prst="rect">
            <a:avLst/>
          </a:prstGeom>
        </p:spPr>
      </p:pic>
      <p:sp>
        <p:nvSpPr>
          <p:cNvPr id="8" name="Flowchart: Or 7"/>
          <p:cNvSpPr/>
          <p:nvPr/>
        </p:nvSpPr>
        <p:spPr bwMode="auto">
          <a:xfrm>
            <a:off x="940536" y="1992608"/>
            <a:ext cx="288032" cy="288032"/>
          </a:xfrm>
          <a:prstGeom prst="flowChartOr">
            <a:avLst/>
          </a:prstGeom>
          <a:solidFill>
            <a:schemeClr val="bg1"/>
          </a:solidFill>
          <a:ln w="1905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1259632" y="2006256"/>
            <a:ext cx="2808312" cy="276999"/>
          </a:xfrm>
          <a:prstGeom prst="rect">
            <a:avLst/>
          </a:prstGeom>
          <a:solidFill>
            <a:schemeClr val="bg1"/>
          </a:solidFill>
          <a:ln w="19050">
            <a:solidFill>
              <a:srgbClr val="CC0000"/>
            </a:solidFill>
          </a:ln>
        </p:spPr>
        <p:txBody>
          <a:bodyPr wrap="square" rtlCol="0">
            <a:spAutoFit/>
          </a:bodyPr>
          <a:lstStyle/>
          <a:p>
            <a:r>
              <a:rPr lang="en-GB" sz="1200" b="1" dirty="0" smtClean="0">
                <a:solidFill>
                  <a:srgbClr val="FF0000"/>
                </a:solidFill>
              </a:rPr>
              <a:t>Hit hill at 1,670ft 25nm from runway</a:t>
            </a:r>
            <a:endParaRPr lang="en-GB" sz="1200" b="1" dirty="0">
              <a:solidFill>
                <a:srgbClr val="FF0000"/>
              </a:solidFill>
            </a:endParaRPr>
          </a:p>
        </p:txBody>
      </p:sp>
      <p:sp>
        <p:nvSpPr>
          <p:cNvPr id="12" name="TextBox 11"/>
          <p:cNvSpPr txBox="1"/>
          <p:nvPr/>
        </p:nvSpPr>
        <p:spPr>
          <a:xfrm>
            <a:off x="1280816" y="4224856"/>
            <a:ext cx="1080000" cy="396000"/>
          </a:xfrm>
          <a:prstGeom prst="rect">
            <a:avLst/>
          </a:prstGeom>
          <a:solidFill>
            <a:schemeClr val="bg1"/>
          </a:solidFill>
          <a:ln>
            <a:solidFill>
              <a:srgbClr val="009900"/>
            </a:solidFill>
          </a:ln>
        </p:spPr>
        <p:txBody>
          <a:bodyPr wrap="square" lIns="36000" tIns="36000" rIns="36000" bIns="36000" rtlCol="0">
            <a:spAutoFit/>
          </a:bodyPr>
          <a:lstStyle/>
          <a:p>
            <a:pPr algn="ctr"/>
            <a:r>
              <a:rPr lang="en-GB" sz="1200" b="1" dirty="0" smtClean="0">
                <a:solidFill>
                  <a:srgbClr val="009900"/>
                </a:solidFill>
              </a:rPr>
              <a:t>1,800ft  4.8nm</a:t>
            </a:r>
          </a:p>
          <a:p>
            <a:pPr algn="ctr"/>
            <a:r>
              <a:rPr lang="en-GB" sz="1200" b="1" dirty="0" smtClean="0">
                <a:solidFill>
                  <a:srgbClr val="009900"/>
                </a:solidFill>
              </a:rPr>
              <a:t>from runway</a:t>
            </a:r>
            <a:endParaRPr lang="en-GB" sz="1200" b="1" dirty="0">
              <a:solidFill>
                <a:srgbClr val="009900"/>
              </a:solidFill>
            </a:endParaRPr>
          </a:p>
        </p:txBody>
      </p:sp>
      <p:sp>
        <p:nvSpPr>
          <p:cNvPr id="13" name="Rectangle 12"/>
          <p:cNvSpPr/>
          <p:nvPr/>
        </p:nvSpPr>
        <p:spPr>
          <a:xfrm>
            <a:off x="101134" y="1575336"/>
            <a:ext cx="8933682" cy="4154984"/>
          </a:xfrm>
          <a:prstGeom prst="rect">
            <a:avLst/>
          </a:prstGeom>
          <a:solidFill>
            <a:schemeClr val="tx2">
              <a:lumMod val="20000"/>
              <a:lumOff val="80000"/>
              <a:alpha val="91000"/>
            </a:schemeClr>
          </a:solidFill>
        </p:spPr>
        <p:txBody>
          <a:bodyPr wrap="square">
            <a:spAutoFit/>
          </a:bodyPr>
          <a:lstStyle/>
          <a:p>
            <a:pPr algn="ctr" eaLnBrk="0" hangingPunct="0"/>
            <a:r>
              <a:rPr lang="en-GB" b="1" dirty="0" smtClean="0">
                <a:solidFill>
                  <a:srgbClr val="000099"/>
                </a:solidFill>
                <a:ea typeface="ＭＳ Ｐゴシック" pitchFamily="34" charset="-128"/>
              </a:rPr>
              <a:t>The aircraft diverted due to strong cross winds from Washington National to Dulles International for a VOR DME NPA to runway 12.  The captain gave control to the FO and read the approach chart.  ATC gave descent clearance to 7,000ft and then for the approach.  The crew concluded this allowed descent to the FAF at 1,800ft and the FO started descent immediately at 44nm DME when 25nm would be more efficient for fuel and noise.  The aircraft levelled off over 20nm early and below the 3,400ft minimum altitude for the sector.  Due to high winds and turbulence the aircraft descended below 1,800ft and hit the ground at 1,670ft.</a:t>
            </a:r>
            <a:endParaRPr lang="en-GB"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0" grpId="0"/>
      <p:bldP spid="8"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4352"/>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An expanded scale can show a </a:t>
            </a:r>
          </a:p>
          <a:p>
            <a:pPr algn="ctr" eaLnBrk="0" hangingPunct="0"/>
            <a:r>
              <a:rPr lang="en-GB" sz="2800" b="1" dirty="0" smtClean="0">
                <a:solidFill>
                  <a:srgbClr val="000099"/>
                </a:solidFill>
                <a:ea typeface="ＭＳ Ｐゴシック" pitchFamily="34" charset="-128"/>
              </a:rPr>
              <a:t>3º Constant Angle Approach glide path</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3" cstate="print"/>
          <a:stretch>
            <a:fillRect/>
          </a:stretch>
        </p:blipFill>
        <p:spPr>
          <a:xfrm>
            <a:off x="385944" y="1434453"/>
            <a:ext cx="8388424" cy="4028819"/>
          </a:xfrm>
          <a:prstGeom prst="rect">
            <a:avLst/>
          </a:prstGeom>
        </p:spPr>
      </p:pic>
      <p:sp>
        <p:nvSpPr>
          <p:cNvPr id="7" name="Rectangle 6"/>
          <p:cNvSpPr/>
          <p:nvPr/>
        </p:nvSpPr>
        <p:spPr>
          <a:xfrm>
            <a:off x="-36512" y="5661248"/>
            <a:ext cx="9144000" cy="523220"/>
          </a:xfrm>
          <a:prstGeom prst="rect">
            <a:avLst/>
          </a:prstGeom>
        </p:spPr>
        <p:txBody>
          <a:bodyPr wrap="square">
            <a:spAutoFit/>
          </a:bodyPr>
          <a:lstStyle/>
          <a:p>
            <a:pPr algn="ctr" eaLnBrk="0" fontAlgn="base" hangingPunct="0">
              <a:spcBef>
                <a:spcPct val="0"/>
              </a:spcBef>
              <a:spcAft>
                <a:spcPct val="0"/>
              </a:spcAft>
            </a:pPr>
            <a:r>
              <a:rPr lang="en-GB" sz="2800" b="1" i="1" dirty="0" smtClean="0">
                <a:solidFill>
                  <a:srgbClr val="000099"/>
                </a:solidFill>
                <a:ea typeface="ＭＳ Ｐゴシック" pitchFamily="34" charset="-128"/>
              </a:rPr>
              <a:t>Table on approach chart can give similar guidance</a:t>
            </a:r>
            <a:endParaRPr lang="en-GB" sz="28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8" name="Rectangle 7"/>
          <p:cNvSpPr/>
          <p:nvPr/>
        </p:nvSpPr>
        <p:spPr>
          <a:xfrm>
            <a:off x="0" y="188640"/>
            <a:ext cx="9144000" cy="1384995"/>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a:t>
            </a:r>
            <a:r>
              <a:rPr lang="en-GB" sz="2800" b="1" i="1" dirty="0" smtClean="0">
                <a:solidFill>
                  <a:srgbClr val="0033CC"/>
                </a:solidFill>
                <a:ea typeface="ＭＳ Ｐゴシック" pitchFamily="34" charset="-128"/>
              </a:rPr>
              <a:t>– nobody wanted to keep RBIs!</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sp>
        <p:nvSpPr>
          <p:cNvPr id="8" name="Rectangle 7"/>
          <p:cNvSpPr/>
          <p:nvPr/>
        </p:nvSpPr>
        <p:spPr>
          <a:xfrm>
            <a:off x="0" y="188640"/>
            <a:ext cx="9144000" cy="1384995"/>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a:t>
            </a:r>
            <a:r>
              <a:rPr lang="en-GB" sz="2800" b="1" i="1" dirty="0" smtClean="0">
                <a:solidFill>
                  <a:srgbClr val="0033CC"/>
                </a:solidFill>
                <a:ea typeface="ＭＳ Ｐゴシック" pitchFamily="34" charset="-128"/>
              </a:rPr>
              <a:t>– nobody wanted to keep RBIs!</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sp>
        <p:nvSpPr>
          <p:cNvPr id="10" name="TextBox 9"/>
          <p:cNvSpPr txBox="1"/>
          <p:nvPr/>
        </p:nvSpPr>
        <p:spPr>
          <a:xfrm>
            <a:off x="2062768" y="3459480"/>
            <a:ext cx="2235600" cy="400110"/>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2000" b="1" dirty="0">
                <a:solidFill>
                  <a:srgbClr val="000099"/>
                </a:solidFill>
                <a:ea typeface="ＭＳ Ｐゴシック" pitchFamily="34" charset="-128"/>
              </a:rPr>
              <a:t>RBI – Fixed Card</a:t>
            </a:r>
          </a:p>
        </p:txBody>
      </p:sp>
      <p:sp>
        <p:nvSpPr>
          <p:cNvPr id="11" name="TextBox 10"/>
          <p:cNvSpPr txBox="1"/>
          <p:nvPr/>
        </p:nvSpPr>
        <p:spPr>
          <a:xfrm>
            <a:off x="4954528" y="3502296"/>
            <a:ext cx="2253600" cy="2323713"/>
          </a:xfrm>
          <a:prstGeom prst="rect">
            <a:avLst/>
          </a:prstGeom>
          <a:solidFill>
            <a:schemeClr val="bg2">
              <a:lumMod val="90000"/>
            </a:schemeClr>
          </a:solidFill>
          <a:ln>
            <a:solidFill>
              <a:srgbClr val="000099"/>
            </a:solidFill>
          </a:ln>
        </p:spPr>
        <p:txBody>
          <a:bodyPr wrap="square" rtlCol="0">
            <a:spAutoFit/>
          </a:bodyPr>
          <a:lstStyle/>
          <a:p>
            <a:pPr algn="ctr" eaLnBrk="0" fontAlgn="base" hangingPunct="0">
              <a:spcBef>
                <a:spcPct val="0"/>
              </a:spcBef>
              <a:spcAft>
                <a:spcPct val="0"/>
              </a:spcAft>
            </a:pPr>
            <a:endParaRPr lang="en-GB" sz="900" b="1" dirty="0" smtClean="0">
              <a:solidFill>
                <a:srgbClr val="000099"/>
              </a:solidFill>
              <a:ea typeface="ＭＳ Ｐゴシック" pitchFamily="34" charset="-128"/>
            </a:endParaRPr>
          </a:p>
          <a:p>
            <a:pPr algn="ctr" eaLnBrk="0" fontAlgn="base" hangingPunct="0">
              <a:spcBef>
                <a:spcPct val="0"/>
              </a:spcBef>
              <a:spcAft>
                <a:spcPct val="0"/>
              </a:spcAft>
            </a:pPr>
            <a:r>
              <a:rPr lang="en-GB" sz="1800" b="1" dirty="0" smtClean="0">
                <a:solidFill>
                  <a:srgbClr val="000099"/>
                </a:solidFill>
                <a:ea typeface="ＭＳ Ｐゴシック" pitchFamily="34" charset="-128"/>
              </a:rPr>
              <a:t>Heading</a:t>
            </a:r>
          </a:p>
          <a:p>
            <a:pPr algn="ctr" eaLnBrk="0" fontAlgn="base" hangingPunct="0">
              <a:spcBef>
                <a:spcPct val="0"/>
              </a:spcBef>
              <a:spcAft>
                <a:spcPct val="0"/>
              </a:spcAft>
            </a:pPr>
            <a:r>
              <a:rPr lang="en-GB" sz="1800" b="1" dirty="0" smtClean="0">
                <a:solidFill>
                  <a:srgbClr val="000099"/>
                </a:solidFill>
                <a:ea typeface="ＭＳ Ｐゴシック" pitchFamily="34" charset="-128"/>
              </a:rPr>
              <a:t>345º Magnet</a:t>
            </a:r>
          </a:p>
          <a:p>
            <a:pPr algn="ctr" eaLnBrk="0" fontAlgn="base" hangingPunct="0">
              <a:spcBef>
                <a:spcPct val="0"/>
              </a:spcBef>
              <a:spcAft>
                <a:spcPct val="0"/>
              </a:spcAft>
            </a:pPr>
            <a:r>
              <a:rPr lang="en-GB" sz="1800" b="1" dirty="0" smtClean="0">
                <a:solidFill>
                  <a:srgbClr val="000099"/>
                </a:solidFill>
                <a:ea typeface="ＭＳ Ｐゴシック" pitchFamily="34" charset="-128"/>
              </a:rPr>
              <a:t>What is QDM</a:t>
            </a:r>
          </a:p>
          <a:p>
            <a:pPr algn="ctr" eaLnBrk="0" fontAlgn="base" hangingPunct="0">
              <a:spcBef>
                <a:spcPct val="0"/>
              </a:spcBef>
              <a:spcAft>
                <a:spcPct val="0"/>
              </a:spcAft>
            </a:pPr>
            <a:r>
              <a:rPr lang="en-GB" sz="1800" b="1" dirty="0" smtClean="0">
                <a:solidFill>
                  <a:srgbClr val="000099"/>
                </a:solidFill>
                <a:ea typeface="ＭＳ Ｐゴシック" pitchFamily="34" charset="-128"/>
              </a:rPr>
              <a:t>(Direction º M)</a:t>
            </a:r>
          </a:p>
          <a:p>
            <a:pPr algn="ctr" eaLnBrk="0" fontAlgn="base" hangingPunct="0">
              <a:spcBef>
                <a:spcPct val="0"/>
              </a:spcBef>
              <a:spcAft>
                <a:spcPct val="0"/>
              </a:spcAft>
            </a:pPr>
            <a:r>
              <a:rPr lang="en-GB" sz="1800" b="1" dirty="0" smtClean="0">
                <a:solidFill>
                  <a:srgbClr val="000099"/>
                </a:solidFill>
                <a:ea typeface="ＭＳ Ｐゴシック" pitchFamily="34" charset="-128"/>
              </a:rPr>
              <a:t>to the NDB?</a:t>
            </a:r>
          </a:p>
          <a:p>
            <a:pPr algn="ctr" eaLnBrk="0" fontAlgn="base" hangingPunct="0">
              <a:spcBef>
                <a:spcPct val="0"/>
              </a:spcBef>
              <a:spcAft>
                <a:spcPct val="0"/>
              </a:spcAft>
            </a:pPr>
            <a:r>
              <a:rPr lang="en-GB" sz="1800" b="1" dirty="0" smtClean="0">
                <a:solidFill>
                  <a:srgbClr val="000099"/>
                </a:solidFill>
                <a:ea typeface="ＭＳ Ｐゴシック" pitchFamily="34" charset="-128"/>
              </a:rPr>
              <a:t>= 075+345=420</a:t>
            </a:r>
          </a:p>
          <a:p>
            <a:pPr algn="ctr" eaLnBrk="0" fontAlgn="base" hangingPunct="0">
              <a:spcBef>
                <a:spcPct val="0"/>
              </a:spcBef>
              <a:spcAft>
                <a:spcPct val="0"/>
              </a:spcAft>
            </a:pPr>
            <a:r>
              <a:rPr lang="en-GB" sz="1800" b="1" dirty="0" smtClean="0">
                <a:solidFill>
                  <a:srgbClr val="000099"/>
                </a:solidFill>
                <a:ea typeface="ＭＳ Ｐゴシック" pitchFamily="34" charset="-128"/>
              </a:rPr>
              <a:t>-360 = 60º M</a:t>
            </a:r>
          </a:p>
          <a:p>
            <a:pPr algn="ctr" eaLnBrk="0" fontAlgn="base" hangingPunct="0">
              <a:spcBef>
                <a:spcPct val="0"/>
              </a:spcBef>
              <a:spcAft>
                <a:spcPct val="0"/>
              </a:spcAft>
            </a:pPr>
            <a:endParaRPr lang="en-GB" sz="900" b="1" dirty="0">
              <a:solidFill>
                <a:srgbClr val="000099"/>
              </a:solidFill>
              <a:ea typeface="ＭＳ Ｐゴシック" pitchFamily="34" charset="-128"/>
            </a:endParaRPr>
          </a:p>
        </p:txBody>
      </p:sp>
      <p:sp>
        <p:nvSpPr>
          <p:cNvPr id="12" name="Rectangle 11"/>
          <p:cNvSpPr/>
          <p:nvPr/>
        </p:nvSpPr>
        <p:spPr>
          <a:xfrm>
            <a:off x="0" y="188640"/>
            <a:ext cx="9144000" cy="954107"/>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a:t>
            </a:r>
            <a:r>
              <a:rPr lang="en-GB" sz="2800" b="1" i="1" dirty="0" smtClean="0">
                <a:solidFill>
                  <a:srgbClr val="0033CC"/>
                </a:solidFill>
                <a:ea typeface="ＭＳ Ｐゴシック" pitchFamily="34" charset="-128"/>
              </a:rPr>
              <a:t>– nobody wanted to keep RBIs!</a:t>
            </a:r>
            <a:endParaRPr lang="en-GB" sz="2800" b="1" i="1" dirty="0">
              <a:solidFill>
                <a:srgbClr val="0033CC"/>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a:t>
            </a:r>
            <a:r>
              <a:rPr lang="en-GB" sz="2800" b="1" i="1" dirty="0" smtClean="0">
                <a:solidFill>
                  <a:srgbClr val="0033CC"/>
                </a:solidFill>
                <a:ea typeface="ＭＳ Ｐゴシック" pitchFamily="34" charset="-128"/>
              </a:rPr>
              <a:t>– nobody wanted to keep RBIs!</a:t>
            </a:r>
            <a:endParaRPr lang="en-GB" sz="2800" b="1" i="1" dirty="0">
              <a:solidFill>
                <a:srgbClr val="0033CC"/>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pic>
        <p:nvPicPr>
          <p:cNvPr id="9" name="Picture 8" descr="DDC Explanation - RMI similar to RBI - 10oct12.jpg"/>
          <p:cNvPicPr>
            <a:picLocks noChangeAspect="1"/>
          </p:cNvPicPr>
          <p:nvPr/>
        </p:nvPicPr>
        <p:blipFill>
          <a:blip r:embed="rId6" cstate="print"/>
          <a:stretch>
            <a:fillRect/>
          </a:stretch>
        </p:blipFill>
        <p:spPr>
          <a:xfrm>
            <a:off x="4965183" y="3797423"/>
            <a:ext cx="2253261" cy="2059200"/>
          </a:xfrm>
          <a:prstGeom prst="rect">
            <a:avLst/>
          </a:prstGeom>
        </p:spPr>
      </p:pic>
      <p:sp>
        <p:nvSpPr>
          <p:cNvPr id="10" name="TextBox 9"/>
          <p:cNvSpPr txBox="1"/>
          <p:nvPr/>
        </p:nvSpPr>
        <p:spPr>
          <a:xfrm>
            <a:off x="2062768" y="3459480"/>
            <a:ext cx="2235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1800" b="1" dirty="0">
                <a:solidFill>
                  <a:srgbClr val="000099"/>
                </a:solidFill>
                <a:ea typeface="ＭＳ Ｐゴシック" pitchFamily="34" charset="-128"/>
              </a:rPr>
              <a:t>RBI – Fixed Card</a:t>
            </a:r>
          </a:p>
        </p:txBody>
      </p:sp>
      <p:sp>
        <p:nvSpPr>
          <p:cNvPr id="11" name="TextBox 10"/>
          <p:cNvSpPr txBox="1"/>
          <p:nvPr/>
        </p:nvSpPr>
        <p:spPr>
          <a:xfrm>
            <a:off x="4954528" y="3444240"/>
            <a:ext cx="2253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1800" b="1" dirty="0">
                <a:solidFill>
                  <a:srgbClr val="000099"/>
                </a:solidFill>
                <a:ea typeface="ＭＳ Ｐゴシック" pitchFamily="34" charset="-128"/>
              </a:rPr>
              <a:t>RMI Heading </a:t>
            </a:r>
            <a:r>
              <a:rPr lang="en-GB" sz="1800" b="1" dirty="0" err="1">
                <a:solidFill>
                  <a:srgbClr val="000099"/>
                </a:solidFill>
                <a:ea typeface="ＭＳ Ｐゴシック" pitchFamily="34" charset="-128"/>
              </a:rPr>
              <a:t>Mag</a:t>
            </a:r>
            <a:endParaRPr lang="en-GB" sz="1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a:t>
            </a:r>
            <a:r>
              <a:rPr lang="en-GB" sz="2800" b="1" dirty="0" err="1" smtClean="0">
                <a:solidFill>
                  <a:srgbClr val="000099"/>
                </a:solidFill>
                <a:ea typeface="ＭＳ Ｐゴシック" pitchFamily="34" charset="-128"/>
              </a:rPr>
              <a:t>sliderule</a:t>
            </a:r>
            <a:r>
              <a:rPr lang="en-GB" sz="2800" b="1" dirty="0" smtClean="0">
                <a:solidFill>
                  <a:srgbClr val="000099"/>
                </a:solidFill>
                <a:ea typeface="ＭＳ Ｐゴシック" pitchFamily="34" charset="-128"/>
              </a:rPr>
              <a:t>/tables give similar help vertically as the RMI did laterally </a:t>
            </a:r>
            <a:r>
              <a:rPr lang="en-GB" sz="2800" b="1" i="1" dirty="0" smtClean="0">
                <a:solidFill>
                  <a:srgbClr val="0033CC"/>
                </a:solidFill>
                <a:ea typeface="ＭＳ Ｐゴシック" pitchFamily="34" charset="-128"/>
              </a:rPr>
              <a:t>– nobody wanted to keep RBIs!</a:t>
            </a:r>
            <a:endParaRPr lang="en-GB" sz="2800" b="1" i="1" dirty="0">
              <a:solidFill>
                <a:srgbClr val="0033CC"/>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94752" y="1251207"/>
            <a:ext cx="8820472" cy="5202129"/>
          </a:xfrm>
          <a:prstGeom prst="rect">
            <a:avLst/>
          </a:prstGeom>
        </p:spPr>
      </p:pic>
      <p:cxnSp>
        <p:nvCxnSpPr>
          <p:cNvPr id="5" name="Straight Connector 4"/>
          <p:cNvCxnSpPr/>
          <p:nvPr/>
        </p:nvCxnSpPr>
        <p:spPr bwMode="auto">
          <a:xfrm>
            <a:off x="3491880" y="1916832"/>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
        <p:nvSpPr>
          <p:cNvPr id="4" name="Rectangle 3"/>
          <p:cNvSpPr/>
          <p:nvPr/>
        </p:nvSpPr>
        <p:spPr>
          <a:xfrm>
            <a:off x="509072" y="1364293"/>
            <a:ext cx="8136904" cy="954107"/>
          </a:xfrm>
          <a:prstGeom prst="rect">
            <a:avLst/>
          </a:prstGeom>
          <a:solidFill>
            <a:schemeClr val="tx2">
              <a:lumMod val="20000"/>
              <a:lumOff val="80000"/>
              <a:alpha val="76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Aids </a:t>
            </a:r>
            <a:r>
              <a:rPr lang="en-GB" sz="2800" b="1" dirty="0" smtClean="0">
                <a:solidFill>
                  <a:srgbClr val="000099"/>
                </a:solidFill>
                <a:ea typeface="ＭＳ Ｐゴシック" pitchFamily="34" charset="-128"/>
              </a:rPr>
              <a:t>for </a:t>
            </a:r>
            <a:r>
              <a:rPr lang="en-GB" sz="2800" b="1" dirty="0">
                <a:solidFill>
                  <a:srgbClr val="000099"/>
                </a:solidFill>
                <a:ea typeface="ＭＳ Ｐゴシック" pitchFamily="34" charset="-128"/>
              </a:rPr>
              <a:t>crews not skilled in mental arithmetic – </a:t>
            </a:r>
            <a:r>
              <a:rPr lang="en-GB" sz="2000" b="1" dirty="0">
                <a:solidFill>
                  <a:srgbClr val="000099"/>
                </a:solidFill>
                <a:ea typeface="ＭＳ Ｐゴシック" pitchFamily="34" charset="-128"/>
              </a:rPr>
              <a:t>like bookmakers’ clerks calculating betting odds</a:t>
            </a:r>
            <a:endParaRPr lang="en-GB" sz="2800" b="1" dirty="0">
              <a:solidFill>
                <a:srgbClr val="000099"/>
              </a:solidFill>
              <a:ea typeface="ＭＳ Ｐゴシック" pitchFamily="34" charset="-128"/>
            </a:endParaRPr>
          </a:p>
        </p:txBody>
      </p:sp>
      <p:pic>
        <p:nvPicPr>
          <p:cNvPr id="6" name="Picture 5" descr="HD RAeS LHR 121011 - DACs set for IAD, NBO. TLS, Guam - 9oct12.jpg"/>
          <p:cNvPicPr>
            <a:picLocks noChangeAspect="1"/>
          </p:cNvPicPr>
          <p:nvPr/>
        </p:nvPicPr>
        <p:blipFill>
          <a:blip r:embed="rId4" cstate="print"/>
          <a:stretch>
            <a:fillRect/>
          </a:stretch>
        </p:blipFill>
        <p:spPr>
          <a:xfrm>
            <a:off x="443096" y="2420325"/>
            <a:ext cx="8388424" cy="4028819"/>
          </a:xfrm>
          <a:prstGeom prst="rect">
            <a:avLst/>
          </a:prstGeom>
        </p:spPr>
      </p:pic>
      <p:sp>
        <p:nvSpPr>
          <p:cNvPr id="7" name="TextBox 6"/>
          <p:cNvSpPr txBox="1"/>
          <p:nvPr/>
        </p:nvSpPr>
        <p:spPr>
          <a:xfrm>
            <a:off x="159256" y="3686552"/>
            <a:ext cx="8964488" cy="1938992"/>
          </a:xfrm>
          <a:prstGeom prst="rect">
            <a:avLst/>
          </a:prstGeom>
          <a:solidFill>
            <a:schemeClr val="tx2">
              <a:lumMod val="20000"/>
              <a:lumOff val="80000"/>
              <a:alpha val="66000"/>
            </a:schemeClr>
          </a:solidFill>
        </p:spPr>
        <p:txBody>
          <a:bodyPr wrap="square" rtlCol="0">
            <a:spAutoFit/>
          </a:bodyPr>
          <a:lstStyle/>
          <a:p>
            <a:pPr algn="ctr" eaLnBrk="0" fontAlgn="base" hangingPunct="0">
              <a:spcBef>
                <a:spcPct val="0"/>
              </a:spcBef>
              <a:spcAft>
                <a:spcPct val="0"/>
              </a:spcAft>
            </a:pPr>
            <a:r>
              <a:rPr lang="en-GB" sz="2400" b="1" dirty="0">
                <a:solidFill>
                  <a:srgbClr val="0000FF"/>
                </a:solidFill>
                <a:ea typeface="ＭＳ Ｐゴシック" pitchFamily="34" charset="-128"/>
              </a:rPr>
              <a:t>Similar to using the improved </a:t>
            </a:r>
          </a:p>
          <a:p>
            <a:pPr algn="ctr" eaLnBrk="0" fontAlgn="base" hangingPunct="0">
              <a:spcBef>
                <a:spcPct val="0"/>
              </a:spcBef>
              <a:spcAft>
                <a:spcPct val="0"/>
              </a:spcAft>
            </a:pPr>
            <a:r>
              <a:rPr lang="en-GB" sz="2400" b="1" dirty="0">
                <a:solidFill>
                  <a:srgbClr val="0000FF"/>
                </a:solidFill>
                <a:ea typeface="ＭＳ Ｐゴシック" pitchFamily="34" charset="-128"/>
              </a:rPr>
              <a:t>ADF RMI (Radio Magnetic Indicator) versus an old</a:t>
            </a:r>
          </a:p>
          <a:p>
            <a:pPr algn="ctr" eaLnBrk="0" fontAlgn="base" hangingPunct="0">
              <a:spcBef>
                <a:spcPct val="0"/>
              </a:spcBef>
              <a:spcAft>
                <a:spcPct val="0"/>
              </a:spcAft>
            </a:pPr>
            <a:r>
              <a:rPr lang="en-GB" sz="2400" b="1" dirty="0">
                <a:solidFill>
                  <a:srgbClr val="0000FF"/>
                </a:solidFill>
                <a:ea typeface="ＭＳ Ｐゴシック" pitchFamily="34" charset="-128"/>
              </a:rPr>
              <a:t>RBI (Relative Bearing Indicator)  </a:t>
            </a:r>
          </a:p>
          <a:p>
            <a:pPr algn="ctr" eaLnBrk="0" fontAlgn="base" hangingPunct="0">
              <a:spcBef>
                <a:spcPct val="0"/>
              </a:spcBef>
              <a:spcAft>
                <a:spcPct val="0"/>
              </a:spcAft>
            </a:pPr>
            <a:r>
              <a:rPr lang="en-GB" sz="2400" b="1" dirty="0">
                <a:solidFill>
                  <a:srgbClr val="0000FF"/>
                </a:solidFill>
                <a:ea typeface="ＭＳ Ｐゴシック" pitchFamily="34" charset="-128"/>
              </a:rPr>
              <a:t>to which Magnetic Heading must be added to calculate the Magnetic course to the beacon – no longer in use!</a:t>
            </a:r>
          </a:p>
        </p:txBody>
      </p:sp>
      <p:pic>
        <p:nvPicPr>
          <p:cNvPr id="8" name="Picture 7" descr="DDC Explanation - RBI or Fixed Compass Card only - 8oct12.jpg"/>
          <p:cNvPicPr>
            <a:picLocks noChangeAspect="1"/>
          </p:cNvPicPr>
          <p:nvPr/>
        </p:nvPicPr>
        <p:blipFill>
          <a:blip r:embed="rId5" cstate="print"/>
          <a:stretch>
            <a:fillRect/>
          </a:stretch>
        </p:blipFill>
        <p:spPr>
          <a:xfrm>
            <a:off x="2077431" y="3797012"/>
            <a:ext cx="2237017" cy="2059692"/>
          </a:xfrm>
          <a:prstGeom prst="rect">
            <a:avLst/>
          </a:prstGeom>
        </p:spPr>
      </p:pic>
      <p:pic>
        <p:nvPicPr>
          <p:cNvPr id="9" name="Picture 8" descr="DDC Explanation - RMI similar to RBI - 10oct12.jpg"/>
          <p:cNvPicPr>
            <a:picLocks noChangeAspect="1"/>
          </p:cNvPicPr>
          <p:nvPr/>
        </p:nvPicPr>
        <p:blipFill>
          <a:blip r:embed="rId6" cstate="print"/>
          <a:stretch>
            <a:fillRect/>
          </a:stretch>
        </p:blipFill>
        <p:spPr>
          <a:xfrm>
            <a:off x="4965183" y="3797423"/>
            <a:ext cx="2253261" cy="2059200"/>
          </a:xfrm>
          <a:prstGeom prst="rect">
            <a:avLst/>
          </a:prstGeom>
        </p:spPr>
      </p:pic>
      <p:sp>
        <p:nvSpPr>
          <p:cNvPr id="10" name="TextBox 9"/>
          <p:cNvSpPr txBox="1"/>
          <p:nvPr/>
        </p:nvSpPr>
        <p:spPr>
          <a:xfrm>
            <a:off x="2062768" y="3459480"/>
            <a:ext cx="2235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1800" b="1" dirty="0">
                <a:solidFill>
                  <a:srgbClr val="000099"/>
                </a:solidFill>
                <a:ea typeface="ＭＳ Ｐゴシック" pitchFamily="34" charset="-128"/>
              </a:rPr>
              <a:t>RBI – Fixed Card</a:t>
            </a:r>
          </a:p>
        </p:txBody>
      </p:sp>
      <p:sp>
        <p:nvSpPr>
          <p:cNvPr id="11" name="TextBox 10"/>
          <p:cNvSpPr txBox="1"/>
          <p:nvPr/>
        </p:nvSpPr>
        <p:spPr>
          <a:xfrm>
            <a:off x="4954528" y="3444240"/>
            <a:ext cx="2253600" cy="369332"/>
          </a:xfrm>
          <a:prstGeom prst="rect">
            <a:avLst/>
          </a:prstGeom>
          <a:solidFill>
            <a:schemeClr val="bg2">
              <a:lumMod val="90000"/>
              <a:alpha val="77000"/>
            </a:schemeClr>
          </a:solidFill>
          <a:ln>
            <a:solidFill>
              <a:srgbClr val="000099"/>
            </a:solidFill>
          </a:ln>
        </p:spPr>
        <p:txBody>
          <a:bodyPr wrap="square" rtlCol="0">
            <a:spAutoFit/>
          </a:bodyPr>
          <a:lstStyle/>
          <a:p>
            <a:pPr algn="ctr" eaLnBrk="0" fontAlgn="base" hangingPunct="0">
              <a:spcBef>
                <a:spcPct val="0"/>
              </a:spcBef>
              <a:spcAft>
                <a:spcPct val="0"/>
              </a:spcAft>
            </a:pPr>
            <a:r>
              <a:rPr lang="en-GB" sz="1800" b="1" dirty="0">
                <a:solidFill>
                  <a:srgbClr val="000099"/>
                </a:solidFill>
                <a:ea typeface="ＭＳ Ｐゴシック" pitchFamily="34" charset="-128"/>
              </a:rPr>
              <a:t>RMI Heading </a:t>
            </a:r>
            <a:r>
              <a:rPr lang="en-GB" sz="1800" b="1" dirty="0" err="1">
                <a:solidFill>
                  <a:srgbClr val="000099"/>
                </a:solidFill>
                <a:ea typeface="ＭＳ Ｐゴシック" pitchFamily="34" charset="-128"/>
              </a:rPr>
              <a:t>Mag</a:t>
            </a:r>
            <a:endParaRPr lang="en-GB" sz="1800" b="1" dirty="0">
              <a:solidFill>
                <a:srgbClr val="000099"/>
              </a:solidFill>
              <a:ea typeface="ＭＳ Ｐゴシック" pitchFamily="34" charset="-128"/>
            </a:endParaRPr>
          </a:p>
        </p:txBody>
      </p:sp>
      <p:sp>
        <p:nvSpPr>
          <p:cNvPr id="12" name="TextBox 11"/>
          <p:cNvSpPr txBox="1"/>
          <p:nvPr/>
        </p:nvSpPr>
        <p:spPr>
          <a:xfrm>
            <a:off x="1983480" y="2852936"/>
            <a:ext cx="5276344" cy="523220"/>
          </a:xfrm>
          <a:prstGeom prst="rect">
            <a:avLst/>
          </a:prstGeom>
          <a:solidFill>
            <a:srgbClr val="9999FF"/>
          </a:solidFill>
          <a:ln w="25400">
            <a:solidFill>
              <a:srgbClr val="000099"/>
            </a:solidFill>
          </a:ln>
        </p:spPr>
        <p:txBody>
          <a:bodyPr wrap="square" rtlCol="0">
            <a:spAutoFit/>
          </a:bodyPr>
          <a:lstStyle/>
          <a:p>
            <a:pPr algn="ctr"/>
            <a:r>
              <a:rPr lang="en-GB" sz="2800" b="1" i="1" dirty="0" smtClean="0">
                <a:solidFill>
                  <a:srgbClr val="C00000"/>
                </a:solidFill>
              </a:rPr>
              <a:t>Nobody wanted to keep RBIs!</a:t>
            </a:r>
            <a:endParaRPr lang="en-GB" sz="2800" b="1" i="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FC Publicity Stuff using KUL 13 VOR DME Approch - 13apr13 crop.jpg"/>
          <p:cNvPicPr>
            <a:picLocks noChangeAspect="1"/>
          </p:cNvPicPr>
          <p:nvPr/>
        </p:nvPicPr>
        <p:blipFill>
          <a:blip r:embed="rId3" cstate="print"/>
          <a:stretch>
            <a:fillRect/>
          </a:stretch>
        </p:blipFill>
        <p:spPr>
          <a:xfrm>
            <a:off x="172693" y="929937"/>
            <a:ext cx="8855765" cy="5426765"/>
          </a:xfrm>
          <a:prstGeom prst="rect">
            <a:avLst/>
          </a:prstGeom>
        </p:spPr>
      </p:pic>
      <p:sp>
        <p:nvSpPr>
          <p:cNvPr id="7" name="TextBox 6"/>
          <p:cNvSpPr txBox="1"/>
          <p:nvPr/>
        </p:nvSpPr>
        <p:spPr>
          <a:xfrm>
            <a:off x="265672" y="4687968"/>
            <a:ext cx="4752528" cy="707886"/>
          </a:xfrm>
          <a:prstGeom prst="rect">
            <a:avLst/>
          </a:prstGeom>
          <a:solidFill>
            <a:srgbClr val="66CCFF">
              <a:alpha val="64000"/>
            </a:srgbClr>
          </a:solidFill>
          <a:ln w="25400">
            <a:solidFill>
              <a:srgbClr val="000099"/>
            </a:solidFill>
          </a:ln>
        </p:spPr>
        <p:txBody>
          <a:bodyPr wrap="square" rtlCol="0">
            <a:spAutoFit/>
          </a:bodyPr>
          <a:lstStyle/>
          <a:p>
            <a:pPr algn="ctr"/>
            <a:r>
              <a:rPr lang="en-GB" sz="2000" b="1" dirty="0" smtClean="0">
                <a:solidFill>
                  <a:srgbClr val="000099"/>
                </a:solidFill>
              </a:rPr>
              <a:t>Published Approach started at 2000ft  at 12.5nm,  2000ft  below 3º glide path</a:t>
            </a:r>
            <a:endParaRPr lang="en-GB" sz="2000" b="1" dirty="0">
              <a:solidFill>
                <a:srgbClr val="000099"/>
              </a:solidFill>
            </a:endParaRPr>
          </a:p>
        </p:txBody>
      </p:sp>
      <p:cxnSp>
        <p:nvCxnSpPr>
          <p:cNvPr id="9" name="Straight Arrow Connector 8"/>
          <p:cNvCxnSpPr>
            <a:stCxn id="7" idx="3"/>
          </p:cNvCxnSpPr>
          <p:nvPr/>
        </p:nvCxnSpPr>
        <p:spPr bwMode="auto">
          <a:xfrm flipV="1">
            <a:off x="5018200" y="5040472"/>
            <a:ext cx="845256" cy="1439"/>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6" name="Rectangle 5"/>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In 1976 Close Call to BAOD 747 flying NPA with 1.5º glidepath</a:t>
            </a:r>
            <a:endParaRPr lang="en-GB"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ger Moth Taxiing - 10apr11.jpg"/>
          <p:cNvPicPr>
            <a:picLocks noChangeAspect="1"/>
          </p:cNvPicPr>
          <p:nvPr/>
        </p:nvPicPr>
        <p:blipFill>
          <a:blip r:embed="rId3" cstate="print"/>
          <a:stretch>
            <a:fillRect/>
          </a:stretch>
        </p:blipFill>
        <p:spPr>
          <a:xfrm>
            <a:off x="87481" y="980728"/>
            <a:ext cx="2756327" cy="1008112"/>
          </a:xfrm>
          <a:prstGeom prst="rect">
            <a:avLst/>
          </a:prstGeom>
        </p:spPr>
      </p:pic>
      <p:pic>
        <p:nvPicPr>
          <p:cNvPr id="7" name="Picture 6" descr="Pervival Piston Provost T1 Cosford - 10apr11.jpg"/>
          <p:cNvPicPr>
            <a:picLocks noChangeAspect="1"/>
          </p:cNvPicPr>
          <p:nvPr/>
        </p:nvPicPr>
        <p:blipFill>
          <a:blip r:embed="rId4" cstate="print"/>
          <a:stretch>
            <a:fillRect/>
          </a:stretch>
        </p:blipFill>
        <p:spPr>
          <a:xfrm>
            <a:off x="3627478" y="1056401"/>
            <a:ext cx="1637730" cy="889575"/>
          </a:xfrm>
          <a:prstGeom prst="rect">
            <a:avLst/>
          </a:prstGeom>
        </p:spPr>
      </p:pic>
      <p:pic>
        <p:nvPicPr>
          <p:cNvPr id="8" name="Picture 7" descr="HMS Ark Royal Sea Hawks etc on deck - 10apr11.jpg"/>
          <p:cNvPicPr>
            <a:picLocks noChangeAspect="1"/>
          </p:cNvPicPr>
          <p:nvPr/>
        </p:nvPicPr>
        <p:blipFill>
          <a:blip r:embed="rId5" cstate="print"/>
          <a:stretch>
            <a:fillRect/>
          </a:stretch>
        </p:blipFill>
        <p:spPr>
          <a:xfrm>
            <a:off x="6117123" y="908720"/>
            <a:ext cx="2415317" cy="1278260"/>
          </a:xfrm>
          <a:prstGeom prst="rect">
            <a:avLst/>
          </a:prstGeom>
        </p:spPr>
      </p:pic>
      <p:pic>
        <p:nvPicPr>
          <p:cNvPr id="9" name="Picture 8" descr="BOAC 707-436 approaching flare - 10apr11.jpg"/>
          <p:cNvPicPr>
            <a:picLocks noChangeAspect="1"/>
          </p:cNvPicPr>
          <p:nvPr/>
        </p:nvPicPr>
        <p:blipFill>
          <a:blip r:embed="rId6" cstate="print"/>
          <a:stretch>
            <a:fillRect/>
          </a:stretch>
        </p:blipFill>
        <p:spPr>
          <a:xfrm>
            <a:off x="107504" y="2531170"/>
            <a:ext cx="3162356" cy="1257870"/>
          </a:xfrm>
          <a:prstGeom prst="rect">
            <a:avLst/>
          </a:prstGeom>
        </p:spPr>
      </p:pic>
      <p:pic>
        <p:nvPicPr>
          <p:cNvPr id="11" name="Picture 10" descr="BOAC B747 GAWNA - 9mar08.jpg"/>
          <p:cNvPicPr>
            <a:picLocks noChangeAspect="1"/>
          </p:cNvPicPr>
          <p:nvPr/>
        </p:nvPicPr>
        <p:blipFill>
          <a:blip r:embed="rId7" cstate="print"/>
          <a:stretch>
            <a:fillRect/>
          </a:stretch>
        </p:blipFill>
        <p:spPr>
          <a:xfrm>
            <a:off x="3347864" y="2204864"/>
            <a:ext cx="2571748" cy="1695126"/>
          </a:xfrm>
          <a:prstGeom prst="rect">
            <a:avLst/>
          </a:prstGeom>
        </p:spPr>
      </p:pic>
      <p:pic>
        <p:nvPicPr>
          <p:cNvPr id="12" name="Picture 11" descr="BA TriStar G-BBAE landing N0 2 in reverse - 10apr11.jpg"/>
          <p:cNvPicPr>
            <a:picLocks noChangeAspect="1"/>
          </p:cNvPicPr>
          <p:nvPr/>
        </p:nvPicPr>
        <p:blipFill>
          <a:blip r:embed="rId8" cstate="print"/>
          <a:stretch>
            <a:fillRect/>
          </a:stretch>
        </p:blipFill>
        <p:spPr>
          <a:xfrm>
            <a:off x="6055024" y="2679208"/>
            <a:ext cx="2911560" cy="936104"/>
          </a:xfrm>
          <a:prstGeom prst="rect">
            <a:avLst/>
          </a:prstGeom>
        </p:spPr>
      </p:pic>
      <p:pic>
        <p:nvPicPr>
          <p:cNvPr id="13" name="Picture 12" descr="MAU A340 - on approach - 10apr11.jpg"/>
          <p:cNvPicPr>
            <a:picLocks noChangeAspect="1"/>
          </p:cNvPicPr>
          <p:nvPr/>
        </p:nvPicPr>
        <p:blipFill>
          <a:blip r:embed="rId9" cstate="print"/>
          <a:stretch>
            <a:fillRect/>
          </a:stretch>
        </p:blipFill>
        <p:spPr>
          <a:xfrm>
            <a:off x="5986044" y="4079666"/>
            <a:ext cx="3121324" cy="1038845"/>
          </a:xfrm>
          <a:prstGeom prst="rect">
            <a:avLst/>
          </a:prstGeom>
        </p:spPr>
      </p:pic>
      <p:pic>
        <p:nvPicPr>
          <p:cNvPr id="14" name="Picture 13" descr="TAM A319 towed CGH 6jun99 - 10apr11.jpg"/>
          <p:cNvPicPr>
            <a:picLocks noChangeAspect="1"/>
          </p:cNvPicPr>
          <p:nvPr/>
        </p:nvPicPr>
        <p:blipFill>
          <a:blip r:embed="rId10" cstate="print"/>
          <a:stretch>
            <a:fillRect/>
          </a:stretch>
        </p:blipFill>
        <p:spPr>
          <a:xfrm>
            <a:off x="71440" y="5474368"/>
            <a:ext cx="2461642" cy="1096634"/>
          </a:xfrm>
          <a:prstGeom prst="rect">
            <a:avLst/>
          </a:prstGeom>
        </p:spPr>
      </p:pic>
      <p:sp>
        <p:nvSpPr>
          <p:cNvPr id="19" name="Text Box 3"/>
          <p:cNvSpPr txBox="1">
            <a:spLocks noChangeArrowheads="1"/>
          </p:cNvSpPr>
          <p:nvPr/>
        </p:nvSpPr>
        <p:spPr bwMode="auto">
          <a:xfrm>
            <a:off x="0" y="188640"/>
            <a:ext cx="9144000" cy="425450"/>
          </a:xfrm>
          <a:prstGeom prst="rect">
            <a:avLst/>
          </a:prstGeom>
          <a:noFill/>
          <a:ln w="28575">
            <a:noFill/>
            <a:miter lim="800000"/>
            <a:headEnd/>
            <a:tailEnd/>
          </a:ln>
        </p:spPr>
        <p:txBody>
          <a:bodyPr/>
          <a:lstStyle/>
          <a:p>
            <a:pPr algn="ctr" eaLnBrk="0" hangingPunct="0">
              <a:spcBef>
                <a:spcPct val="50000"/>
              </a:spcBef>
            </a:pPr>
            <a:r>
              <a:rPr lang="en-US" sz="2800" b="1" dirty="0" smtClean="0">
                <a:solidFill>
                  <a:srgbClr val="000099"/>
                </a:solidFill>
                <a:latin typeface="Arial" charset="0"/>
              </a:rPr>
              <a:t>Hugh Dibley’s Main Aviation Activities</a:t>
            </a:r>
            <a:endParaRPr lang="en-US" sz="2800" b="1" dirty="0">
              <a:solidFill>
                <a:srgbClr val="000099"/>
              </a:solidFill>
              <a:latin typeface="Arial" charset="0"/>
            </a:endParaRPr>
          </a:p>
        </p:txBody>
      </p:sp>
      <p:pic>
        <p:nvPicPr>
          <p:cNvPr id="21" name="Picture 20" descr="Auster Aiglet G-AMZT - In Flight crop - 26jul08.jpg"/>
          <p:cNvPicPr>
            <a:picLocks noChangeAspect="1"/>
          </p:cNvPicPr>
          <p:nvPr/>
        </p:nvPicPr>
        <p:blipFill>
          <a:blip r:embed="rId11" cstate="print"/>
          <a:stretch>
            <a:fillRect/>
          </a:stretch>
        </p:blipFill>
        <p:spPr>
          <a:xfrm>
            <a:off x="6145516" y="5473800"/>
            <a:ext cx="2920124" cy="1080120"/>
          </a:xfrm>
          <a:prstGeom prst="rect">
            <a:avLst/>
          </a:prstGeom>
        </p:spPr>
      </p:pic>
      <p:pic>
        <p:nvPicPr>
          <p:cNvPr id="22" name="Picture 21" descr="AHK Freghter at HKG - 12apr11.jpg"/>
          <p:cNvPicPr>
            <a:picLocks noChangeAspect="1"/>
          </p:cNvPicPr>
          <p:nvPr/>
        </p:nvPicPr>
        <p:blipFill>
          <a:blip r:embed="rId12" cstate="print"/>
          <a:stretch>
            <a:fillRect/>
          </a:stretch>
        </p:blipFill>
        <p:spPr>
          <a:xfrm>
            <a:off x="2670080" y="4121640"/>
            <a:ext cx="3240360" cy="968709"/>
          </a:xfrm>
          <a:prstGeom prst="rect">
            <a:avLst/>
          </a:prstGeom>
        </p:spPr>
      </p:pic>
      <p:pic>
        <p:nvPicPr>
          <p:cNvPr id="15" name="Picture 14" descr="Photo B747SP Z5 A6-ZSN on approach - 18nov11.jpg"/>
          <p:cNvPicPr>
            <a:picLocks noChangeAspect="1"/>
          </p:cNvPicPr>
          <p:nvPr/>
        </p:nvPicPr>
        <p:blipFill>
          <a:blip r:embed="rId13" cstate="print"/>
          <a:stretch>
            <a:fillRect/>
          </a:stretch>
        </p:blipFill>
        <p:spPr>
          <a:xfrm>
            <a:off x="25051" y="4125870"/>
            <a:ext cx="2575293" cy="959882"/>
          </a:xfrm>
          <a:prstGeom prst="rect">
            <a:avLst/>
          </a:prstGeom>
        </p:spPr>
      </p:pic>
      <p:pic>
        <p:nvPicPr>
          <p:cNvPr id="17" name="Picture 16" descr="Photo Sabean A330 on approach - 18nov11.jpg"/>
          <p:cNvPicPr>
            <a:picLocks noChangeAspect="1"/>
          </p:cNvPicPr>
          <p:nvPr/>
        </p:nvPicPr>
        <p:blipFill>
          <a:blip r:embed="rId14" cstate="print"/>
          <a:stretch>
            <a:fillRect/>
          </a:stretch>
        </p:blipFill>
        <p:spPr>
          <a:xfrm>
            <a:off x="2629352" y="5473920"/>
            <a:ext cx="3410816" cy="1080000"/>
          </a:xfrm>
          <a:prstGeom prst="rect">
            <a:avLst/>
          </a:prstGeom>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461665"/>
          </a:xfrm>
          <a:prstGeom prst="rect">
            <a:avLst/>
          </a:prstGeom>
        </p:spPr>
        <p:txBody>
          <a:bodyPr wrap="square">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In 1976 Close Call to BAOD 747 flying NPA with 1.5º glidepath</a:t>
            </a:r>
            <a:endParaRPr lang="en-GB" b="1" dirty="0">
              <a:solidFill>
                <a:srgbClr val="000099"/>
              </a:solidFill>
              <a:ea typeface="ＭＳ Ｐゴシック" pitchFamily="34" charset="-128"/>
            </a:endParaRPr>
          </a:p>
        </p:txBody>
      </p:sp>
      <p:pic>
        <p:nvPicPr>
          <p:cNvPr id="5" name="Picture 4" descr="DFC Publicity Stuff using KUL 13 VOR DME Approch - 13apr13 crop.jpg"/>
          <p:cNvPicPr>
            <a:picLocks noChangeAspect="1"/>
          </p:cNvPicPr>
          <p:nvPr/>
        </p:nvPicPr>
        <p:blipFill>
          <a:blip r:embed="rId3" cstate="print"/>
          <a:stretch>
            <a:fillRect/>
          </a:stretch>
        </p:blipFill>
        <p:spPr>
          <a:xfrm>
            <a:off x="172693" y="929937"/>
            <a:ext cx="8855765" cy="5426765"/>
          </a:xfrm>
          <a:prstGeom prst="rect">
            <a:avLst/>
          </a:prstGeom>
        </p:spPr>
      </p:pic>
      <p:sp>
        <p:nvSpPr>
          <p:cNvPr id="7" name="TextBox 6"/>
          <p:cNvSpPr txBox="1"/>
          <p:nvPr/>
        </p:nvSpPr>
        <p:spPr>
          <a:xfrm>
            <a:off x="265672" y="4687968"/>
            <a:ext cx="4752528" cy="707886"/>
          </a:xfrm>
          <a:prstGeom prst="rect">
            <a:avLst/>
          </a:prstGeom>
          <a:solidFill>
            <a:srgbClr val="66CCFF">
              <a:alpha val="64000"/>
            </a:srgbClr>
          </a:solidFill>
          <a:ln w="25400">
            <a:solidFill>
              <a:srgbClr val="000099"/>
            </a:solidFill>
          </a:ln>
        </p:spPr>
        <p:txBody>
          <a:bodyPr wrap="square" rtlCol="0">
            <a:spAutoFit/>
          </a:bodyPr>
          <a:lstStyle/>
          <a:p>
            <a:pPr algn="ctr"/>
            <a:r>
              <a:rPr lang="en-GB" sz="2000" b="1" dirty="0" smtClean="0">
                <a:solidFill>
                  <a:srgbClr val="000099"/>
                </a:solidFill>
              </a:rPr>
              <a:t>Published Approach started at 2000ft  at 12.5nm,  2000ft  below 3º glide path</a:t>
            </a:r>
            <a:endParaRPr lang="en-GB" sz="2000" b="1" dirty="0">
              <a:solidFill>
                <a:srgbClr val="000099"/>
              </a:solidFill>
            </a:endParaRPr>
          </a:p>
        </p:txBody>
      </p:sp>
      <p:cxnSp>
        <p:nvCxnSpPr>
          <p:cNvPr id="9" name="Straight Arrow Connector 8"/>
          <p:cNvCxnSpPr>
            <a:stCxn id="7" idx="3"/>
          </p:cNvCxnSpPr>
          <p:nvPr/>
        </p:nvCxnSpPr>
        <p:spPr bwMode="auto">
          <a:xfrm flipV="1">
            <a:off x="5018200" y="5040472"/>
            <a:ext cx="845256" cy="1439"/>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6" name="Rectangle 5"/>
          <p:cNvSpPr/>
          <p:nvPr/>
        </p:nvSpPr>
        <p:spPr>
          <a:xfrm>
            <a:off x="0" y="2132856"/>
            <a:ext cx="9144000" cy="3770263"/>
          </a:xfrm>
          <a:prstGeom prst="rect">
            <a:avLst/>
          </a:prstGeom>
          <a:solidFill>
            <a:schemeClr val="tx2">
              <a:lumMod val="20000"/>
              <a:lumOff val="80000"/>
              <a:alpha val="70000"/>
            </a:schemeClr>
          </a:solidFill>
        </p:spPr>
        <p:txBody>
          <a:bodyPr wrap="square">
            <a:spAutoFit/>
          </a:bodyPr>
          <a:lstStyle/>
          <a:p>
            <a:pPr algn="ctr" eaLnBrk="0" hangingPunct="0"/>
            <a:r>
              <a:rPr lang="en-GB" sz="2800" b="1" dirty="0" smtClean="0">
                <a:solidFill>
                  <a:srgbClr val="000099"/>
                </a:solidFill>
                <a:ea typeface="ＭＳ Ｐゴシック" pitchFamily="34" charset="-128"/>
              </a:rPr>
              <a:t>The “Black Hole” approach over forest with no visual cues started from the VOR DME at 2000ft, </a:t>
            </a:r>
          </a:p>
          <a:p>
            <a:pPr algn="ctr" eaLnBrk="0" hangingPunct="0">
              <a:spcAft>
                <a:spcPts val="600"/>
              </a:spcAft>
            </a:pPr>
            <a:r>
              <a:rPr lang="en-GB" sz="2800" b="1" dirty="0" smtClean="0">
                <a:solidFill>
                  <a:srgbClr val="000099"/>
                </a:solidFill>
                <a:ea typeface="ＭＳ Ｐゴシック" pitchFamily="34" charset="-128"/>
              </a:rPr>
              <a:t>12.5nm from the runway 2000ft below a 3º glide path.</a:t>
            </a:r>
          </a:p>
          <a:p>
            <a:pPr algn="ctr" eaLnBrk="0" hangingPunct="0">
              <a:spcAft>
                <a:spcPts val="600"/>
              </a:spcAft>
            </a:pPr>
            <a:r>
              <a:rPr lang="en-GB" sz="2800" b="1" dirty="0" smtClean="0">
                <a:solidFill>
                  <a:srgbClr val="000099"/>
                </a:solidFill>
                <a:ea typeface="ＭＳ Ｐゴシック" pitchFamily="34" charset="-128"/>
              </a:rPr>
              <a:t>The aircraft brushed trees in a Go Around from MDA.</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The </a:t>
            </a:r>
            <a:r>
              <a:rPr lang="en-GB" sz="2800" b="1" dirty="0" smtClean="0">
                <a:solidFill>
                  <a:srgbClr val="000099"/>
                </a:solidFill>
                <a:ea typeface="ＭＳ Ｐゴシック" pitchFamily="34" charset="-128"/>
              </a:rPr>
              <a:t>approach procedure </a:t>
            </a:r>
            <a:r>
              <a:rPr lang="en-GB" sz="2800" b="1" dirty="0">
                <a:solidFill>
                  <a:srgbClr val="000099"/>
                </a:solidFill>
                <a:ea typeface="ＭＳ Ｐゴシック" pitchFamily="34" charset="-128"/>
              </a:rPr>
              <a:t>was revised </a:t>
            </a:r>
            <a:endParaRPr lang="en-GB" sz="2800" b="1" dirty="0" smtClean="0">
              <a:solidFill>
                <a:srgbClr val="000099"/>
              </a:solidFill>
              <a:ea typeface="ＭＳ Ｐゴシック" pitchFamily="34" charset="-128"/>
            </a:endParaRPr>
          </a:p>
          <a:p>
            <a:pPr algn="ctr" eaLnBrk="0" fontAlgn="base" hangingPunct="0">
              <a:spcBef>
                <a:spcPct val="0"/>
              </a:spcBef>
              <a:spcAft>
                <a:spcPct val="0"/>
              </a:spcAft>
            </a:pPr>
            <a:r>
              <a:rPr lang="en-GB" sz="2800" b="1" dirty="0" smtClean="0">
                <a:solidFill>
                  <a:srgbClr val="000099"/>
                </a:solidFill>
                <a:ea typeface="ＭＳ Ｐゴシック" pitchFamily="34" charset="-128"/>
              </a:rPr>
              <a:t>to </a:t>
            </a:r>
            <a:r>
              <a:rPr lang="en-GB" sz="2800" b="1" dirty="0">
                <a:solidFill>
                  <a:srgbClr val="000099"/>
                </a:solidFill>
                <a:ea typeface="ＭＳ Ｐゴシック" pitchFamily="34" charset="-128"/>
              </a:rPr>
              <a:t>follow a </a:t>
            </a:r>
            <a:r>
              <a:rPr lang="en-GB" sz="2800" b="1" dirty="0" smtClean="0">
                <a:solidFill>
                  <a:srgbClr val="000099"/>
                </a:solidFill>
                <a:ea typeface="ＭＳ Ｐゴシック" pitchFamily="34" charset="-128"/>
              </a:rPr>
              <a:t>3º path with </a:t>
            </a:r>
            <a:r>
              <a:rPr lang="en-GB" sz="2800" b="1" dirty="0">
                <a:solidFill>
                  <a:srgbClr val="000099"/>
                </a:solidFill>
                <a:ea typeface="ＭＳ Ｐゴシック" pitchFamily="34" charset="-128"/>
              </a:rPr>
              <a:t>DME-Altitude </a:t>
            </a:r>
            <a:r>
              <a:rPr lang="en-GB" sz="2800" b="1" dirty="0" smtClean="0">
                <a:solidFill>
                  <a:srgbClr val="000099"/>
                </a:solidFill>
                <a:ea typeface="ＭＳ Ｐゴシック" pitchFamily="34" charset="-128"/>
              </a:rPr>
              <a:t>checks tables, </a:t>
            </a:r>
          </a:p>
          <a:p>
            <a:pPr algn="ctr" eaLnBrk="0" fontAlgn="base" hangingPunct="0">
              <a:spcBef>
                <a:spcPct val="0"/>
              </a:spcBef>
              <a:spcAft>
                <a:spcPts val="600"/>
              </a:spcAft>
            </a:pPr>
            <a:r>
              <a:rPr lang="en-GB" sz="2800" b="1" dirty="0" smtClean="0">
                <a:solidFill>
                  <a:srgbClr val="000099"/>
                </a:solidFill>
                <a:ea typeface="ＭＳ Ｐゴシック" pitchFamily="34" charset="-128"/>
              </a:rPr>
              <a:t>being incorporated </a:t>
            </a:r>
            <a:r>
              <a:rPr lang="en-GB" sz="2800" b="1" dirty="0">
                <a:solidFill>
                  <a:srgbClr val="000099"/>
                </a:solidFill>
                <a:ea typeface="ＭＳ Ｐゴシック" pitchFamily="34" charset="-128"/>
              </a:rPr>
              <a:t>on all BA Aerad </a:t>
            </a:r>
            <a:r>
              <a:rPr lang="en-GB" sz="2800" b="1" dirty="0" smtClean="0">
                <a:solidFill>
                  <a:srgbClr val="000099"/>
                </a:solidFill>
                <a:ea typeface="ＭＳ Ｐゴシック" pitchFamily="34" charset="-128"/>
              </a:rPr>
              <a:t>charts.</a:t>
            </a:r>
          </a:p>
          <a:p>
            <a:pPr algn="ctr" eaLnBrk="0" fontAlgn="base" hangingPunct="0">
              <a:spcBef>
                <a:spcPct val="0"/>
              </a:spcBef>
              <a:spcAft>
                <a:spcPct val="0"/>
              </a:spcAft>
            </a:pPr>
            <a:r>
              <a:rPr lang="en-GB" sz="2800" b="1" dirty="0" smtClean="0">
                <a:solidFill>
                  <a:srgbClr val="000099"/>
                </a:solidFill>
                <a:ea typeface="ＭＳ Ｐゴシック" pitchFamily="34" charset="-128"/>
              </a:rPr>
              <a:t>BA had no </a:t>
            </a:r>
            <a:r>
              <a:rPr lang="en-GB" sz="2800" b="1" dirty="0">
                <a:solidFill>
                  <a:srgbClr val="000099"/>
                </a:solidFill>
                <a:ea typeface="ＭＳ Ｐゴシック" pitchFamily="34" charset="-128"/>
              </a:rPr>
              <a:t>similar NPA incidents </a:t>
            </a:r>
            <a:r>
              <a:rPr lang="en-GB" sz="2800" b="1" dirty="0" smtClean="0">
                <a:solidFill>
                  <a:srgbClr val="000099"/>
                </a:solidFill>
                <a:ea typeface="ＭＳ Ｐゴシック" pitchFamily="34" charset="-128"/>
              </a:rPr>
              <a:t>thereafter.</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build="p" bldLvl="5"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BA/</a:t>
            </a:r>
            <a:r>
              <a:rPr lang="en-GB" sz="2800" b="1" dirty="0" err="1">
                <a:solidFill>
                  <a:srgbClr val="000099"/>
                </a:solidFill>
                <a:ea typeface="ＭＳ Ｐゴシック" pitchFamily="34" charset="-128"/>
              </a:rPr>
              <a:t>Aerad</a:t>
            </a:r>
            <a:r>
              <a:rPr lang="en-GB" sz="2800" b="1" dirty="0">
                <a:solidFill>
                  <a:srgbClr val="000099"/>
                </a:solidFill>
                <a:ea typeface="ＭＳ Ｐゴシック" pitchFamily="34" charset="-128"/>
              </a:rPr>
              <a:t> Provided DME-Altitude Tables </a:t>
            </a:r>
          </a:p>
          <a:p>
            <a:pPr algn="ctr" eaLnBrk="0" fontAlgn="base" hangingPunct="0">
              <a:spcBef>
                <a:spcPct val="0"/>
              </a:spcBef>
              <a:spcAft>
                <a:spcPct val="0"/>
              </a:spcAft>
            </a:pPr>
            <a:r>
              <a:rPr lang="en-GB" sz="2800" b="1" dirty="0">
                <a:solidFill>
                  <a:srgbClr val="000099"/>
                </a:solidFill>
                <a:ea typeface="ＭＳ Ｐゴシック" pitchFamily="34" charset="-128"/>
              </a:rPr>
              <a:t>Permitting Constant Angle NPAs starting in 1975 </a:t>
            </a:r>
          </a:p>
        </p:txBody>
      </p:sp>
      <p:pic>
        <p:nvPicPr>
          <p:cNvPr id="3" name="Picture 2" descr="z KUL VOR 15 fm 1980.jpg"/>
          <p:cNvPicPr>
            <a:picLocks noChangeAspect="1"/>
          </p:cNvPicPr>
          <p:nvPr/>
        </p:nvPicPr>
        <p:blipFill>
          <a:blip r:embed="rId3" cstate="print"/>
          <a:stretch>
            <a:fillRect/>
          </a:stretch>
        </p:blipFill>
        <p:spPr>
          <a:xfrm>
            <a:off x="611560" y="1196752"/>
            <a:ext cx="3703489" cy="5151595"/>
          </a:xfrm>
          <a:prstGeom prst="rect">
            <a:avLst/>
          </a:prstGeom>
          <a:ln>
            <a:solidFill>
              <a:srgbClr val="33CC33"/>
            </a:solidFill>
          </a:ln>
        </p:spPr>
      </p:pic>
      <p:pic>
        <p:nvPicPr>
          <p:cNvPr id="4" name="Picture 3" descr="z NBO 24 VOR DME Aerad color - inc DME-Alt Table 1996 - Copy.jpg"/>
          <p:cNvPicPr>
            <a:picLocks noChangeAspect="1"/>
          </p:cNvPicPr>
          <p:nvPr/>
        </p:nvPicPr>
        <p:blipFill>
          <a:blip r:embed="rId4" cstate="print"/>
          <a:stretch>
            <a:fillRect/>
          </a:stretch>
        </p:blipFill>
        <p:spPr>
          <a:xfrm>
            <a:off x="4991864" y="1196752"/>
            <a:ext cx="3290930" cy="5148000"/>
          </a:xfrm>
          <a:prstGeom prst="rect">
            <a:avLst/>
          </a:prstGeom>
          <a:ln>
            <a:solidFill>
              <a:srgbClr val="33CC33"/>
            </a:solidFill>
          </a:ln>
        </p:spPr>
      </p:pic>
      <p:sp>
        <p:nvSpPr>
          <p:cNvPr id="5" name="TextBox 4"/>
          <p:cNvSpPr txBox="1"/>
          <p:nvPr/>
        </p:nvSpPr>
        <p:spPr>
          <a:xfrm>
            <a:off x="1907704" y="3257642"/>
            <a:ext cx="1944216" cy="738664"/>
          </a:xfrm>
          <a:prstGeom prst="rect">
            <a:avLst/>
          </a:prstGeom>
          <a:solidFill>
            <a:schemeClr val="tx2">
              <a:lumMod val="20000"/>
              <a:lumOff val="80000"/>
              <a:alpha val="54000"/>
            </a:schemeClr>
          </a:solidFill>
          <a:ln>
            <a:solidFill>
              <a:srgbClr val="000099"/>
            </a:solidFill>
          </a:ln>
        </p:spPr>
        <p:txBody>
          <a:bodyPr wrap="square" rtlCol="0">
            <a:spAutoFit/>
          </a:bodyPr>
          <a:lstStyle/>
          <a:p>
            <a:pPr algn="ctr"/>
            <a:r>
              <a:rPr lang="en-GB" sz="1400" b="1" dirty="0" smtClean="0">
                <a:solidFill>
                  <a:srgbClr val="000099"/>
                </a:solidFill>
              </a:rPr>
              <a:t>Constant Angle Approach with DME-Altitudes &amp; table</a:t>
            </a:r>
            <a:endParaRPr lang="en-GB" sz="1400" b="1" dirty="0">
              <a:solidFill>
                <a:srgbClr val="000099"/>
              </a:solidFill>
            </a:endParaRPr>
          </a:p>
        </p:txBody>
      </p:sp>
      <p:cxnSp>
        <p:nvCxnSpPr>
          <p:cNvPr id="7" name="Straight Arrow Connector 6"/>
          <p:cNvCxnSpPr>
            <a:stCxn id="5" idx="2"/>
          </p:cNvCxnSpPr>
          <p:nvPr/>
        </p:nvCxnSpPr>
        <p:spPr bwMode="auto">
          <a:xfrm flipH="1">
            <a:off x="2123730" y="3996306"/>
            <a:ext cx="756082" cy="29679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cxnSp>
        <p:nvCxnSpPr>
          <p:cNvPr id="11" name="Straight Arrow Connector 10"/>
          <p:cNvCxnSpPr>
            <a:stCxn id="5" idx="2"/>
          </p:cNvCxnSpPr>
          <p:nvPr/>
        </p:nvCxnSpPr>
        <p:spPr bwMode="auto">
          <a:xfrm>
            <a:off x="2879812" y="3996306"/>
            <a:ext cx="756084" cy="944862"/>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14" name="TextBox 13"/>
          <p:cNvSpPr txBox="1"/>
          <p:nvPr/>
        </p:nvSpPr>
        <p:spPr>
          <a:xfrm>
            <a:off x="6300192" y="3113626"/>
            <a:ext cx="1839246" cy="738664"/>
          </a:xfrm>
          <a:prstGeom prst="rect">
            <a:avLst/>
          </a:prstGeom>
          <a:solidFill>
            <a:schemeClr val="tx2">
              <a:lumMod val="20000"/>
              <a:lumOff val="80000"/>
              <a:alpha val="54000"/>
            </a:schemeClr>
          </a:solidFill>
          <a:ln>
            <a:solidFill>
              <a:srgbClr val="000099"/>
            </a:solidFill>
          </a:ln>
        </p:spPr>
        <p:txBody>
          <a:bodyPr wrap="square" rtlCol="0">
            <a:spAutoFit/>
          </a:bodyPr>
          <a:lstStyle/>
          <a:p>
            <a:pPr algn="ctr"/>
            <a:r>
              <a:rPr lang="en-GB" sz="1400" b="1" dirty="0" smtClean="0">
                <a:solidFill>
                  <a:srgbClr val="000099"/>
                </a:solidFill>
              </a:rPr>
              <a:t>Constant Angle Approach with DME-Altitude table</a:t>
            </a:r>
            <a:endParaRPr lang="en-GB" sz="1400" b="1" dirty="0">
              <a:solidFill>
                <a:srgbClr val="000099"/>
              </a:solidFill>
            </a:endParaRPr>
          </a:p>
        </p:txBody>
      </p:sp>
      <p:cxnSp>
        <p:nvCxnSpPr>
          <p:cNvPr id="15" name="Straight Arrow Connector 14"/>
          <p:cNvCxnSpPr>
            <a:stCxn id="14" idx="2"/>
          </p:cNvCxnSpPr>
          <p:nvPr/>
        </p:nvCxnSpPr>
        <p:spPr bwMode="auto">
          <a:xfrm flipH="1">
            <a:off x="6876256" y="3852290"/>
            <a:ext cx="343559" cy="80084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cxnSp>
        <p:nvCxnSpPr>
          <p:cNvPr id="16" name="Straight Arrow Connector 15"/>
          <p:cNvCxnSpPr>
            <a:stCxn id="14" idx="2"/>
          </p:cNvCxnSpPr>
          <p:nvPr/>
        </p:nvCxnSpPr>
        <p:spPr bwMode="auto">
          <a:xfrm>
            <a:off x="7219815" y="3852290"/>
            <a:ext cx="736561" cy="137691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391" y="28575"/>
            <a:ext cx="9152121" cy="461665"/>
          </a:xfrm>
          <a:prstGeom prst="rect">
            <a:avLst/>
          </a:prstGeom>
          <a:noFill/>
          <a:ln w="9525">
            <a:noFill/>
            <a:miter lim="800000"/>
            <a:headEnd/>
            <a:tailEnd/>
          </a:ln>
        </p:spPr>
        <p:txBody>
          <a:bodyPr wrap="none">
            <a:spAutoFit/>
          </a:bodyPr>
          <a:lstStyle/>
          <a:p>
            <a:pPr algn="r" eaLnBrk="0" hangingPunct="0"/>
            <a:r>
              <a:rPr lang="en-GB" b="1" dirty="0" smtClean="0">
                <a:solidFill>
                  <a:srgbClr val="000099"/>
                </a:solidFill>
              </a:rPr>
              <a:t>20 min Time Saving Flying VOR-DME NPA NBO 24  vice ILS 06</a:t>
            </a:r>
            <a:endParaRPr lang="en-GB" b="1" dirty="0">
              <a:solidFill>
                <a:srgbClr val="000099"/>
              </a:solidFill>
            </a:endParaRPr>
          </a:p>
        </p:txBody>
      </p:sp>
      <p:pic>
        <p:nvPicPr>
          <p:cNvPr id="1398790" name="Picture 6" descr="!NBO Saving by using VOR DME 24 inc DGC - 25oct09"/>
          <p:cNvPicPr>
            <a:picLocks noChangeAspect="1" noChangeArrowheads="1"/>
          </p:cNvPicPr>
          <p:nvPr/>
        </p:nvPicPr>
        <p:blipFill>
          <a:blip r:embed="rId3" cstate="print"/>
          <a:srcRect/>
          <a:stretch>
            <a:fillRect/>
          </a:stretch>
        </p:blipFill>
        <p:spPr bwMode="auto">
          <a:xfrm>
            <a:off x="2488278" y="539750"/>
            <a:ext cx="4071938" cy="5832475"/>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9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391" y="28575"/>
            <a:ext cx="9152121" cy="461665"/>
          </a:xfrm>
          <a:prstGeom prst="rect">
            <a:avLst/>
          </a:prstGeom>
          <a:noFill/>
          <a:ln w="9525">
            <a:noFill/>
            <a:miter lim="800000"/>
            <a:headEnd/>
            <a:tailEnd/>
          </a:ln>
        </p:spPr>
        <p:txBody>
          <a:bodyPr wrap="none">
            <a:spAutoFit/>
          </a:bodyPr>
          <a:lstStyle/>
          <a:p>
            <a:pPr algn="r" eaLnBrk="0" hangingPunct="0"/>
            <a:r>
              <a:rPr lang="en-GB" b="1" dirty="0" smtClean="0">
                <a:solidFill>
                  <a:srgbClr val="000099"/>
                </a:solidFill>
              </a:rPr>
              <a:t>20 min Time Saving Flying VOR-DME NPA NBO 24  vice ILS 06</a:t>
            </a:r>
            <a:endParaRPr lang="en-GB" b="1" dirty="0">
              <a:solidFill>
                <a:srgbClr val="000099"/>
              </a:solidFill>
            </a:endParaRPr>
          </a:p>
        </p:txBody>
      </p:sp>
      <p:pic>
        <p:nvPicPr>
          <p:cNvPr id="1398790" name="Picture 6" descr="!NBO Saving by using VOR DME 24 inc DGC - 25oct09"/>
          <p:cNvPicPr>
            <a:picLocks noChangeAspect="1" noChangeArrowheads="1"/>
          </p:cNvPicPr>
          <p:nvPr/>
        </p:nvPicPr>
        <p:blipFill>
          <a:blip r:embed="rId3" cstate="print"/>
          <a:srcRect/>
          <a:stretch>
            <a:fillRect/>
          </a:stretch>
        </p:blipFill>
        <p:spPr bwMode="auto">
          <a:xfrm>
            <a:off x="2488278" y="539750"/>
            <a:ext cx="4071938" cy="5832475"/>
          </a:xfrm>
          <a:prstGeom prst="rect">
            <a:avLst/>
          </a:prstGeom>
          <a:noFill/>
          <a:ln w="12700">
            <a:solidFill>
              <a:schemeClr val="tx1"/>
            </a:solidFill>
            <a:miter lim="800000"/>
            <a:headEnd/>
            <a:tailEnd/>
          </a:ln>
        </p:spPr>
      </p:pic>
      <p:sp>
        <p:nvSpPr>
          <p:cNvPr id="7" name="Rectangle 6"/>
          <p:cNvSpPr/>
          <p:nvPr/>
        </p:nvSpPr>
        <p:spPr>
          <a:xfrm>
            <a:off x="0" y="1296008"/>
            <a:ext cx="9144000" cy="404726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 A VOR DME on runway 24 became a simple matter  using a slide rule or DME-Altitude table.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This could save 20 </a:t>
            </a:r>
            <a:r>
              <a:rPr lang="en-GB" sz="2800" b="1" dirty="0" err="1" smtClean="0">
                <a:solidFill>
                  <a:srgbClr val="000099"/>
                </a:solidFill>
                <a:ea typeface="ＭＳ Ｐゴシック" pitchFamily="34" charset="-128"/>
              </a:rPr>
              <a:t>mins</a:t>
            </a:r>
            <a:r>
              <a:rPr lang="en-GB" sz="2800" b="1" dirty="0" smtClean="0">
                <a:solidFill>
                  <a:srgbClr val="000099"/>
                </a:solidFill>
                <a:ea typeface="ＭＳ Ｐゴシック" pitchFamily="34" charset="-128"/>
              </a:rPr>
              <a:t> over an ILS on 06, which required back tracking the runway, arriving with hot brakes due to landing at max landing weight from fuel </a:t>
            </a:r>
            <a:r>
              <a:rPr lang="en-GB" sz="2800" b="1" dirty="0" err="1" smtClean="0">
                <a:solidFill>
                  <a:srgbClr val="000099"/>
                </a:solidFill>
                <a:ea typeface="ＭＳ Ｐゴシック" pitchFamily="34" charset="-128"/>
              </a:rPr>
              <a:t>tankering</a:t>
            </a:r>
            <a:r>
              <a:rPr lang="en-GB" sz="2800" b="1" dirty="0" smtClean="0">
                <a:solidFill>
                  <a:srgbClr val="000099"/>
                </a:solidFill>
                <a:ea typeface="ＭＳ Ｐゴシック" pitchFamily="34" charset="-128"/>
              </a:rPr>
              <a:t>.</a:t>
            </a:r>
          </a:p>
          <a:p>
            <a:pPr algn="ctr" eaLnBrk="0" fontAlgn="base" hangingPunct="0">
              <a:spcBef>
                <a:spcPct val="0"/>
              </a:spcBef>
              <a:spcAft>
                <a:spcPct val="0"/>
              </a:spcAft>
            </a:pPr>
            <a:r>
              <a:rPr lang="en-GB" sz="2800" b="1" dirty="0" smtClean="0">
                <a:solidFill>
                  <a:srgbClr val="000099"/>
                </a:solidFill>
                <a:ea typeface="ＭＳ Ｐゴシック" pitchFamily="34" charset="-128"/>
              </a:rPr>
              <a:t>Some who said altitude calculations could be done mentally so no need for any aid – would choose an ILS as a VOR DME considered too difficult!</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987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944"/>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By the 1980s Most European Authorities provided DME-Altitude Information for Constant Angle NPAs</a:t>
            </a:r>
            <a:r>
              <a:rPr lang="en-GB" sz="2800" b="1" dirty="0" smtClean="0">
                <a:solidFill>
                  <a:srgbClr val="000099"/>
                </a:solidFill>
                <a:ea typeface="ＭＳ Ｐゴシック" pitchFamily="34" charset="-128"/>
              </a:rPr>
              <a:t>,</a:t>
            </a:r>
            <a:endParaRPr lang="en-GB" sz="2800" b="1" dirty="0">
              <a:solidFill>
                <a:srgbClr val="000099"/>
              </a:solidFill>
              <a:ea typeface="ＭＳ Ｐゴシック" pitchFamily="34" charset="-128"/>
            </a:endParaRPr>
          </a:p>
        </p:txBody>
      </p:sp>
      <p:pic>
        <p:nvPicPr>
          <p:cNvPr id="3" name="Picture 2" descr="HD RAeS LHR 121011 - Jeppersen charts for AMS TLS IAD 2003 - 9oct12.jpg"/>
          <p:cNvPicPr>
            <a:picLocks noChangeAspect="1"/>
          </p:cNvPicPr>
          <p:nvPr/>
        </p:nvPicPr>
        <p:blipFill>
          <a:blip r:embed="rId3" cstate="print"/>
          <a:stretch>
            <a:fillRect/>
          </a:stretch>
        </p:blipFill>
        <p:spPr>
          <a:xfrm>
            <a:off x="168183" y="1622516"/>
            <a:ext cx="8820472" cy="4731391"/>
          </a:xfrm>
          <a:prstGeom prst="rect">
            <a:avLst/>
          </a:prstGeom>
        </p:spPr>
      </p:pic>
      <p:pic>
        <p:nvPicPr>
          <p:cNvPr id="4" name="Picture 3" descr="AF TLS ILS DME with DME-Altitude Chart - 12apr13.jpg"/>
          <p:cNvPicPr>
            <a:picLocks noChangeAspect="1"/>
          </p:cNvPicPr>
          <p:nvPr/>
        </p:nvPicPr>
        <p:blipFill>
          <a:blip r:embed="rId4" cstate="print"/>
          <a:stretch>
            <a:fillRect/>
          </a:stretch>
        </p:blipFill>
        <p:spPr>
          <a:xfrm>
            <a:off x="5848382" y="1628800"/>
            <a:ext cx="3244698" cy="4680000"/>
          </a:xfrm>
          <a:prstGeom prst="rect">
            <a:avLst/>
          </a:prstGeom>
          <a:ln w="44450">
            <a:solidFill>
              <a:srgbClr val="00CC00"/>
            </a:solidFill>
          </a:ln>
        </p:spPr>
      </p:pic>
      <p:sp>
        <p:nvSpPr>
          <p:cNvPr id="5" name="TextBox 4"/>
          <p:cNvSpPr txBox="1"/>
          <p:nvPr/>
        </p:nvSpPr>
        <p:spPr>
          <a:xfrm>
            <a:off x="7080951" y="3985664"/>
            <a:ext cx="1800200" cy="276999"/>
          </a:xfrm>
          <a:prstGeom prst="rect">
            <a:avLst/>
          </a:prstGeom>
          <a:solidFill>
            <a:schemeClr val="bg1">
              <a:alpha val="49000"/>
            </a:schemeClr>
          </a:solidFill>
          <a:ln w="25400">
            <a:solidFill>
              <a:srgbClr val="00CC00"/>
            </a:solidFill>
          </a:ln>
        </p:spPr>
        <p:txBody>
          <a:bodyPr wrap="square" rtlCol="0">
            <a:spAutoFit/>
          </a:bodyPr>
          <a:lstStyle/>
          <a:p>
            <a:r>
              <a:rPr lang="en-GB" sz="1200" b="1" dirty="0" smtClean="0">
                <a:solidFill>
                  <a:srgbClr val="00CC00"/>
                </a:solidFill>
              </a:rPr>
              <a:t>DME-Altitude checks</a:t>
            </a:r>
            <a:endParaRPr lang="en-GB" sz="1200" b="1" dirty="0">
              <a:solidFill>
                <a:srgbClr val="00CC00"/>
              </a:solidFill>
            </a:endParaRPr>
          </a:p>
        </p:txBody>
      </p:sp>
      <p:cxnSp>
        <p:nvCxnSpPr>
          <p:cNvPr id="9" name="Straight Arrow Connector 8"/>
          <p:cNvCxnSpPr>
            <a:stCxn id="5" idx="0"/>
          </p:cNvCxnSpPr>
          <p:nvPr/>
        </p:nvCxnSpPr>
        <p:spPr bwMode="auto">
          <a:xfrm flipV="1">
            <a:off x="7981051" y="2996952"/>
            <a:ext cx="468052" cy="988712"/>
          </a:xfrm>
          <a:prstGeom prst="straightConnector1">
            <a:avLst/>
          </a:prstGeom>
          <a:solidFill>
            <a:schemeClr val="accent1"/>
          </a:solidFill>
          <a:ln w="25400" cap="flat" cmpd="sng" algn="ctr">
            <a:solidFill>
              <a:srgbClr val="00CC00"/>
            </a:solidFill>
            <a:prstDash val="solid"/>
            <a:round/>
            <a:headEnd type="none" w="med" len="med"/>
            <a:tailEnd type="arrow"/>
          </a:ln>
          <a:effectLst/>
        </p:spPr>
      </p:cxnSp>
      <p:cxnSp>
        <p:nvCxnSpPr>
          <p:cNvPr id="10" name="Straight Arrow Connector 9"/>
          <p:cNvCxnSpPr/>
          <p:nvPr/>
        </p:nvCxnSpPr>
        <p:spPr bwMode="auto">
          <a:xfrm flipH="1">
            <a:off x="7945047" y="4264520"/>
            <a:ext cx="28576" cy="792000"/>
          </a:xfrm>
          <a:prstGeom prst="straightConnector1">
            <a:avLst/>
          </a:prstGeom>
          <a:solidFill>
            <a:schemeClr val="accent1"/>
          </a:solidFill>
          <a:ln w="25400" cap="flat" cmpd="sng" algn="ctr">
            <a:solidFill>
              <a:srgbClr val="00CC00"/>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KLM approach charts - 11oct12.jpg"/>
          <p:cNvPicPr>
            <a:picLocks noChangeAspect="1"/>
          </p:cNvPicPr>
          <p:nvPr/>
        </p:nvPicPr>
        <p:blipFill>
          <a:blip r:embed="rId3" cstate="print"/>
          <a:stretch>
            <a:fillRect/>
          </a:stretch>
        </p:blipFill>
        <p:spPr>
          <a:xfrm>
            <a:off x="383117" y="83710"/>
            <a:ext cx="8467168" cy="6345510"/>
          </a:xfrm>
          <a:prstGeom prst="rect">
            <a:avLst/>
          </a:prstGeom>
        </p:spPr>
      </p:pic>
      <p:sp>
        <p:nvSpPr>
          <p:cNvPr id="4" name="TextBox 3"/>
          <p:cNvSpPr txBox="1"/>
          <p:nvPr/>
        </p:nvSpPr>
        <p:spPr>
          <a:xfrm>
            <a:off x="683568" y="1844824"/>
            <a:ext cx="2664296" cy="338554"/>
          </a:xfrm>
          <a:prstGeom prst="rect">
            <a:avLst/>
          </a:prstGeom>
          <a:noFill/>
          <a:ln w="25400">
            <a:solidFill>
              <a:srgbClr val="000099"/>
            </a:solidFill>
          </a:ln>
        </p:spPr>
        <p:txBody>
          <a:bodyPr wrap="square" rtlCol="0">
            <a:spAutoFit/>
          </a:bodyPr>
          <a:lstStyle/>
          <a:p>
            <a:pPr algn="ctr"/>
            <a:r>
              <a:rPr lang="en-GB" sz="1600" b="1" dirty="0" smtClean="0">
                <a:solidFill>
                  <a:srgbClr val="000099"/>
                </a:solidFill>
              </a:rPr>
              <a:t>ILS/LOC DME Approach</a:t>
            </a:r>
            <a:endParaRPr lang="en-GB" sz="1600" b="1" dirty="0">
              <a:solidFill>
                <a:srgbClr val="000099"/>
              </a:solidFill>
            </a:endParaRPr>
          </a:p>
        </p:txBody>
      </p:sp>
      <p:sp>
        <p:nvSpPr>
          <p:cNvPr id="5" name="TextBox 4"/>
          <p:cNvSpPr txBox="1"/>
          <p:nvPr/>
        </p:nvSpPr>
        <p:spPr>
          <a:xfrm>
            <a:off x="5580112" y="1844824"/>
            <a:ext cx="2160240" cy="338554"/>
          </a:xfrm>
          <a:prstGeom prst="rect">
            <a:avLst/>
          </a:prstGeom>
          <a:noFill/>
          <a:ln w="25400">
            <a:solidFill>
              <a:srgbClr val="000099"/>
            </a:solidFill>
          </a:ln>
        </p:spPr>
        <p:txBody>
          <a:bodyPr wrap="square" rtlCol="0">
            <a:spAutoFit/>
          </a:bodyPr>
          <a:lstStyle/>
          <a:p>
            <a:pPr algn="ctr"/>
            <a:r>
              <a:rPr lang="en-GB" sz="1600" b="1" dirty="0" smtClean="0">
                <a:solidFill>
                  <a:srgbClr val="000099"/>
                </a:solidFill>
              </a:rPr>
              <a:t>NDB DME Approach</a:t>
            </a:r>
            <a:endParaRPr lang="en-GB" sz="16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D RAeS LHR 121011 - Flying Tigers crash Flight No &amp; Date - 9oct12.jpg"/>
          <p:cNvPicPr>
            <a:picLocks noChangeAspect="1"/>
          </p:cNvPicPr>
          <p:nvPr/>
        </p:nvPicPr>
        <p:blipFill>
          <a:blip r:embed="rId3" cstate="print"/>
          <a:stretch>
            <a:fillRect/>
          </a:stretch>
        </p:blipFill>
        <p:spPr>
          <a:xfrm>
            <a:off x="2294216" y="1660374"/>
            <a:ext cx="4500000" cy="1716899"/>
          </a:xfrm>
          <a:prstGeom prst="rect">
            <a:avLst/>
          </a:prstGeom>
        </p:spPr>
      </p:pic>
      <p:sp>
        <p:nvSpPr>
          <p:cNvPr id="4" name="Rectangle 3"/>
          <p:cNvSpPr/>
          <p:nvPr/>
        </p:nvSpPr>
        <p:spPr>
          <a:xfrm>
            <a:off x="0" y="430093"/>
            <a:ext cx="9144000" cy="954107"/>
          </a:xfrm>
          <a:prstGeom prst="rect">
            <a:avLst/>
          </a:prstGeom>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In 1989 Flying Tigers B747 Crashed with the FO</a:t>
            </a:r>
          </a:p>
          <a:p>
            <a:pPr algn="ctr" eaLnBrk="0" fontAlgn="base" hangingPunct="0">
              <a:spcBef>
                <a:spcPct val="0"/>
              </a:spcBef>
              <a:spcAft>
                <a:spcPct val="0"/>
              </a:spcAft>
            </a:pPr>
            <a:r>
              <a:rPr lang="en-GB" sz="2800" b="1" dirty="0">
                <a:solidFill>
                  <a:srgbClr val="000099"/>
                </a:solidFill>
                <a:ea typeface="ＭＳ Ｐゴシック" pitchFamily="34" charset="-128"/>
              </a:rPr>
              <a:t>flying a VOR-DME Approach in to Kuala Lumpur</a:t>
            </a:r>
          </a:p>
        </p:txBody>
      </p:sp>
      <p:pic>
        <p:nvPicPr>
          <p:cNvPr id="5" name="Picture 4" descr="HD RAeS LHR 121011 - Flying Tigers crash KUL final text 437ft at FAF vice 2400 top part - 9oct12.jpg"/>
          <p:cNvPicPr>
            <a:picLocks noChangeAspect="1"/>
          </p:cNvPicPr>
          <p:nvPr/>
        </p:nvPicPr>
        <p:blipFill>
          <a:blip r:embed="rId4" cstate="print"/>
          <a:stretch>
            <a:fillRect/>
          </a:stretch>
        </p:blipFill>
        <p:spPr>
          <a:xfrm>
            <a:off x="2294216" y="3364963"/>
            <a:ext cx="4500000" cy="1348101"/>
          </a:xfrm>
          <a:prstGeom prst="rect">
            <a:avLst/>
          </a:prstGeom>
        </p:spPr>
      </p:pic>
      <p:sp>
        <p:nvSpPr>
          <p:cNvPr id="6" name="Rectangle 5"/>
          <p:cNvSpPr/>
          <p:nvPr/>
        </p:nvSpPr>
        <p:spPr>
          <a:xfrm>
            <a:off x="6032" y="4796820"/>
            <a:ext cx="9144000" cy="954107"/>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Hit hill at 427ft - Final </a:t>
            </a:r>
            <a:r>
              <a:rPr lang="en-GB" sz="2800" b="1" dirty="0">
                <a:solidFill>
                  <a:srgbClr val="000099"/>
                </a:solidFill>
                <a:ea typeface="ＭＳ Ｐゴシック" pitchFamily="34" charset="-128"/>
              </a:rPr>
              <a:t>Approach Fix Altitude </a:t>
            </a:r>
            <a:r>
              <a:rPr lang="en-GB" sz="2800" b="1" dirty="0" smtClean="0">
                <a:solidFill>
                  <a:srgbClr val="000099"/>
                </a:solidFill>
                <a:ea typeface="ＭＳ Ｐゴシック" pitchFamily="34" charset="-128"/>
              </a:rPr>
              <a:t>2400ft</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FF"/>
                </a:solidFill>
                <a:ea typeface="ＭＳ Ｐゴシック" pitchFamily="34" charset="-128"/>
              </a:rPr>
              <a:t>GPWS “Pull Up, Pull Up” ignored for 25 seconds</a:t>
            </a:r>
          </a:p>
        </p:txBody>
      </p:sp>
      <p:sp>
        <p:nvSpPr>
          <p:cNvPr id="7" name="Rectangle 6"/>
          <p:cNvSpPr/>
          <p:nvPr/>
        </p:nvSpPr>
        <p:spPr>
          <a:xfrm>
            <a:off x="152400" y="5909210"/>
            <a:ext cx="9144000" cy="400110"/>
          </a:xfrm>
          <a:prstGeom prst="rect">
            <a:avLst/>
          </a:prstGeom>
        </p:spPr>
        <p:txBody>
          <a:bodyPr wrap="square">
            <a:spAutoFit/>
          </a:bodyPr>
          <a:lstStyle/>
          <a:p>
            <a:pPr algn="ctr" eaLnBrk="0" fontAlgn="base" hangingPunct="0">
              <a:spcBef>
                <a:spcPct val="0"/>
              </a:spcBef>
              <a:spcAft>
                <a:spcPct val="0"/>
              </a:spcAft>
            </a:pPr>
            <a:r>
              <a:rPr lang="en-GB" sz="2000" b="1" i="1" dirty="0" smtClean="0">
                <a:solidFill>
                  <a:srgbClr val="000099"/>
                </a:solidFill>
                <a:ea typeface="ＭＳ Ｐゴシック" pitchFamily="34" charset="-128"/>
              </a:rPr>
              <a:t>(13 years after BAOD’s close call into same airfield)</a:t>
            </a:r>
            <a:endParaRPr lang="en-GB" sz="2000" b="1" i="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p:cTn id="3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6">
                                            <p:txEl>
                                              <p:pRg st="1" end="1"/>
                                            </p:txEl>
                                          </p:spTgt>
                                        </p:tgtEl>
                                      </p:cBhvr>
                                    </p:animEffect>
                                  </p:childTnLst>
                                </p:cTn>
                              </p:par>
                            </p:childTnLst>
                          </p:cTn>
                        </p:par>
                        <p:par>
                          <p:cTn id="34" fill="hold">
                            <p:stCondLst>
                              <p:cond delay="1000"/>
                            </p:stCondLst>
                            <p:childTnLst>
                              <p:par>
                                <p:cTn id="35" presetID="6" presetClass="emph" presetSubtype="0" fill="hold" nodeType="afterEffect">
                                  <p:stCondLst>
                                    <p:cond delay="0"/>
                                  </p:stCondLst>
                                  <p:childTnLst>
                                    <p:animScale>
                                      <p:cBhvr>
                                        <p:cTn id="36" dur="2000" fill="hold"/>
                                        <p:tgtEl>
                                          <p:spTgt spid="6">
                                            <p:txEl>
                                              <p:pRg st="1" end="1"/>
                                            </p:txEl>
                                          </p:spTgt>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404664"/>
            <a:ext cx="389850" cy="461665"/>
          </a:xfrm>
          <a:prstGeom prst="rect">
            <a:avLst/>
          </a:prstGeom>
          <a:noFill/>
        </p:spPr>
        <p:txBody>
          <a:bodyPr wrap="none" rtlCol="0">
            <a:spAutoFit/>
          </a:bodyPr>
          <a:lstStyle/>
          <a:p>
            <a:r>
              <a:rPr lang="en-GB" dirty="0" smtClean="0"/>
              <a:t>``</a:t>
            </a:r>
            <a:endParaRPr lang="en-GB" dirty="0"/>
          </a:p>
        </p:txBody>
      </p:sp>
      <p:sp>
        <p:nvSpPr>
          <p:cNvPr id="6" name="Rectangle 5"/>
          <p:cNvSpPr/>
          <p:nvPr/>
        </p:nvSpPr>
        <p:spPr>
          <a:xfrm>
            <a:off x="0" y="44624"/>
            <a:ext cx="9144000" cy="830997"/>
          </a:xfrm>
          <a:prstGeom prst="rect">
            <a:avLst/>
          </a:prstGeom>
        </p:spPr>
        <p:txBody>
          <a:bodyPr wrap="square">
            <a:spAutoFit/>
          </a:bodyPr>
          <a:lstStyle/>
          <a:p>
            <a:pPr algn="ctr" eaLnBrk="0" hangingPunct="0"/>
            <a:r>
              <a:rPr lang="en-GB" b="1" dirty="0" smtClean="0">
                <a:solidFill>
                  <a:srgbClr val="000099"/>
                </a:solidFill>
                <a:ea typeface="ＭＳ Ｐゴシック" pitchFamily="34" charset="-128"/>
              </a:rPr>
              <a:t>12 November 1995 American Airlines 1572 MD 82</a:t>
            </a:r>
          </a:p>
          <a:p>
            <a:pPr algn="ctr" eaLnBrk="0" hangingPunct="0"/>
            <a:r>
              <a:rPr lang="en-GB" b="1" dirty="0" smtClean="0">
                <a:solidFill>
                  <a:srgbClr val="000099"/>
                </a:solidFill>
                <a:ea typeface="ＭＳ Ｐゴシック" pitchFamily="34" charset="-128"/>
              </a:rPr>
              <a:t>Hit trees on VOR DME Approach into Bradley Connecticut </a:t>
            </a:r>
            <a:endParaRPr lang="en-GB" dirty="0"/>
          </a:p>
        </p:txBody>
      </p:sp>
      <p:pic>
        <p:nvPicPr>
          <p:cNvPr id="7" name="Picture 6" descr="NTSB AA157 Hit Trees VOR DME Bradley 15nov95 - NTSB Report Title  - 16apr13.jpg"/>
          <p:cNvPicPr>
            <a:picLocks noChangeAspect="1"/>
          </p:cNvPicPr>
          <p:nvPr/>
        </p:nvPicPr>
        <p:blipFill>
          <a:blip r:embed="rId2" cstate="print"/>
          <a:stretch>
            <a:fillRect/>
          </a:stretch>
        </p:blipFill>
        <p:spPr>
          <a:xfrm>
            <a:off x="2376494" y="874192"/>
            <a:ext cx="4181450" cy="5502788"/>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404664"/>
            <a:ext cx="389850" cy="461665"/>
          </a:xfrm>
          <a:prstGeom prst="rect">
            <a:avLst/>
          </a:prstGeom>
          <a:noFill/>
        </p:spPr>
        <p:txBody>
          <a:bodyPr wrap="none" rtlCol="0">
            <a:spAutoFit/>
          </a:bodyPr>
          <a:lstStyle/>
          <a:p>
            <a:r>
              <a:rPr lang="en-GB" dirty="0" smtClean="0"/>
              <a:t>``</a:t>
            </a:r>
            <a:endParaRPr lang="en-GB" dirty="0"/>
          </a:p>
        </p:txBody>
      </p:sp>
      <p:sp>
        <p:nvSpPr>
          <p:cNvPr id="6" name="Rectangle 5"/>
          <p:cNvSpPr/>
          <p:nvPr/>
        </p:nvSpPr>
        <p:spPr>
          <a:xfrm>
            <a:off x="0" y="44624"/>
            <a:ext cx="9144000" cy="830997"/>
          </a:xfrm>
          <a:prstGeom prst="rect">
            <a:avLst/>
          </a:prstGeom>
        </p:spPr>
        <p:txBody>
          <a:bodyPr wrap="square">
            <a:spAutoFit/>
          </a:bodyPr>
          <a:lstStyle/>
          <a:p>
            <a:pPr algn="ctr" eaLnBrk="0" hangingPunct="0"/>
            <a:r>
              <a:rPr lang="en-GB" b="1" dirty="0" smtClean="0">
                <a:solidFill>
                  <a:srgbClr val="000099"/>
                </a:solidFill>
                <a:ea typeface="ＭＳ Ｐゴシック" pitchFamily="34" charset="-128"/>
              </a:rPr>
              <a:t>12 November 1995 American Airlines 1572 MD 82</a:t>
            </a:r>
          </a:p>
          <a:p>
            <a:pPr algn="ctr" eaLnBrk="0" hangingPunct="0"/>
            <a:r>
              <a:rPr lang="en-GB" b="1" dirty="0" smtClean="0">
                <a:solidFill>
                  <a:srgbClr val="000099"/>
                </a:solidFill>
                <a:ea typeface="ＭＳ Ｐゴシック" pitchFamily="34" charset="-128"/>
              </a:rPr>
              <a:t>Hit trees on VOR DME Approach into Bradley Connecticut </a:t>
            </a:r>
            <a:endParaRPr lang="en-GB" dirty="0"/>
          </a:p>
        </p:txBody>
      </p:sp>
      <p:pic>
        <p:nvPicPr>
          <p:cNvPr id="5" name="Picture 4" descr="NTSB AA157 Hit Trees VOR DME Bradley 15nov95 - Jepp VOR DME Bradley Windsor Locks 15 - 17apr13.jpg"/>
          <p:cNvPicPr>
            <a:picLocks noChangeAspect="1"/>
          </p:cNvPicPr>
          <p:nvPr/>
        </p:nvPicPr>
        <p:blipFill>
          <a:blip r:embed="rId2" cstate="print"/>
          <a:stretch>
            <a:fillRect/>
          </a:stretch>
        </p:blipFill>
        <p:spPr>
          <a:xfrm>
            <a:off x="2642856" y="823326"/>
            <a:ext cx="3600400" cy="5605168"/>
          </a:xfrm>
          <a:prstGeom prst="rect">
            <a:avLst/>
          </a:prstGeom>
        </p:spPr>
      </p:pic>
      <p:sp>
        <p:nvSpPr>
          <p:cNvPr id="8" name="TextBox 7"/>
          <p:cNvSpPr txBox="1"/>
          <p:nvPr/>
        </p:nvSpPr>
        <p:spPr>
          <a:xfrm>
            <a:off x="8616" y="4194682"/>
            <a:ext cx="2998048" cy="707886"/>
          </a:xfrm>
          <a:prstGeom prst="rect">
            <a:avLst/>
          </a:prstGeom>
          <a:solidFill>
            <a:srgbClr val="66CCFF">
              <a:alpha val="64000"/>
            </a:srgbClr>
          </a:solidFill>
          <a:ln w="25400">
            <a:solidFill>
              <a:srgbClr val="000099"/>
            </a:solidFill>
          </a:ln>
        </p:spPr>
        <p:txBody>
          <a:bodyPr wrap="square" rtlCol="0">
            <a:spAutoFit/>
          </a:bodyPr>
          <a:lstStyle/>
          <a:p>
            <a:pPr algn="ctr"/>
            <a:r>
              <a:rPr lang="en-GB" sz="2000" b="1" dirty="0" smtClean="0">
                <a:solidFill>
                  <a:srgbClr val="000099"/>
                </a:solidFill>
              </a:rPr>
              <a:t>Step Down Profile</a:t>
            </a:r>
          </a:p>
          <a:p>
            <a:pPr algn="ctr"/>
            <a:r>
              <a:rPr lang="en-GB" sz="2000" b="1" dirty="0" smtClean="0">
                <a:solidFill>
                  <a:srgbClr val="000099"/>
                </a:solidFill>
              </a:rPr>
              <a:t>No DME Altitude table</a:t>
            </a:r>
            <a:endParaRPr lang="en-GB" sz="2000" b="1" dirty="0">
              <a:solidFill>
                <a:srgbClr val="000099"/>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404664"/>
            <a:ext cx="389850" cy="461665"/>
          </a:xfrm>
          <a:prstGeom prst="rect">
            <a:avLst/>
          </a:prstGeom>
          <a:noFill/>
        </p:spPr>
        <p:txBody>
          <a:bodyPr wrap="none" rtlCol="0">
            <a:spAutoFit/>
          </a:bodyPr>
          <a:lstStyle/>
          <a:p>
            <a:r>
              <a:rPr lang="en-GB" dirty="0" smtClean="0"/>
              <a:t>``</a:t>
            </a:r>
            <a:endParaRPr lang="en-GB" dirty="0"/>
          </a:p>
        </p:txBody>
      </p:sp>
      <p:pic>
        <p:nvPicPr>
          <p:cNvPr id="4" name="Picture 3" descr="NTSB AA157 Hit Trees VOR DME Bradley 15nov95 - Horizontal Profile - 16apr13.jpg"/>
          <p:cNvPicPr>
            <a:picLocks noChangeAspect="1"/>
          </p:cNvPicPr>
          <p:nvPr/>
        </p:nvPicPr>
        <p:blipFill>
          <a:blip r:embed="rId2" cstate="print"/>
          <a:stretch>
            <a:fillRect/>
          </a:stretch>
        </p:blipFill>
        <p:spPr>
          <a:xfrm>
            <a:off x="136648" y="1128846"/>
            <a:ext cx="4896544" cy="3426546"/>
          </a:xfrm>
          <a:prstGeom prst="rect">
            <a:avLst/>
          </a:prstGeom>
          <a:ln>
            <a:solidFill>
              <a:schemeClr val="tx1"/>
            </a:solidFill>
          </a:ln>
        </p:spPr>
      </p:pic>
      <p:pic>
        <p:nvPicPr>
          <p:cNvPr id="5" name="Picture 4" descr="NTSB AA157 Hit Trees VOR DME Bradley 15nov95 - Vertical Profile - 16apr13.jpg"/>
          <p:cNvPicPr>
            <a:picLocks noChangeAspect="1"/>
          </p:cNvPicPr>
          <p:nvPr/>
        </p:nvPicPr>
        <p:blipFill>
          <a:blip r:embed="rId3" cstate="print"/>
          <a:stretch>
            <a:fillRect/>
          </a:stretch>
        </p:blipFill>
        <p:spPr>
          <a:xfrm>
            <a:off x="3851920" y="3240984"/>
            <a:ext cx="5131038" cy="3093714"/>
          </a:xfrm>
          <a:prstGeom prst="rect">
            <a:avLst/>
          </a:prstGeom>
          <a:ln>
            <a:solidFill>
              <a:schemeClr val="tx1"/>
            </a:solidFill>
          </a:ln>
        </p:spPr>
      </p:pic>
      <p:sp>
        <p:nvSpPr>
          <p:cNvPr id="6" name="Rectangle 5"/>
          <p:cNvSpPr/>
          <p:nvPr/>
        </p:nvSpPr>
        <p:spPr>
          <a:xfrm>
            <a:off x="0" y="44624"/>
            <a:ext cx="9144000" cy="830997"/>
          </a:xfrm>
          <a:prstGeom prst="rect">
            <a:avLst/>
          </a:prstGeom>
        </p:spPr>
        <p:txBody>
          <a:bodyPr wrap="square">
            <a:spAutoFit/>
          </a:bodyPr>
          <a:lstStyle/>
          <a:p>
            <a:pPr algn="ctr" eaLnBrk="0" hangingPunct="0"/>
            <a:r>
              <a:rPr lang="en-GB" b="1" dirty="0" smtClean="0">
                <a:solidFill>
                  <a:srgbClr val="000099"/>
                </a:solidFill>
                <a:ea typeface="ＭＳ Ｐゴシック" pitchFamily="34" charset="-128"/>
              </a:rPr>
              <a:t>12 November 1995 American Airlines 1572 MD 82</a:t>
            </a:r>
          </a:p>
          <a:p>
            <a:pPr algn="ctr" eaLnBrk="0" hangingPunct="0"/>
            <a:r>
              <a:rPr lang="en-GB" b="1" dirty="0" smtClean="0">
                <a:solidFill>
                  <a:srgbClr val="000099"/>
                </a:solidFill>
                <a:ea typeface="ＭＳ Ｐゴシック" pitchFamily="34" charset="-128"/>
              </a:rPr>
              <a:t>Hit trees on VOR DME Approach into Bradley Connecticut </a:t>
            </a:r>
            <a:endParaRPr lang="en-GB" dirty="0"/>
          </a:p>
        </p:txBody>
      </p:sp>
      <p:sp>
        <p:nvSpPr>
          <p:cNvPr id="7" name="TextBox 6"/>
          <p:cNvSpPr txBox="1"/>
          <p:nvPr/>
        </p:nvSpPr>
        <p:spPr>
          <a:xfrm>
            <a:off x="683568" y="3645024"/>
            <a:ext cx="1440160" cy="307777"/>
          </a:xfrm>
          <a:prstGeom prst="rect">
            <a:avLst/>
          </a:prstGeom>
          <a:solidFill>
            <a:schemeClr val="bg1"/>
          </a:solidFill>
          <a:ln w="19050">
            <a:solidFill>
              <a:srgbClr val="000099"/>
            </a:solidFill>
          </a:ln>
        </p:spPr>
        <p:txBody>
          <a:bodyPr wrap="square" rtlCol="0">
            <a:spAutoFit/>
          </a:bodyPr>
          <a:lstStyle/>
          <a:p>
            <a:pPr algn="ctr"/>
            <a:r>
              <a:rPr lang="en-GB" sz="1400" b="1" dirty="0" smtClean="0">
                <a:solidFill>
                  <a:srgbClr val="000099"/>
                </a:solidFill>
              </a:rPr>
              <a:t>Hori</a:t>
            </a:r>
            <a:r>
              <a:rPr lang="en-GB" sz="1200" b="1" dirty="0" smtClean="0">
                <a:solidFill>
                  <a:srgbClr val="000099"/>
                </a:solidFill>
              </a:rPr>
              <a:t>zontal track</a:t>
            </a:r>
            <a:endParaRPr lang="en-GB" sz="1400" b="1" dirty="0">
              <a:solidFill>
                <a:srgbClr val="000099"/>
              </a:solidFill>
            </a:endParaRPr>
          </a:p>
        </p:txBody>
      </p:sp>
      <p:sp>
        <p:nvSpPr>
          <p:cNvPr id="8" name="TextBox 7"/>
          <p:cNvSpPr txBox="1"/>
          <p:nvPr/>
        </p:nvSpPr>
        <p:spPr>
          <a:xfrm>
            <a:off x="4355976" y="5281463"/>
            <a:ext cx="1440160" cy="307777"/>
          </a:xfrm>
          <a:prstGeom prst="rect">
            <a:avLst/>
          </a:prstGeom>
          <a:solidFill>
            <a:schemeClr val="bg1"/>
          </a:solidFill>
          <a:ln w="19050">
            <a:solidFill>
              <a:srgbClr val="000099"/>
            </a:solidFill>
          </a:ln>
        </p:spPr>
        <p:txBody>
          <a:bodyPr wrap="square" rtlCol="0">
            <a:spAutoFit/>
          </a:bodyPr>
          <a:lstStyle/>
          <a:p>
            <a:pPr algn="ctr"/>
            <a:r>
              <a:rPr lang="en-GB" sz="1400" b="1" dirty="0" smtClean="0">
                <a:solidFill>
                  <a:srgbClr val="000099"/>
                </a:solidFill>
              </a:rPr>
              <a:t>Vertical profile</a:t>
            </a:r>
            <a:endParaRPr lang="en-GB" sz="14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95536" y="1272200"/>
            <a:ext cx="9144000" cy="5109091"/>
          </a:xfrm>
          <a:prstGeom prst="rect">
            <a:avLst/>
          </a:prstGeom>
          <a:noFill/>
          <a:ln w="28575">
            <a:noFill/>
            <a:miter lim="800000"/>
            <a:headEnd/>
            <a:tailEnd/>
          </a:ln>
        </p:spPr>
        <p:txBody>
          <a:bodyPr>
            <a:spAutoFit/>
          </a:bodyPr>
          <a:lstStyle/>
          <a:p>
            <a:pPr eaLnBrk="0" hangingPunct="0">
              <a:spcBef>
                <a:spcPts val="0"/>
              </a:spcBef>
              <a:spcAft>
                <a:spcPts val="1200"/>
              </a:spcAft>
            </a:pPr>
            <a:r>
              <a:rPr lang="en-GB" sz="3200" b="1" dirty="0" smtClean="0">
                <a:solidFill>
                  <a:srgbClr val="000099"/>
                </a:solidFill>
              </a:rPr>
              <a:t>Overview of Approach Development</a:t>
            </a:r>
          </a:p>
          <a:p>
            <a:pPr eaLnBrk="0" hangingPunct="0">
              <a:spcBef>
                <a:spcPts val="0"/>
              </a:spcBef>
              <a:spcAft>
                <a:spcPts val="1200"/>
              </a:spcAft>
            </a:pPr>
            <a:r>
              <a:rPr lang="en-GB" sz="3200" b="1" dirty="0" smtClean="0">
                <a:solidFill>
                  <a:srgbClr val="000099"/>
                </a:solidFill>
              </a:rPr>
              <a:t>Reminder of Stepped NPA Issues</a:t>
            </a:r>
          </a:p>
          <a:p>
            <a:pPr eaLnBrk="0" hangingPunct="0">
              <a:spcBef>
                <a:spcPts val="0"/>
              </a:spcBef>
              <a:spcAft>
                <a:spcPts val="1200"/>
              </a:spcAft>
            </a:pPr>
            <a:r>
              <a:rPr lang="en-GB" sz="3200" b="1" dirty="0" smtClean="0">
                <a:solidFill>
                  <a:srgbClr val="000099"/>
                </a:solidFill>
              </a:rPr>
              <a:t>Constant Angle NPAs Using DME </a:t>
            </a:r>
          </a:p>
          <a:p>
            <a:pPr eaLnBrk="0" hangingPunct="0">
              <a:spcBef>
                <a:spcPts val="0"/>
              </a:spcBef>
              <a:spcAft>
                <a:spcPts val="1200"/>
              </a:spcAft>
            </a:pPr>
            <a:r>
              <a:rPr lang="en-GB" sz="3200" b="1" dirty="0" smtClean="0">
                <a:solidFill>
                  <a:srgbClr val="000099"/>
                </a:solidFill>
              </a:rPr>
              <a:t>Accidents from Stepped Descents</a:t>
            </a:r>
          </a:p>
          <a:p>
            <a:pPr eaLnBrk="0" hangingPunct="0">
              <a:spcBef>
                <a:spcPts val="0"/>
              </a:spcBef>
              <a:spcAft>
                <a:spcPts val="1200"/>
              </a:spcAft>
            </a:pPr>
            <a:r>
              <a:rPr lang="en-GB" sz="3200" b="1" dirty="0" smtClean="0">
                <a:solidFill>
                  <a:srgbClr val="000099"/>
                </a:solidFill>
              </a:rPr>
              <a:t>Use of Distance-Altitude tables all types</a:t>
            </a:r>
          </a:p>
          <a:p>
            <a:pPr eaLnBrk="0" hangingPunct="0">
              <a:spcBef>
                <a:spcPts val="0"/>
              </a:spcBef>
              <a:spcAft>
                <a:spcPts val="1200"/>
              </a:spcAft>
            </a:pPr>
            <a:r>
              <a:rPr lang="en-GB" sz="3200" b="1" dirty="0" smtClean="0">
                <a:solidFill>
                  <a:srgbClr val="000099"/>
                </a:solidFill>
              </a:rPr>
              <a:t>Improvements to approach charts</a:t>
            </a:r>
          </a:p>
          <a:p>
            <a:pPr eaLnBrk="0" hangingPunct="0">
              <a:spcBef>
                <a:spcPts val="0"/>
              </a:spcBef>
              <a:spcAft>
                <a:spcPts val="1200"/>
              </a:spcAft>
            </a:pPr>
            <a:r>
              <a:rPr lang="en-GB" sz="3200" b="1" dirty="0" smtClean="0">
                <a:solidFill>
                  <a:srgbClr val="000099"/>
                </a:solidFill>
              </a:rPr>
              <a:t>Crew training/competence</a:t>
            </a:r>
          </a:p>
          <a:p>
            <a:pPr eaLnBrk="0" hangingPunct="0">
              <a:spcBef>
                <a:spcPts val="0"/>
              </a:spcBef>
              <a:spcAft>
                <a:spcPts val="1200"/>
              </a:spcAft>
            </a:pPr>
            <a:r>
              <a:rPr lang="en-GB" sz="3200" b="1" dirty="0" smtClean="0">
                <a:solidFill>
                  <a:srgbClr val="000099"/>
                </a:solidFill>
              </a:rPr>
              <a:t>Summary – </a:t>
            </a:r>
            <a:r>
              <a:rPr lang="en-GB" sz="3200" b="1" i="1" dirty="0" smtClean="0">
                <a:solidFill>
                  <a:srgbClr val="3366CC"/>
                </a:solidFill>
              </a:rPr>
              <a:t>after WATS UPS Accident KBMH</a:t>
            </a:r>
          </a:p>
        </p:txBody>
      </p:sp>
      <p:sp>
        <p:nvSpPr>
          <p:cNvPr id="4" name="Rectangle 2"/>
          <p:cNvSpPr>
            <a:spLocks noChangeArrowheads="1"/>
          </p:cNvSpPr>
          <p:nvPr/>
        </p:nvSpPr>
        <p:spPr bwMode="auto">
          <a:xfrm>
            <a:off x="18312" y="337784"/>
            <a:ext cx="8939114" cy="646331"/>
          </a:xfrm>
          <a:prstGeom prst="rect">
            <a:avLst/>
          </a:prstGeom>
          <a:noFill/>
          <a:ln w="9525">
            <a:noFill/>
            <a:miter lim="800000"/>
            <a:headEnd/>
            <a:tailEnd/>
          </a:ln>
        </p:spPr>
        <p:txBody>
          <a:bodyPr wrap="none">
            <a:spAutoFit/>
          </a:bodyPr>
          <a:lstStyle/>
          <a:p>
            <a:pPr algn="ctr" eaLnBrk="0" hangingPunct="0"/>
            <a:r>
              <a:rPr lang="en-GB" sz="3600" b="1" dirty="0" smtClean="0">
                <a:solidFill>
                  <a:srgbClr val="000099"/>
                </a:solidFill>
              </a:rPr>
              <a:t>Reduce Continuing CFIT NPA Accidents</a:t>
            </a:r>
            <a:endParaRPr lang="en-GB" sz="36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TSB AA157 Hit Trees VOR DME Bradley 15nov95 - Analysis script need contours - Highlighted - 17apr13.jpg"/>
          <p:cNvPicPr>
            <a:picLocks noChangeAspect="1"/>
          </p:cNvPicPr>
          <p:nvPr/>
        </p:nvPicPr>
        <p:blipFill>
          <a:blip r:embed="rId2" cstate="print"/>
          <a:stretch>
            <a:fillRect/>
          </a:stretch>
        </p:blipFill>
        <p:spPr>
          <a:xfrm>
            <a:off x="2411760" y="546373"/>
            <a:ext cx="6629400" cy="1514475"/>
          </a:xfrm>
          <a:prstGeom prst="rect">
            <a:avLst/>
          </a:prstGeom>
          <a:ln>
            <a:solidFill>
              <a:srgbClr val="000099"/>
            </a:solidFill>
          </a:ln>
        </p:spPr>
      </p:pic>
      <p:sp>
        <p:nvSpPr>
          <p:cNvPr id="4" name="Rectangle 3"/>
          <p:cNvSpPr/>
          <p:nvPr/>
        </p:nvSpPr>
        <p:spPr>
          <a:xfrm>
            <a:off x="-36512"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Analysis AA 1572 MD82 12 Nov 95 </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TSB AA157 Hit Trees VOR DME Bradley 15nov95 - Analysis script need contours - Highlighted - 17apr13.jpg"/>
          <p:cNvPicPr>
            <a:picLocks noChangeAspect="1"/>
          </p:cNvPicPr>
          <p:nvPr/>
        </p:nvPicPr>
        <p:blipFill>
          <a:blip r:embed="rId2" cstate="print"/>
          <a:stretch>
            <a:fillRect/>
          </a:stretch>
        </p:blipFill>
        <p:spPr>
          <a:xfrm>
            <a:off x="2411760" y="546373"/>
            <a:ext cx="6629400" cy="1514475"/>
          </a:xfrm>
          <a:prstGeom prst="rect">
            <a:avLst/>
          </a:prstGeom>
          <a:ln>
            <a:solidFill>
              <a:srgbClr val="000099"/>
            </a:solidFill>
          </a:ln>
        </p:spPr>
      </p:pic>
      <p:sp>
        <p:nvSpPr>
          <p:cNvPr id="4" name="Rectangle 3"/>
          <p:cNvSpPr/>
          <p:nvPr/>
        </p:nvSpPr>
        <p:spPr>
          <a:xfrm>
            <a:off x="-36512"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Analysis AA 1572 MD82 12 Nov 95 </a:t>
            </a:r>
            <a:endParaRPr lang="en-GB" sz="2800" dirty="0"/>
          </a:p>
        </p:txBody>
      </p:sp>
      <p:pic>
        <p:nvPicPr>
          <p:cNvPr id="5" name="Picture 4" descr="NTSB AA157 Hit Trees VOR DME Bradley 15nov95 - Aerad Chart - 16apr13.jpg"/>
          <p:cNvPicPr>
            <a:picLocks noChangeAspect="1"/>
          </p:cNvPicPr>
          <p:nvPr/>
        </p:nvPicPr>
        <p:blipFill>
          <a:blip r:embed="rId3" cstate="print"/>
          <a:stretch>
            <a:fillRect/>
          </a:stretch>
        </p:blipFill>
        <p:spPr>
          <a:xfrm>
            <a:off x="42111" y="549248"/>
            <a:ext cx="3834159" cy="5832080"/>
          </a:xfrm>
          <a:prstGeom prst="rect">
            <a:avLst/>
          </a:prstGeom>
        </p:spPr>
      </p:pic>
      <p:sp>
        <p:nvSpPr>
          <p:cNvPr id="7" name="TextBox 6"/>
          <p:cNvSpPr txBox="1"/>
          <p:nvPr/>
        </p:nvSpPr>
        <p:spPr>
          <a:xfrm>
            <a:off x="4567590" y="4875488"/>
            <a:ext cx="3672408" cy="923330"/>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DME –Altitude Tables to fly</a:t>
            </a:r>
          </a:p>
          <a:p>
            <a:pPr algn="ctr"/>
            <a:r>
              <a:rPr lang="en-GB" sz="1800" b="1" dirty="0" smtClean="0">
                <a:solidFill>
                  <a:srgbClr val="000099"/>
                </a:solidFill>
              </a:rPr>
              <a:t>Constant  Angle Approach</a:t>
            </a:r>
          </a:p>
          <a:p>
            <a:pPr algn="ctr"/>
            <a:r>
              <a:rPr lang="en-GB" sz="1800" b="1" dirty="0" smtClean="0">
                <a:solidFill>
                  <a:srgbClr val="000099"/>
                </a:solidFill>
              </a:rPr>
              <a:t>of  primary assistance</a:t>
            </a:r>
            <a:endParaRPr lang="en-GB" sz="1800" b="1" dirty="0">
              <a:solidFill>
                <a:srgbClr val="000099"/>
              </a:solidFill>
            </a:endParaRPr>
          </a:p>
        </p:txBody>
      </p:sp>
      <p:cxnSp>
        <p:nvCxnSpPr>
          <p:cNvPr id="8" name="Straight Arrow Connector 7"/>
          <p:cNvCxnSpPr>
            <a:stCxn id="7" idx="1"/>
          </p:cNvCxnSpPr>
          <p:nvPr/>
        </p:nvCxnSpPr>
        <p:spPr bwMode="auto">
          <a:xfrm flipH="1">
            <a:off x="3707904" y="5337153"/>
            <a:ext cx="859686" cy="36063"/>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11" name="TextBox 10"/>
          <p:cNvSpPr txBox="1"/>
          <p:nvPr/>
        </p:nvSpPr>
        <p:spPr>
          <a:xfrm>
            <a:off x="4583510" y="4215022"/>
            <a:ext cx="3672408" cy="369332"/>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Constant  Angle Approach</a:t>
            </a:r>
          </a:p>
        </p:txBody>
      </p:sp>
      <p:cxnSp>
        <p:nvCxnSpPr>
          <p:cNvPr id="12" name="Straight Arrow Connector 11"/>
          <p:cNvCxnSpPr/>
          <p:nvPr/>
        </p:nvCxnSpPr>
        <p:spPr bwMode="auto">
          <a:xfrm flipH="1">
            <a:off x="1345792" y="4390080"/>
            <a:ext cx="3249880" cy="2961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9" name="TextBox 8"/>
          <p:cNvSpPr txBox="1"/>
          <p:nvPr/>
        </p:nvSpPr>
        <p:spPr>
          <a:xfrm>
            <a:off x="3945112" y="2204864"/>
            <a:ext cx="5076056" cy="1477328"/>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Example given of British Airways chart showing terrain information – </a:t>
            </a:r>
          </a:p>
          <a:p>
            <a:pPr algn="ctr"/>
            <a:r>
              <a:rPr lang="en-GB" sz="1800" b="1" i="1" dirty="0" smtClean="0">
                <a:solidFill>
                  <a:srgbClr val="000099"/>
                </a:solidFill>
              </a:rPr>
              <a:t>But why no emphasis given to the Constant Angle Approach checked by DME-Altitude table which keeps the aircraft above terrain?</a:t>
            </a:r>
            <a:endParaRPr lang="en-GB" sz="1800" b="1"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11" grpId="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Conclusions AA 1572 MD82 12 Nov 95  </a:t>
            </a:r>
            <a:endParaRPr lang="en-GB" sz="2800" dirty="0"/>
          </a:p>
        </p:txBody>
      </p:sp>
      <p:pic>
        <p:nvPicPr>
          <p:cNvPr id="9" name="Picture 8" descr="NTSB AA157 Hit Trees VOR DME Bradley 15nov95 - Conclusions Title  - 16apr13.jpg"/>
          <p:cNvPicPr>
            <a:picLocks noChangeAspect="1"/>
          </p:cNvPicPr>
          <p:nvPr/>
        </p:nvPicPr>
        <p:blipFill>
          <a:blip r:embed="rId2" cstate="print"/>
          <a:stretch>
            <a:fillRect/>
          </a:stretch>
        </p:blipFill>
        <p:spPr>
          <a:xfrm>
            <a:off x="2566993" y="1151616"/>
            <a:ext cx="4324350" cy="866775"/>
          </a:xfrm>
          <a:prstGeom prst="rect">
            <a:avLst/>
          </a:prstGeom>
        </p:spPr>
      </p:pic>
      <p:pic>
        <p:nvPicPr>
          <p:cNvPr id="10" name="Picture 9" descr="NTSB AA157 Hit Trees VOR DME Bradley 15nov95 - Conclusion 17 Fly CANPAs Highlighted - 16apr13.jpg"/>
          <p:cNvPicPr>
            <a:picLocks noChangeAspect="1"/>
          </p:cNvPicPr>
          <p:nvPr/>
        </p:nvPicPr>
        <p:blipFill>
          <a:blip r:embed="rId3" cstate="print"/>
          <a:stretch>
            <a:fillRect/>
          </a:stretch>
        </p:blipFill>
        <p:spPr>
          <a:xfrm>
            <a:off x="1908272" y="2048439"/>
            <a:ext cx="5505450" cy="1266825"/>
          </a:xfrm>
          <a:prstGeom prst="rect">
            <a:avLst/>
          </a:prstGeom>
        </p:spPr>
      </p:pic>
      <p:sp>
        <p:nvSpPr>
          <p:cNvPr id="11" name="Rectangle 10"/>
          <p:cNvSpPr/>
          <p:nvPr/>
        </p:nvSpPr>
        <p:spPr>
          <a:xfrm>
            <a:off x="251520" y="3902776"/>
            <a:ext cx="8712968" cy="2246769"/>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No additional avionics required.</a:t>
            </a:r>
          </a:p>
          <a:p>
            <a:pPr algn="ctr" eaLnBrk="0" fontAlgn="base" hangingPunct="0">
              <a:spcBef>
                <a:spcPct val="0"/>
              </a:spcBef>
              <a:spcAft>
                <a:spcPct val="0"/>
              </a:spcAft>
            </a:pPr>
            <a:r>
              <a:rPr lang="en-GB" sz="2800" b="1" dirty="0" smtClean="0">
                <a:solidFill>
                  <a:srgbClr val="000099"/>
                </a:solidFill>
                <a:ea typeface="ＭＳ Ｐゴシック" pitchFamily="34" charset="-128"/>
              </a:rPr>
              <a:t>Just DME-Altitude Cross checks on 3º profile </a:t>
            </a:r>
          </a:p>
          <a:p>
            <a:pPr algn="ctr" eaLnBrk="0" fontAlgn="base" hangingPunct="0">
              <a:spcBef>
                <a:spcPct val="0"/>
              </a:spcBef>
              <a:spcAft>
                <a:spcPct val="0"/>
              </a:spcAft>
            </a:pPr>
            <a:r>
              <a:rPr lang="en-GB" sz="2800" b="1" dirty="0" smtClean="0">
                <a:solidFill>
                  <a:srgbClr val="000099"/>
                </a:solidFill>
                <a:ea typeface="ＭＳ Ｐゴシック" pitchFamily="34" charset="-128"/>
              </a:rPr>
              <a:t>by tables or slide rule –</a:t>
            </a:r>
          </a:p>
          <a:p>
            <a:pPr algn="ctr" eaLnBrk="0" fontAlgn="base" hangingPunct="0">
              <a:spcBef>
                <a:spcPct val="0"/>
              </a:spcBef>
              <a:spcAft>
                <a:spcPct val="0"/>
              </a:spcAft>
            </a:pPr>
            <a:r>
              <a:rPr lang="en-GB" sz="2800" b="1" dirty="0" smtClean="0">
                <a:solidFill>
                  <a:srgbClr val="000099"/>
                </a:solidFill>
                <a:ea typeface="ＭＳ Ｐゴシック" pitchFamily="34" charset="-128"/>
              </a:rPr>
              <a:t>as used on hand flown CANPAs since 1970s</a:t>
            </a:r>
          </a:p>
          <a:p>
            <a:pPr algn="ctr" eaLnBrk="0" fontAlgn="base" hangingPunct="0">
              <a:spcBef>
                <a:spcPct val="0"/>
              </a:spcBef>
              <a:spcAft>
                <a:spcPct val="0"/>
              </a:spcAft>
            </a:pPr>
            <a:r>
              <a:rPr lang="en-GB" sz="2800" b="1" dirty="0" smtClean="0">
                <a:solidFill>
                  <a:srgbClr val="000099"/>
                </a:solidFill>
                <a:ea typeface="ＭＳ Ｐゴシック" pitchFamily="34" charset="-128"/>
              </a:rPr>
              <a:t>on aircraft such as B707s with no FD or autopilot.</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4"/>
            <a:ext cx="9144000" cy="523220"/>
          </a:xfrm>
          <a:prstGeom prst="rect">
            <a:avLst/>
          </a:prstGeom>
        </p:spPr>
        <p:txBody>
          <a:bodyPr wrap="square">
            <a:spAutoFit/>
          </a:bodyPr>
          <a:lstStyle/>
          <a:p>
            <a:pPr algn="ctr" eaLnBrk="0" hangingPunct="0"/>
            <a:r>
              <a:rPr lang="en-GB" sz="2800" b="1" dirty="0" smtClean="0">
                <a:solidFill>
                  <a:srgbClr val="000099"/>
                </a:solidFill>
                <a:ea typeface="ＭＳ Ｐゴシック" pitchFamily="34" charset="-128"/>
              </a:rPr>
              <a:t>NTSB Recommendations - 13 Nov 1996</a:t>
            </a:r>
            <a:endParaRPr lang="en-GB" sz="2800" dirty="0"/>
          </a:p>
        </p:txBody>
      </p:sp>
      <p:pic>
        <p:nvPicPr>
          <p:cNvPr id="6" name="Picture 5" descr="NTSB AA157 Hit Trees VOR DME Bradley 15nov95 - Recommendation 1 Evaluate Canpas  highlighted 2 - 16apr13.jpg"/>
          <p:cNvPicPr>
            <a:picLocks noChangeAspect="1"/>
          </p:cNvPicPr>
          <p:nvPr/>
        </p:nvPicPr>
        <p:blipFill>
          <a:blip r:embed="rId2" cstate="print"/>
          <a:stretch>
            <a:fillRect/>
          </a:stretch>
        </p:blipFill>
        <p:spPr>
          <a:xfrm>
            <a:off x="271462" y="659755"/>
            <a:ext cx="8601075" cy="3829050"/>
          </a:xfrm>
          <a:prstGeom prst="rect">
            <a:avLst/>
          </a:prstGeom>
        </p:spPr>
      </p:pic>
      <p:sp>
        <p:nvSpPr>
          <p:cNvPr id="7" name="Rectangle 6"/>
          <p:cNvSpPr/>
          <p:nvPr/>
        </p:nvSpPr>
        <p:spPr>
          <a:xfrm>
            <a:off x="309880" y="4561304"/>
            <a:ext cx="8569520"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Required descent angle can be followed by flying sink rate for indicated groundspeed – allowing for airspeed wind component changes –</a:t>
            </a:r>
          </a:p>
          <a:p>
            <a:pPr algn="ctr" eaLnBrk="0" fontAlgn="base" hangingPunct="0">
              <a:spcBef>
                <a:spcPct val="0"/>
              </a:spcBef>
              <a:spcAft>
                <a:spcPct val="0"/>
              </a:spcAft>
            </a:pPr>
            <a:r>
              <a:rPr lang="en-GB" sz="2800" b="1" dirty="0" smtClean="0">
                <a:solidFill>
                  <a:srgbClr val="000099"/>
                </a:solidFill>
                <a:ea typeface="ＭＳ Ｐゴシック" pitchFamily="34" charset="-128"/>
              </a:rPr>
              <a:t>adjusted if checks show deviation from profile. </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ibley 1 D Data\My Dropbox\!Curdata\DDCL -\DDC DME CANPAs, NPA Accidents\FSF Task Force Killers in Aviation - KAL Guam crash on cover  feb 1998 - 6sep09.jpg"/>
          <p:cNvPicPr>
            <a:picLocks noChangeAspect="1" noChangeArrowheads="1"/>
          </p:cNvPicPr>
          <p:nvPr/>
        </p:nvPicPr>
        <p:blipFill>
          <a:blip r:embed="rId3" cstate="print"/>
          <a:srcRect/>
          <a:stretch>
            <a:fillRect/>
          </a:stretch>
        </p:blipFill>
        <p:spPr bwMode="auto">
          <a:xfrm>
            <a:off x="2252754" y="611582"/>
            <a:ext cx="4463380" cy="5765199"/>
          </a:xfrm>
          <a:prstGeom prst="rect">
            <a:avLst/>
          </a:prstGeom>
          <a:noFill/>
        </p:spPr>
      </p:pic>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Ability to fly DME-Altitude CANPAs not stressed</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ibley 1 D Data\My Dropbox\!Curdata\DDCL -\DDC DME CANPAs, NPA Accidents\FSF Task Force Killers in Aviation - KAL Guam crash on cover  feb 1998 - 6sep09.jpg"/>
          <p:cNvPicPr>
            <a:picLocks noChangeAspect="1" noChangeArrowheads="1"/>
          </p:cNvPicPr>
          <p:nvPr/>
        </p:nvPicPr>
        <p:blipFill>
          <a:blip r:embed="rId3" cstate="print"/>
          <a:srcRect/>
          <a:stretch>
            <a:fillRect/>
          </a:stretch>
        </p:blipFill>
        <p:spPr bwMode="auto">
          <a:xfrm>
            <a:off x="2252754" y="611582"/>
            <a:ext cx="4463380" cy="5765199"/>
          </a:xfrm>
          <a:prstGeom prst="rect">
            <a:avLst/>
          </a:prstGeom>
          <a:noFill/>
        </p:spPr>
      </p:pic>
      <p:sp>
        <p:nvSpPr>
          <p:cNvPr id="3" name="Rectangle 2"/>
          <p:cNvSpPr/>
          <p:nvPr/>
        </p:nvSpPr>
        <p:spPr>
          <a:xfrm>
            <a:off x="0" y="2745502"/>
            <a:ext cx="9144000" cy="2554545"/>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FSF </a:t>
            </a:r>
            <a:r>
              <a:rPr lang="en-GB" sz="2800" dirty="0" smtClean="0">
                <a:solidFill>
                  <a:srgbClr val="000099"/>
                </a:solidFill>
                <a:ea typeface="ＭＳ Ｐゴシック" pitchFamily="34" charset="-128"/>
              </a:rPr>
              <a:t>278 page </a:t>
            </a:r>
            <a:r>
              <a:rPr lang="en-GB" sz="2800" b="1" dirty="0" smtClean="0">
                <a:solidFill>
                  <a:srgbClr val="000099"/>
                </a:solidFill>
                <a:ea typeface="ＭＳ Ｐゴシック" pitchFamily="34" charset="-128"/>
              </a:rPr>
              <a:t>Nov-Dec 1998 CFIT Task Force Report </a:t>
            </a:r>
          </a:p>
          <a:p>
            <a:pPr algn="ctr" eaLnBrk="0" hangingPunct="0"/>
            <a:r>
              <a:rPr lang="en-GB" sz="2800" i="1" dirty="0" smtClean="0">
                <a:solidFill>
                  <a:srgbClr val="000099"/>
                </a:solidFill>
              </a:rPr>
              <a:t>only reference?</a:t>
            </a:r>
          </a:p>
          <a:p>
            <a:pPr algn="ctr" eaLnBrk="0" hangingPunct="0"/>
            <a:r>
              <a:rPr lang="en-GB" sz="2800" b="1" dirty="0" smtClean="0">
                <a:solidFill>
                  <a:srgbClr val="000099"/>
                </a:solidFill>
              </a:rPr>
              <a:t>Aircraft Equipment Working Group </a:t>
            </a:r>
            <a:r>
              <a:rPr lang="en-GB" sz="1800" dirty="0" smtClean="0">
                <a:solidFill>
                  <a:srgbClr val="000099"/>
                </a:solidFill>
              </a:rPr>
              <a:t>Page 93</a:t>
            </a:r>
            <a:endParaRPr lang="en-GB" sz="2800" dirty="0" smtClean="0">
              <a:solidFill>
                <a:srgbClr val="000099"/>
              </a:solidFill>
            </a:endParaRPr>
          </a:p>
          <a:p>
            <a:pPr algn="ctr" eaLnBrk="0" hangingPunct="0"/>
            <a:r>
              <a:rPr lang="en-GB" b="1" dirty="0" smtClean="0">
                <a:solidFill>
                  <a:srgbClr val="3366CC"/>
                </a:solidFill>
                <a:ea typeface="ＭＳ Ｐゴシック" pitchFamily="34" charset="-128"/>
              </a:rPr>
              <a:t>“Operators should furnish crews with charts depicting</a:t>
            </a:r>
          </a:p>
          <a:p>
            <a:pPr algn="ctr" eaLnBrk="0" hangingPunct="0"/>
            <a:r>
              <a:rPr lang="en-GB" b="1" dirty="0" smtClean="0">
                <a:solidFill>
                  <a:srgbClr val="3366CC"/>
                </a:solidFill>
                <a:ea typeface="ＭＳ Ｐゴシック" pitchFamily="34" charset="-128"/>
              </a:rPr>
              <a:t>constant-angle profiles and recommended altitudes along the glide path for nonprecision approaches</a:t>
            </a:r>
            <a:r>
              <a:rPr lang="en-GB" sz="2800" dirty="0" smtClean="0">
                <a:solidFill>
                  <a:srgbClr val="3366CC"/>
                </a:solidFill>
                <a:ea typeface="ＭＳ Ｐゴシック" pitchFamily="34" charset="-128"/>
              </a:rPr>
              <a:t>;”</a:t>
            </a:r>
          </a:p>
        </p:txBody>
      </p:sp>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Ability to fly DME-Altitude CANPAs not stressed</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L 747 GUAM FCFIT - Slide showing accident - 14apr13.jpg"/>
          <p:cNvPicPr>
            <a:picLocks noChangeAspect="1"/>
          </p:cNvPicPr>
          <p:nvPr/>
        </p:nvPicPr>
        <p:blipFill>
          <a:blip r:embed="rId3" cstate="print"/>
          <a:stretch>
            <a:fillRect/>
          </a:stretch>
        </p:blipFill>
        <p:spPr>
          <a:xfrm>
            <a:off x="-22224" y="471034"/>
            <a:ext cx="9144000" cy="6030236"/>
          </a:xfrm>
          <a:prstGeom prst="rect">
            <a:avLst/>
          </a:prstGeom>
        </p:spPr>
      </p:pic>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L 747 GUAM FCFIT - Slide showing accident - 14apr13.jpg"/>
          <p:cNvPicPr>
            <a:picLocks noChangeAspect="1"/>
          </p:cNvPicPr>
          <p:nvPr/>
        </p:nvPicPr>
        <p:blipFill>
          <a:blip r:embed="rId3" cstate="print"/>
          <a:stretch>
            <a:fillRect/>
          </a:stretch>
        </p:blipFill>
        <p:spPr>
          <a:xfrm>
            <a:off x="-22224" y="471034"/>
            <a:ext cx="9144000" cy="6030236"/>
          </a:xfrm>
          <a:prstGeom prst="rect">
            <a:avLst/>
          </a:prstGeom>
        </p:spPr>
      </p:pic>
      <p:sp>
        <p:nvSpPr>
          <p:cNvPr id="6" name="Rectangle 5"/>
          <p:cNvSpPr/>
          <p:nvPr/>
        </p:nvSpPr>
        <p:spPr>
          <a:xfrm>
            <a:off x="736744" y="1652832"/>
            <a:ext cx="7908296" cy="4124206"/>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A confusing situation for the crew as the profile of the LOC GS out approach was Dive &amp; Drive although in the same area as the normal ILS Glide Slope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and a false signal was causing the GS  to indicate correctly.</a:t>
            </a:r>
          </a:p>
          <a:p>
            <a:pPr algn="ctr" eaLnBrk="0" fontAlgn="base" hangingPunct="0">
              <a:spcBef>
                <a:spcPct val="0"/>
              </a:spcBef>
              <a:spcAft>
                <a:spcPct val="0"/>
              </a:spcAft>
            </a:pPr>
            <a:r>
              <a:rPr lang="en-GB" sz="2800" b="1" dirty="0" smtClean="0">
                <a:solidFill>
                  <a:srgbClr val="000099"/>
                </a:solidFill>
                <a:ea typeface="ＭＳ Ｐゴシック" pitchFamily="34" charset="-128"/>
              </a:rPr>
              <a:t>The aircraft descended early and before reaching MDA hit the ground having started to Go Around. </a:t>
            </a:r>
          </a:p>
        </p:txBody>
      </p:sp>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8" name="Picture 7" descr="KAL 747 GUAM FCFIT - Animation - 4 CAM 1 Check if ILS is working CAM 2 unusable - 6apr13.jpg"/>
          <p:cNvPicPr>
            <a:picLocks noChangeAspect="1"/>
          </p:cNvPicPr>
          <p:nvPr/>
        </p:nvPicPr>
        <p:blipFill>
          <a:blip r:embed="rId3" cstate="print"/>
          <a:stretch>
            <a:fillRect/>
          </a:stretch>
        </p:blipFill>
        <p:spPr>
          <a:xfrm>
            <a:off x="171456" y="498942"/>
            <a:ext cx="8820472" cy="59543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8" name="Picture 7" descr="KAL 747 GUAM FCFIT - Animation - 4 CAM 1 Check if ILS is working CAM 2 unusable - 6apr13.jpg"/>
          <p:cNvPicPr>
            <a:picLocks noChangeAspect="1"/>
          </p:cNvPicPr>
          <p:nvPr/>
        </p:nvPicPr>
        <p:blipFill>
          <a:blip r:embed="rId3" cstate="print"/>
          <a:stretch>
            <a:fillRect/>
          </a:stretch>
        </p:blipFill>
        <p:spPr>
          <a:xfrm>
            <a:off x="171456" y="498942"/>
            <a:ext cx="8820472" cy="5954394"/>
          </a:xfrm>
          <a:prstGeom prst="rect">
            <a:avLst/>
          </a:prstGeom>
        </p:spPr>
      </p:pic>
      <p:sp>
        <p:nvSpPr>
          <p:cNvPr id="5" name="Rectangle 4"/>
          <p:cNvSpPr/>
          <p:nvPr/>
        </p:nvSpPr>
        <p:spPr>
          <a:xfrm>
            <a:off x="365824" y="2081472"/>
            <a:ext cx="8479248" cy="2831544"/>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With the Glide Slope transmitter out of service, a radio signal  was clearing the GS Fail flag giving an indication of on Glide Slope to the pilots.</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This was a surprising/confusing distraction.</a:t>
            </a:r>
          </a:p>
          <a:p>
            <a:pPr algn="ctr" eaLnBrk="0" fontAlgn="base" hangingPunct="0">
              <a:spcBef>
                <a:spcPct val="0"/>
              </a:spcBef>
              <a:spcAft>
                <a:spcPts val="600"/>
              </a:spcAft>
            </a:pPr>
            <a:r>
              <a:rPr lang="en-GB" sz="2800" b="1" dirty="0" smtClean="0">
                <a:solidFill>
                  <a:srgbClr val="000099"/>
                </a:solidFill>
                <a:ea typeface="ＭＳ Ｐゴシック" pitchFamily="34" charset="-128"/>
              </a:rPr>
              <a:t> The captain asks if the glide slope is working and the FO confirms it is not.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82304"/>
            <a:ext cx="8892480" cy="5940088"/>
          </a:xfrm>
          <a:prstGeom prst="rect">
            <a:avLst/>
          </a:prstGeom>
        </p:spPr>
        <p:txBody>
          <a:bodyPr wrap="square">
            <a:spAutoFit/>
          </a:bodyPr>
          <a:lstStyle/>
          <a:p>
            <a:r>
              <a:rPr lang="en-GB" sz="2000" dirty="0" smtClean="0">
                <a:solidFill>
                  <a:srgbClr val="000099"/>
                </a:solidFill>
                <a:latin typeface="+mn-lt"/>
              </a:rPr>
              <a:t>Actual distance from runway only known at Beacon crossings  therefore</a:t>
            </a:r>
          </a:p>
          <a:p>
            <a:pPr>
              <a:spcAft>
                <a:spcPts val="600"/>
              </a:spcAft>
            </a:pPr>
            <a:r>
              <a:rPr lang="en-GB" sz="2000" dirty="0" smtClean="0">
                <a:solidFill>
                  <a:srgbClr val="000099"/>
                </a:solidFill>
                <a:latin typeface="+mn-lt"/>
              </a:rPr>
              <a:t>      Descents and Approaches had to be Step Downs.</a:t>
            </a:r>
          </a:p>
          <a:p>
            <a:r>
              <a:rPr lang="en-GB" sz="2000" dirty="0" smtClean="0">
                <a:solidFill>
                  <a:srgbClr val="000099"/>
                </a:solidFill>
                <a:latin typeface="+mn-lt"/>
              </a:rPr>
              <a:t>ILS Approaches on 3 degree glideslope transmitted from ground  5 times </a:t>
            </a:r>
          </a:p>
          <a:p>
            <a:pPr>
              <a:spcAft>
                <a:spcPts val="600"/>
              </a:spcAft>
            </a:pPr>
            <a:r>
              <a:rPr lang="en-GB" sz="2000" dirty="0" smtClean="0">
                <a:solidFill>
                  <a:srgbClr val="000099"/>
                </a:solidFill>
                <a:latin typeface="+mn-lt"/>
              </a:rPr>
              <a:t>      safer than Step Down/”Dive &amp; Drive”  Non Precision Approaches.</a:t>
            </a:r>
          </a:p>
          <a:p>
            <a:r>
              <a:rPr lang="en-GB" sz="2000" dirty="0" smtClean="0">
                <a:solidFill>
                  <a:srgbClr val="000099"/>
                </a:solidFill>
                <a:latin typeface="+mn-lt"/>
              </a:rPr>
              <a:t>1970s - DMEs installed worldwide, Descents and Approaches could be </a:t>
            </a:r>
          </a:p>
          <a:p>
            <a:r>
              <a:rPr lang="en-GB" sz="2000" dirty="0" smtClean="0">
                <a:solidFill>
                  <a:srgbClr val="000099"/>
                </a:solidFill>
                <a:latin typeface="+mn-lt"/>
              </a:rPr>
              <a:t>      based on distances accurate to 0.1 nautical mile.</a:t>
            </a:r>
          </a:p>
          <a:p>
            <a:r>
              <a:rPr lang="en-GB" sz="2000" dirty="0" smtClean="0">
                <a:solidFill>
                  <a:srgbClr val="000099"/>
                </a:solidFill>
                <a:latin typeface="+mn-lt"/>
              </a:rPr>
              <a:t>      Constant Angle 3 degree Non Precision Approaches possible to 30ft  </a:t>
            </a:r>
          </a:p>
          <a:p>
            <a:pPr>
              <a:spcAft>
                <a:spcPts val="600"/>
              </a:spcAft>
            </a:pPr>
            <a:r>
              <a:rPr lang="en-GB" sz="2000" dirty="0" smtClean="0">
                <a:solidFill>
                  <a:srgbClr val="000099"/>
                </a:solidFill>
                <a:latin typeface="+mn-lt"/>
              </a:rPr>
              <a:t>      accuracy using DME-Altitude tables on approach charts or simple aids.</a:t>
            </a:r>
          </a:p>
          <a:p>
            <a:r>
              <a:rPr lang="en-GB" sz="2000" dirty="0" smtClean="0">
                <a:solidFill>
                  <a:srgbClr val="000099"/>
                </a:solidFill>
                <a:latin typeface="+mn-lt"/>
              </a:rPr>
              <a:t>1980s - Airbus policy to fly Constant Angle NPAs flown automatically by the</a:t>
            </a:r>
          </a:p>
          <a:p>
            <a:pPr>
              <a:spcAft>
                <a:spcPts val="600"/>
              </a:spcAft>
            </a:pPr>
            <a:r>
              <a:rPr lang="en-GB" sz="2000" dirty="0" smtClean="0">
                <a:solidFill>
                  <a:srgbClr val="000099"/>
                </a:solidFill>
                <a:latin typeface="+mn-lt"/>
              </a:rPr>
              <a:t>      FMGS or selecting Flight Path Angle &amp; crosschecking profile from tables.</a:t>
            </a:r>
          </a:p>
          <a:p>
            <a:pPr>
              <a:spcAft>
                <a:spcPts val="600"/>
              </a:spcAft>
            </a:pPr>
            <a:r>
              <a:rPr lang="en-GB" sz="2000" dirty="0" smtClean="0">
                <a:solidFill>
                  <a:srgbClr val="000099"/>
                </a:solidFill>
                <a:latin typeface="+mn-lt"/>
              </a:rPr>
              <a:t>Step Down/Dive &amp; Drive NPA Accidents continued despite GPWS. </a:t>
            </a:r>
          </a:p>
          <a:p>
            <a:r>
              <a:rPr lang="en-GB" sz="2000" dirty="0" smtClean="0">
                <a:solidFill>
                  <a:srgbClr val="000099"/>
                </a:solidFill>
                <a:latin typeface="+mn-lt"/>
              </a:rPr>
              <a:t>2000 - FAA required aircraft to be capable of flying CANPAs using on board </a:t>
            </a:r>
          </a:p>
          <a:p>
            <a:pPr>
              <a:spcAft>
                <a:spcPts val="600"/>
              </a:spcAft>
            </a:pPr>
            <a:r>
              <a:rPr lang="en-GB" sz="2000" dirty="0" smtClean="0">
                <a:solidFill>
                  <a:srgbClr val="000099"/>
                </a:solidFill>
                <a:latin typeface="+mn-lt"/>
              </a:rPr>
              <a:t>      navigation systems within 10 years.</a:t>
            </a:r>
          </a:p>
          <a:p>
            <a:pPr>
              <a:spcAft>
                <a:spcPts val="600"/>
              </a:spcAft>
            </a:pPr>
            <a:r>
              <a:rPr lang="en-GB" sz="2000" dirty="0" smtClean="0">
                <a:solidFill>
                  <a:srgbClr val="000099"/>
                </a:solidFill>
                <a:latin typeface="+mn-lt"/>
              </a:rPr>
              <a:t>2010 - US operators started CANPA implementation requiring FMS/GPS.</a:t>
            </a:r>
          </a:p>
          <a:p>
            <a:pPr>
              <a:spcAft>
                <a:spcPts val="0"/>
              </a:spcAft>
            </a:pPr>
            <a:r>
              <a:rPr lang="en-GB" sz="2000" dirty="0" smtClean="0">
                <a:solidFill>
                  <a:srgbClr val="000099"/>
                </a:solidFill>
                <a:latin typeface="+mn-lt"/>
              </a:rPr>
              <a:t>2011 - FAA  AC 120-108 introduced  Continuous Descent Final Approach but</a:t>
            </a:r>
          </a:p>
          <a:p>
            <a:pPr>
              <a:spcAft>
                <a:spcPts val="600"/>
              </a:spcAft>
            </a:pPr>
            <a:r>
              <a:rPr lang="en-GB" sz="2000" dirty="0" smtClean="0">
                <a:solidFill>
                  <a:srgbClr val="000099"/>
                </a:solidFill>
                <a:latin typeface="+mn-lt"/>
              </a:rPr>
              <a:t>      Distance-Altitude tables to monitor the glideslope not  emphasised.</a:t>
            </a:r>
            <a:endParaRPr lang="en-GB" sz="2000" b="1" dirty="0" smtClean="0">
              <a:solidFill>
                <a:srgbClr val="000099"/>
              </a:solidFill>
              <a:latin typeface="+mn-lt"/>
            </a:endParaRPr>
          </a:p>
          <a:p>
            <a:pPr>
              <a:spcAft>
                <a:spcPts val="600"/>
              </a:spcAft>
            </a:pPr>
            <a:r>
              <a:rPr lang="en-GB" sz="2000" b="1" dirty="0" smtClean="0">
                <a:solidFill>
                  <a:srgbClr val="000099"/>
                </a:solidFill>
                <a:latin typeface="+mn-lt"/>
              </a:rPr>
              <a:t>Some large operators’ policy remains to use Dive &amp; Drive. </a:t>
            </a:r>
            <a:endParaRPr lang="en-GB" sz="2000" b="1" dirty="0">
              <a:solidFill>
                <a:srgbClr val="000099"/>
              </a:solidFill>
              <a:latin typeface="+mn-lt"/>
            </a:endParaRPr>
          </a:p>
        </p:txBody>
      </p:sp>
      <p:sp>
        <p:nvSpPr>
          <p:cNvPr id="3" name="Text Box 8"/>
          <p:cNvSpPr txBox="1">
            <a:spLocks noChangeArrowheads="1"/>
          </p:cNvSpPr>
          <p:nvPr/>
        </p:nvSpPr>
        <p:spPr bwMode="auto">
          <a:xfrm>
            <a:off x="6350" y="134401"/>
            <a:ext cx="9144000" cy="486287"/>
          </a:xfrm>
          <a:prstGeom prst="rect">
            <a:avLst/>
          </a:prstGeom>
          <a:noFill/>
          <a:ln w="28575">
            <a:noFill/>
            <a:miter lim="800000"/>
            <a:headEnd/>
            <a:tailEnd/>
          </a:ln>
        </p:spPr>
        <p:txBody>
          <a:bodyPr>
            <a:spAutoFit/>
          </a:bodyPr>
          <a:lstStyle/>
          <a:p>
            <a:pPr algn="ctr" eaLnBrk="0" hangingPunct="0">
              <a:lnSpc>
                <a:spcPct val="80000"/>
              </a:lnSpc>
              <a:spcBef>
                <a:spcPct val="15000"/>
              </a:spcBef>
            </a:pPr>
            <a:r>
              <a:rPr lang="en-GB" sz="3200" b="1" dirty="0" smtClean="0">
                <a:solidFill>
                  <a:srgbClr val="000099"/>
                </a:solidFill>
              </a:rPr>
              <a:t>Overview of Approach Development</a:t>
            </a:r>
            <a:endParaRPr lang="en-US" sz="4000" b="1" dirty="0">
              <a:solidFill>
                <a:srgbClr val="000099"/>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4" name="Picture 3" descr="KAL 747 GUAM FCFIT - Animation - 5 CAM 1 As GS US Set 1440 - 6apr13.jpg"/>
          <p:cNvPicPr>
            <a:picLocks noChangeAspect="1"/>
          </p:cNvPicPr>
          <p:nvPr/>
        </p:nvPicPr>
        <p:blipFill>
          <a:blip r:embed="rId3" cstate="print"/>
          <a:stretch>
            <a:fillRect/>
          </a:stretch>
        </p:blipFill>
        <p:spPr>
          <a:xfrm>
            <a:off x="272608" y="463679"/>
            <a:ext cx="8662168" cy="6002665"/>
          </a:xfrm>
          <a:prstGeom prst="rect">
            <a:avLst/>
          </a:prstGeom>
        </p:spPr>
      </p:pic>
      <p:sp>
        <p:nvSpPr>
          <p:cNvPr id="5" name="Rectangle 4"/>
          <p:cNvSpPr/>
          <p:nvPr/>
        </p:nvSpPr>
        <p:spPr>
          <a:xfrm>
            <a:off x="144016" y="1988840"/>
            <a:ext cx="8892480" cy="3693319"/>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Having briefly thought the aircraft was on a serviceable glideslope, the captain has to switch back mentally to the lower Dive &amp; Drive profile.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He correctly asked the FO to set the next step of 1440ft to be maintained to the VOR, adding considerably to their workload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On a Constant Angle approach this change of profile and new altitude setting is not made.</a:t>
            </a:r>
            <a:r>
              <a:rPr lang="en-GB" sz="2800" dirty="0" smtClean="0">
                <a:solidFill>
                  <a:srgbClr val="000099"/>
                </a:solidFill>
                <a:ea typeface="ＭＳ Ｐゴシック" pitchFamily="34" charset="-128"/>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6" name="Picture 5" descr="KAL 747 GUAM FCFIT - Animation - 6 CAM 2 Approaching 1400 - 6apr13.jpg"/>
          <p:cNvPicPr>
            <a:picLocks noChangeAspect="1"/>
          </p:cNvPicPr>
          <p:nvPr/>
        </p:nvPicPr>
        <p:blipFill>
          <a:blip r:embed="rId3" cstate="print"/>
          <a:stretch>
            <a:fillRect/>
          </a:stretch>
        </p:blipFill>
        <p:spPr>
          <a:xfrm>
            <a:off x="314336" y="511471"/>
            <a:ext cx="8604448" cy="5961546"/>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4" name="Picture 3" descr="KAL 747 GUAM FCFIT - Animation - 7 CAM 1 Set 560 (at 1456) - 6apr13.jpg"/>
          <p:cNvPicPr>
            <a:picLocks noChangeAspect="1"/>
          </p:cNvPicPr>
          <p:nvPr/>
        </p:nvPicPr>
        <p:blipFill>
          <a:blip r:embed="rId3" cstate="print"/>
          <a:stretch>
            <a:fillRect/>
          </a:stretch>
        </p:blipFill>
        <p:spPr>
          <a:xfrm>
            <a:off x="129728" y="489493"/>
            <a:ext cx="8892480" cy="5961916"/>
          </a:xfrm>
          <a:prstGeom prst="rect">
            <a:avLst/>
          </a:prstGeom>
        </p:spPr>
      </p:pic>
      <p:sp>
        <p:nvSpPr>
          <p:cNvPr id="5" name="Rectangle 4"/>
          <p:cNvSpPr/>
          <p:nvPr/>
        </p:nvSpPr>
        <p:spPr>
          <a:xfrm>
            <a:off x="144016" y="1844824"/>
            <a:ext cx="8892480" cy="3693319"/>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When the FO warns Approaching 1400ft the captain asks him to set the MDA of 560ft.</a:t>
            </a:r>
          </a:p>
          <a:p>
            <a:pPr algn="ctr" eaLnBrk="0" fontAlgn="base" hangingPunct="0">
              <a:spcBef>
                <a:spcPct val="0"/>
              </a:spcBef>
              <a:spcAft>
                <a:spcPts val="600"/>
              </a:spcAft>
            </a:pPr>
            <a:r>
              <a:rPr lang="en-GB" sz="2800" b="1" dirty="0" smtClean="0">
                <a:solidFill>
                  <a:srgbClr val="000099"/>
                </a:solidFill>
                <a:ea typeface="ＭＳ Ｐゴシック" pitchFamily="34" charset="-128"/>
              </a:rPr>
              <a:t>But continues descending rather than flying level until the VOR.</a:t>
            </a:r>
          </a:p>
          <a:p>
            <a:pPr algn="ctr" eaLnBrk="0" hangingPunct="0">
              <a:spcAft>
                <a:spcPts val="600"/>
              </a:spcAft>
            </a:pPr>
            <a:r>
              <a:rPr lang="en-GB" sz="2800" b="1" dirty="0" smtClean="0">
                <a:solidFill>
                  <a:srgbClr val="000099"/>
                </a:solidFill>
                <a:ea typeface="ＭＳ Ｐゴシック" pitchFamily="34" charset="-128"/>
              </a:rPr>
              <a:t>Perhaps forgetting that the DME was not at the airfield but 3 miles closer at the VOR, although he had mentioned the 3 miles in his briefing while at cruise altitude?</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6" name="Picture 5" descr="KAL 747 GUAM FCFIT - Animation - 14 CAM x 30-30 Green CAM Hydrlcs GPWS Minimum (at 841ft) - 6apr13.jpg"/>
          <p:cNvPicPr>
            <a:picLocks noChangeAspect="1"/>
          </p:cNvPicPr>
          <p:nvPr/>
        </p:nvPicPr>
        <p:blipFill>
          <a:blip r:embed="rId3" cstate="print"/>
          <a:stretch>
            <a:fillRect/>
          </a:stretch>
        </p:blipFill>
        <p:spPr>
          <a:xfrm>
            <a:off x="328624" y="490960"/>
            <a:ext cx="8635864" cy="5971211"/>
          </a:xfrm>
          <a:prstGeom prst="rect">
            <a:avLst/>
          </a:prstGeom>
        </p:spPr>
      </p:pic>
      <p:sp>
        <p:nvSpPr>
          <p:cNvPr id="8" name="Rectangle 7"/>
          <p:cNvSpPr/>
          <p:nvPr/>
        </p:nvSpPr>
        <p:spPr>
          <a:xfrm>
            <a:off x="144016" y="2144872"/>
            <a:ext cx="8892480" cy="275460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Flight Engineer was still reading the Landing Checklist at 600ft above the airfield altitude causing further distraction to the pilots.</a:t>
            </a:r>
          </a:p>
          <a:p>
            <a:pPr algn="ctr" eaLnBrk="0" fontAlgn="base" hangingPunct="0">
              <a:spcBef>
                <a:spcPct val="0"/>
              </a:spcBef>
              <a:spcAft>
                <a:spcPts val="600"/>
              </a:spcAft>
            </a:pPr>
            <a:r>
              <a:rPr lang="en-GB" sz="2800" b="1" dirty="0" smtClean="0">
                <a:solidFill>
                  <a:srgbClr val="000099"/>
                </a:solidFill>
                <a:ea typeface="ＭＳ Ｐゴシック" pitchFamily="34" charset="-128"/>
              </a:rPr>
              <a:t>A disadvantage of the Dive and Drive approach is that the landing configuration is achieved later than during a Constant Angle Approach</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L 747 GUAM FCFIT - Animation - 18 CAM 2 &amp; 3 Go Around (at 692 ft) - 6apr13.jpg"/>
          <p:cNvPicPr>
            <a:picLocks noChangeAspect="1"/>
          </p:cNvPicPr>
          <p:nvPr/>
        </p:nvPicPr>
        <p:blipFill>
          <a:blip r:embed="rId3" cstate="print"/>
          <a:stretch>
            <a:fillRect/>
          </a:stretch>
        </p:blipFill>
        <p:spPr>
          <a:xfrm>
            <a:off x="171456" y="450166"/>
            <a:ext cx="8892480" cy="6013452"/>
          </a:xfrm>
          <a:prstGeom prst="rect">
            <a:avLst/>
          </a:prstGeom>
        </p:spPr>
      </p:pic>
      <p:sp>
        <p:nvSpPr>
          <p:cNvPr id="7" name="Rectangle 6"/>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
        <p:nvSpPr>
          <p:cNvPr id="8" name="Rectangle 7"/>
          <p:cNvSpPr/>
          <p:nvPr/>
        </p:nvSpPr>
        <p:spPr>
          <a:xfrm>
            <a:off x="144016" y="2702104"/>
            <a:ext cx="8892480"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captain started a Go Around at 692ft </a:t>
            </a:r>
            <a:r>
              <a:rPr lang="en-GB" sz="2800" b="1" dirty="0" err="1" smtClean="0">
                <a:solidFill>
                  <a:srgbClr val="000099"/>
                </a:solidFill>
                <a:ea typeface="ＭＳ Ｐゴシック" pitchFamily="34" charset="-128"/>
              </a:rPr>
              <a:t>amsl</a:t>
            </a:r>
            <a:r>
              <a:rPr lang="en-GB" sz="2800" b="1" dirty="0" smtClean="0">
                <a:solidFill>
                  <a:srgbClr val="000099"/>
                </a:solidFill>
                <a:ea typeface="ＭＳ Ｐゴシック" pitchFamily="34" charset="-128"/>
              </a:rPr>
              <a:t>, 130ft above the 560ft MDA, but did not pitch up quickly enough and the aircraft hit the hill of 660ft close to the VOR site.</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sp>
        <p:nvSpPr>
          <p:cNvPr id="11" name="Rectangle 10"/>
          <p:cNvSpPr/>
          <p:nvPr/>
        </p:nvSpPr>
        <p:spPr>
          <a:xfrm>
            <a:off x="144016" y="3610788"/>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Constant angle from 2600ft</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pic>
        <p:nvPicPr>
          <p:cNvPr id="9" name="Picture 8" descr="Guam Jepp ILS LOC GS out Profile Expanded scale - 16apr13.jpg"/>
          <p:cNvPicPr>
            <a:picLocks noChangeAspect="1"/>
          </p:cNvPicPr>
          <p:nvPr/>
        </p:nvPicPr>
        <p:blipFill>
          <a:blip r:embed="rId5" cstate="print"/>
          <a:stretch>
            <a:fillRect/>
          </a:stretch>
        </p:blipFill>
        <p:spPr>
          <a:xfrm>
            <a:off x="2336912" y="928955"/>
            <a:ext cx="5489454" cy="5309471"/>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pic>
        <p:nvPicPr>
          <p:cNvPr id="5" name="Picture 4" descr="Guam Airbus ILS LOC GS out Profile CANPA fm 2600' - 16apr13.jpg"/>
          <p:cNvPicPr>
            <a:picLocks noChangeAspect="1"/>
          </p:cNvPicPr>
          <p:nvPr/>
        </p:nvPicPr>
        <p:blipFill>
          <a:blip r:embed="rId4" cstate="print"/>
          <a:stretch>
            <a:fillRect/>
          </a:stretch>
        </p:blipFill>
        <p:spPr>
          <a:xfrm>
            <a:off x="1689408" y="1484784"/>
            <a:ext cx="6115853" cy="4627704"/>
          </a:xfrm>
          <a:prstGeom prst="rect">
            <a:avLst/>
          </a:prstGeom>
          <a:ln>
            <a:solidFill>
              <a:srgbClr val="000099"/>
            </a:solidFill>
          </a:ln>
        </p:spPr>
      </p:pic>
      <p:pic>
        <p:nvPicPr>
          <p:cNvPr id="9" name="Picture 8" descr="Guam Jepp ILS LOC GS out Profile Expanded scale - 16apr13.jpg"/>
          <p:cNvPicPr>
            <a:picLocks noChangeAspect="1"/>
          </p:cNvPicPr>
          <p:nvPr/>
        </p:nvPicPr>
        <p:blipFill>
          <a:blip r:embed="rId5" cstate="print"/>
          <a:stretch>
            <a:fillRect/>
          </a:stretch>
        </p:blipFill>
        <p:spPr>
          <a:xfrm>
            <a:off x="2336912" y="928955"/>
            <a:ext cx="5489454" cy="5309471"/>
          </a:xfrm>
          <a:prstGeom prst="rect">
            <a:avLst/>
          </a:prstGeom>
        </p:spPr>
      </p:pic>
      <p:sp>
        <p:nvSpPr>
          <p:cNvPr id="10" name="Rectangle 9"/>
          <p:cNvSpPr/>
          <p:nvPr/>
        </p:nvSpPr>
        <p:spPr>
          <a:xfrm>
            <a:off x="68240" y="2628766"/>
            <a:ext cx="9036496"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Compared to step down from 7.0 DME UNZ at 2600ft</a:t>
            </a:r>
          </a:p>
          <a:p>
            <a:pPr algn="ctr" eaLnBrk="0" fontAlgn="base" hangingPunct="0">
              <a:spcBef>
                <a:spcPct val="0"/>
              </a:spcBef>
              <a:spcAft>
                <a:spcPts val="0"/>
              </a:spcAft>
            </a:pPr>
            <a:r>
              <a:rPr lang="en-GB" sz="2800" b="1" dirty="0" smtClean="0">
                <a:solidFill>
                  <a:srgbClr val="000099"/>
                </a:solidFill>
                <a:ea typeface="ＭＳ Ｐゴシック" pitchFamily="34" charset="-128"/>
              </a:rPr>
              <a:t>to fly level at 2000ft until 1.6 DME </a:t>
            </a:r>
            <a:r>
              <a:rPr lang="en-GB" sz="2800" b="1" i="1" dirty="0" smtClean="0">
                <a:solidFill>
                  <a:srgbClr val="000099"/>
                </a:solidFill>
                <a:ea typeface="ＭＳ Ｐゴシック" pitchFamily="34" charset="-128"/>
              </a:rPr>
              <a:t>before</a:t>
            </a:r>
            <a:r>
              <a:rPr lang="en-GB" sz="2800" b="1" dirty="0" smtClean="0">
                <a:solidFill>
                  <a:srgbClr val="000099"/>
                </a:solidFill>
                <a:ea typeface="ＭＳ Ｐゴシック" pitchFamily="34" charset="-128"/>
              </a:rPr>
              <a:t> UNZ,</a:t>
            </a:r>
            <a:endParaRPr lang="en-GB" sz="2800" b="1" i="1" dirty="0" smtClean="0">
              <a:solidFill>
                <a:srgbClr val="000099"/>
              </a:solidFill>
              <a:ea typeface="ＭＳ Ｐゴシック" pitchFamily="34" charset="-128"/>
            </a:endParaRPr>
          </a:p>
          <a:p>
            <a:pPr algn="ctr" eaLnBrk="0" fontAlgn="base" hangingPunct="0">
              <a:spcBef>
                <a:spcPct val="0"/>
              </a:spcBef>
              <a:spcAft>
                <a:spcPts val="0"/>
              </a:spcAft>
            </a:pPr>
            <a:r>
              <a:rPr lang="en-GB" sz="2800" b="1" dirty="0" smtClean="0">
                <a:solidFill>
                  <a:srgbClr val="000099"/>
                </a:solidFill>
                <a:ea typeface="ＭＳ Ｐゴシック" pitchFamily="34" charset="-128"/>
              </a:rPr>
              <a:t>step down to fly level at 1440ft until the VOR/0 DME,</a:t>
            </a:r>
          </a:p>
          <a:p>
            <a:pPr algn="ctr" eaLnBrk="0" fontAlgn="base" hangingPunct="0">
              <a:spcBef>
                <a:spcPct val="0"/>
              </a:spcBef>
              <a:spcAft>
                <a:spcPts val="0"/>
              </a:spcAft>
            </a:pPr>
            <a:r>
              <a:rPr lang="en-GB" sz="2800" b="1" dirty="0" smtClean="0">
                <a:solidFill>
                  <a:srgbClr val="000099"/>
                </a:solidFill>
                <a:ea typeface="ＭＳ Ｐゴシック" pitchFamily="34" charset="-128"/>
              </a:rPr>
              <a:t>step to fly level at MDA 560ft to 2.8 DME </a:t>
            </a:r>
            <a:r>
              <a:rPr lang="en-GB" sz="2800" b="1" i="1" dirty="0" smtClean="0">
                <a:solidFill>
                  <a:srgbClr val="000099"/>
                </a:solidFill>
                <a:ea typeface="ＭＳ Ｐゴシック" pitchFamily="34" charset="-128"/>
              </a:rPr>
              <a:t>after</a:t>
            </a:r>
            <a:r>
              <a:rPr lang="en-GB" sz="2800" b="1" dirty="0" smtClean="0">
                <a:solidFill>
                  <a:srgbClr val="000099"/>
                </a:solidFill>
                <a:ea typeface="ＭＳ Ｐゴシック" pitchFamily="34" charset="-128"/>
              </a:rPr>
              <a:t> UNZ</a:t>
            </a:r>
            <a:endParaRPr lang="en-GB" sz="2800" dirty="0" smtClean="0">
              <a:solidFill>
                <a:srgbClr val="000099"/>
              </a:solidFill>
              <a:ea typeface="ＭＳ Ｐゴシック" pitchFamily="34" charset="-128"/>
            </a:endParaRPr>
          </a:p>
        </p:txBody>
      </p:sp>
      <p:cxnSp>
        <p:nvCxnSpPr>
          <p:cNvPr id="7" name="Straight Arrow Connector 6"/>
          <p:cNvCxnSpPr/>
          <p:nvPr/>
        </p:nvCxnSpPr>
        <p:spPr bwMode="auto">
          <a:xfrm>
            <a:off x="4860032" y="3933056"/>
            <a:ext cx="72008" cy="1224136"/>
          </a:xfrm>
          <a:prstGeom prst="straightConnector1">
            <a:avLst/>
          </a:prstGeom>
          <a:solidFill>
            <a:schemeClr val="accent1"/>
          </a:solidFill>
          <a:ln w="38100" cap="flat" cmpd="sng" algn="ctr">
            <a:solidFill>
              <a:srgbClr val="3366CC"/>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93" y="22687"/>
            <a:ext cx="8772978" cy="1384995"/>
          </a:xfrm>
          <a:prstGeom prst="rect">
            <a:avLst/>
          </a:prstGeom>
        </p:spPr>
        <p:txBody>
          <a:bodyPr wrap="none">
            <a:spAutoFit/>
          </a:bodyPr>
          <a:lstStyle/>
          <a:p>
            <a:pPr algn="ctr"/>
            <a:r>
              <a:rPr lang="en-GB" sz="2800" b="1" dirty="0" smtClean="0">
                <a:solidFill>
                  <a:srgbClr val="000099"/>
                </a:solidFill>
                <a:ea typeface="ＭＳ Ｐゴシック" pitchFamily="34" charset="-128"/>
              </a:rPr>
              <a:t>Reason for Frequent CFIT Accidents up to 1970s -</a:t>
            </a:r>
          </a:p>
          <a:p>
            <a:pPr algn="ctr"/>
            <a:r>
              <a:rPr lang="en-GB" sz="2800" b="1" dirty="0" smtClean="0">
                <a:solidFill>
                  <a:srgbClr val="000099"/>
                </a:solidFill>
                <a:ea typeface="ＭＳ Ｐゴシック" pitchFamily="34" charset="-128"/>
              </a:rPr>
              <a:t>Where No Ground Radar, Descents Made in Steps,</a:t>
            </a:r>
          </a:p>
          <a:p>
            <a:pPr algn="ctr"/>
            <a:r>
              <a:rPr lang="en-GB" sz="2800" b="1" dirty="0" smtClean="0">
                <a:solidFill>
                  <a:srgbClr val="000099"/>
                </a:solidFill>
                <a:ea typeface="ＭＳ Ｐゴシック" pitchFamily="34" charset="-128"/>
              </a:rPr>
              <a:t>Continuing Descent Passing Radio Beacons</a:t>
            </a:r>
            <a:endParaRPr lang="en-GB" sz="2800" dirty="0"/>
          </a:p>
        </p:txBody>
      </p:sp>
      <p:sp>
        <p:nvSpPr>
          <p:cNvPr id="3" name="Isosceles Triangle 2"/>
          <p:cNvSpPr/>
          <p:nvPr/>
        </p:nvSpPr>
        <p:spPr bwMode="auto">
          <a:xfrm>
            <a:off x="4504866" y="3266492"/>
            <a:ext cx="628656" cy="3186844"/>
          </a:xfrm>
          <a:prstGeom prst="triangle">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a:off x="251520" y="1700808"/>
            <a:ext cx="1944216"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6" name="Straight Connector 5"/>
          <p:cNvCxnSpPr/>
          <p:nvPr/>
        </p:nvCxnSpPr>
        <p:spPr bwMode="auto">
          <a:xfrm>
            <a:off x="2195736" y="1700808"/>
            <a:ext cx="1656184" cy="1224136"/>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8" name="Straight Connector 7"/>
          <p:cNvCxnSpPr/>
          <p:nvPr/>
        </p:nvCxnSpPr>
        <p:spPr bwMode="auto">
          <a:xfrm>
            <a:off x="3851358" y="2910430"/>
            <a:ext cx="1944216"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cxnSp>
        <p:nvCxnSpPr>
          <p:cNvPr id="9" name="Straight Connector 8"/>
          <p:cNvCxnSpPr/>
          <p:nvPr/>
        </p:nvCxnSpPr>
        <p:spPr bwMode="auto">
          <a:xfrm>
            <a:off x="5767108" y="2896478"/>
            <a:ext cx="1656184" cy="1224136"/>
          </a:xfrm>
          <a:prstGeom prst="line">
            <a:avLst/>
          </a:prstGeom>
          <a:solidFill>
            <a:schemeClr val="accent1"/>
          </a:solidFill>
          <a:ln w="31750" cap="flat" cmpd="sng" algn="ctr">
            <a:solidFill>
              <a:srgbClr val="000099"/>
            </a:solidFill>
            <a:prstDash val="solid"/>
            <a:round/>
            <a:headEnd type="none" w="med" len="med"/>
            <a:tailEnd type="none" w="med" len="med"/>
          </a:ln>
          <a:effectLst/>
        </p:spPr>
      </p:cxnSp>
      <p:sp>
        <p:nvSpPr>
          <p:cNvPr id="10" name="Isosceles Triangle 9"/>
          <p:cNvSpPr/>
          <p:nvPr/>
        </p:nvSpPr>
        <p:spPr bwMode="auto">
          <a:xfrm rot="10800000">
            <a:off x="5436096" y="2132856"/>
            <a:ext cx="137429" cy="4324458"/>
          </a:xfrm>
          <a:prstGeom prst="triangl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7410464" y="4120614"/>
            <a:ext cx="1512000" cy="0"/>
          </a:xfrm>
          <a:prstGeom prst="line">
            <a:avLst/>
          </a:prstGeom>
          <a:solidFill>
            <a:schemeClr val="accent1"/>
          </a:solidFill>
          <a:ln w="31750" cap="flat" cmpd="sng" algn="ctr">
            <a:solidFill>
              <a:srgbClr val="000099"/>
            </a:solidFill>
            <a:prstDash val="solid"/>
            <a:round/>
            <a:headEnd type="none" w="med" len="med"/>
            <a:tailEnd type="none" w="med" len="med"/>
          </a:ln>
          <a:effectLst/>
        </p:spPr>
      </p:cxnSp>
      <p:sp>
        <p:nvSpPr>
          <p:cNvPr id="12" name="Isosceles Triangle 11"/>
          <p:cNvSpPr/>
          <p:nvPr/>
        </p:nvSpPr>
        <p:spPr bwMode="auto">
          <a:xfrm>
            <a:off x="7812360" y="4293096"/>
            <a:ext cx="603968" cy="2160240"/>
          </a:xfrm>
          <a:prstGeom prst="triangle">
            <a:avLst>
              <a:gd name="adj" fmla="val 50000"/>
            </a:avLst>
          </a:prstGeom>
          <a:solidFill>
            <a:srgbClr val="CC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730872" y="1355068"/>
            <a:ext cx="1512168" cy="830997"/>
          </a:xfrm>
          <a:prstGeom prst="rect">
            <a:avLst/>
          </a:prstGeom>
          <a:noFill/>
        </p:spPr>
        <p:txBody>
          <a:bodyPr wrap="square" rtlCol="0">
            <a:spAutoFit/>
          </a:bodyPr>
          <a:lstStyle/>
          <a:p>
            <a:pPr algn="ctr"/>
            <a:r>
              <a:rPr lang="en-GB" b="1" dirty="0" smtClean="0">
                <a:solidFill>
                  <a:srgbClr val="000099"/>
                </a:solidFill>
              </a:rPr>
              <a:t>Radio Beacon</a:t>
            </a:r>
            <a:endParaRPr lang="en-GB" b="1" dirty="0">
              <a:solidFill>
                <a:srgbClr val="000099"/>
              </a:solidFill>
            </a:endParaRPr>
          </a:p>
        </p:txBody>
      </p:sp>
      <p:sp>
        <p:nvSpPr>
          <p:cNvPr id="15" name="TextBox 14"/>
          <p:cNvSpPr txBox="1"/>
          <p:nvPr/>
        </p:nvSpPr>
        <p:spPr>
          <a:xfrm>
            <a:off x="3995936" y="2852936"/>
            <a:ext cx="1557396" cy="461665"/>
          </a:xfrm>
          <a:prstGeom prst="rect">
            <a:avLst/>
          </a:prstGeom>
          <a:noFill/>
        </p:spPr>
        <p:txBody>
          <a:bodyPr wrap="square" rtlCol="0">
            <a:spAutoFit/>
          </a:bodyPr>
          <a:lstStyle/>
          <a:p>
            <a:pPr algn="ctr"/>
            <a:r>
              <a:rPr lang="en-GB" b="1" dirty="0" smtClean="0">
                <a:solidFill>
                  <a:srgbClr val="000099"/>
                </a:solidFill>
              </a:rPr>
              <a:t>Mountain</a:t>
            </a:r>
            <a:endParaRPr lang="en-GB" b="1" dirty="0">
              <a:solidFill>
                <a:srgbClr val="000099"/>
              </a:solidFill>
            </a:endParaRPr>
          </a:p>
        </p:txBody>
      </p:sp>
      <p:sp>
        <p:nvSpPr>
          <p:cNvPr id="16" name="TextBox 15"/>
          <p:cNvSpPr txBox="1"/>
          <p:nvPr/>
        </p:nvSpPr>
        <p:spPr>
          <a:xfrm>
            <a:off x="242896" y="4288552"/>
            <a:ext cx="4096410" cy="1200329"/>
          </a:xfrm>
          <a:prstGeom prst="rect">
            <a:avLst/>
          </a:prstGeom>
          <a:noFill/>
          <a:ln>
            <a:solidFill>
              <a:srgbClr val="000099"/>
            </a:solidFill>
          </a:ln>
        </p:spPr>
        <p:txBody>
          <a:bodyPr wrap="square" rtlCol="0">
            <a:spAutoFit/>
          </a:bodyPr>
          <a:lstStyle/>
          <a:p>
            <a:pPr algn="ctr"/>
            <a:r>
              <a:rPr lang="en-GB" b="1" dirty="0" smtClean="0">
                <a:solidFill>
                  <a:srgbClr val="000099"/>
                </a:solidFill>
              </a:rPr>
              <a:t>The same principle </a:t>
            </a:r>
          </a:p>
          <a:p>
            <a:pPr algn="ctr"/>
            <a:r>
              <a:rPr lang="en-GB" b="1" dirty="0" smtClean="0">
                <a:solidFill>
                  <a:srgbClr val="000099"/>
                </a:solidFill>
              </a:rPr>
              <a:t>had to apply for</a:t>
            </a:r>
          </a:p>
          <a:p>
            <a:pPr algn="ctr"/>
            <a:r>
              <a:rPr lang="en-GB" b="1" dirty="0" smtClean="0">
                <a:solidFill>
                  <a:srgbClr val="000099"/>
                </a:solidFill>
              </a:rPr>
              <a:t>Non Precision Approaches</a:t>
            </a:r>
            <a:endParaRPr lang="en-GB"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left)">
                                      <p:cBhvr>
                                        <p:cTn id="7" dur="500"/>
                                        <p:tgtEl>
                                          <p:spTgt spid="16">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p:cTn id="10"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6">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1000" fill="hold"/>
                                        <p:tgtEl>
                                          <p:spTgt spid="16">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p:cTn id="20" dur="1000" fill="hold"/>
                                        <p:tgtEl>
                                          <p:spTgt spid="16">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6">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4"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L 747 GUAM FCFIT - Airbus SIN HF Chart Recommended - 14apr13.jpg"/>
          <p:cNvPicPr>
            <a:picLocks noChangeAspect="1"/>
          </p:cNvPicPr>
          <p:nvPr/>
        </p:nvPicPr>
        <p:blipFill>
          <a:blip r:embed="rId3" cstate="print"/>
          <a:stretch>
            <a:fillRect/>
          </a:stretch>
        </p:blipFill>
        <p:spPr>
          <a:xfrm>
            <a:off x="0" y="402465"/>
            <a:ext cx="9144000" cy="6053070"/>
          </a:xfrm>
          <a:prstGeom prst="rect">
            <a:avLst/>
          </a:prstGeom>
        </p:spPr>
      </p:pic>
      <p:sp>
        <p:nvSpPr>
          <p:cNvPr id="7" name="Rectangle 6"/>
          <p:cNvSpPr/>
          <p:nvPr/>
        </p:nvSpPr>
        <p:spPr>
          <a:xfrm>
            <a:off x="78928" y="2232105"/>
            <a:ext cx="8964488" cy="3770263"/>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If the LOC GS out approach profile has been a Constant Angle like the normal ILS glideslope, </a:t>
            </a:r>
          </a:p>
          <a:p>
            <a:pPr algn="ctr" eaLnBrk="0" fontAlgn="base" hangingPunct="0">
              <a:spcBef>
                <a:spcPct val="0"/>
              </a:spcBef>
              <a:spcAft>
                <a:spcPts val="600"/>
              </a:spcAft>
            </a:pPr>
            <a:r>
              <a:rPr lang="en-GB" sz="2800" b="1" dirty="0" smtClean="0">
                <a:solidFill>
                  <a:srgbClr val="000099"/>
                </a:solidFill>
                <a:ea typeface="ＭＳ Ｐゴシック" pitchFamily="34" charset="-128"/>
              </a:rPr>
              <a:t>with a clear DME-Altitude table for the crew to check the aircraft to be on the correct profile,</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and the crew trained to use this procedure, being stabilised in the landing configuration before starting the final descent.....</a:t>
            </a:r>
          </a:p>
          <a:p>
            <a:pPr algn="ctr" eaLnBrk="0" hangingPunct="0">
              <a:spcAft>
                <a:spcPts val="600"/>
              </a:spcAft>
            </a:pPr>
            <a:r>
              <a:rPr lang="en-GB" sz="2800" b="1" i="1" dirty="0" smtClean="0">
                <a:solidFill>
                  <a:srgbClr val="3366CC"/>
                </a:solidFill>
                <a:ea typeface="ＭＳ Ｐゴシック" pitchFamily="34" charset="-128"/>
              </a:rPr>
              <a:t>would the accident have still occurred?</a:t>
            </a:r>
          </a:p>
        </p:txBody>
      </p:sp>
      <p:sp>
        <p:nvSpPr>
          <p:cNvPr id="8" name="Rectangle 7"/>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KAL B747-300 CFIT Accident into Guam 6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4"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KAL Guam CFIT 6aug97 Full NTSB Report 2000 - 13apr13.jpg"/>
          <p:cNvPicPr>
            <a:picLocks noChangeAspect="1"/>
          </p:cNvPicPr>
          <p:nvPr/>
        </p:nvPicPr>
        <p:blipFill>
          <a:blip r:embed="rId3" cstate="print"/>
          <a:stretch>
            <a:fillRect/>
          </a:stretch>
        </p:blipFill>
        <p:spPr>
          <a:xfrm>
            <a:off x="2371728" y="558132"/>
            <a:ext cx="4374232" cy="5823196"/>
          </a:xfrm>
          <a:prstGeom prst="rect">
            <a:avLst/>
          </a:prstGeom>
        </p:spPr>
      </p:pic>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NTSB Report of KAL 747 Accident Guam 8 Aug 1997</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KAL Guam CFIT 6aug97 Full NTSB Report 2000 - 13apr13.jpg"/>
          <p:cNvPicPr>
            <a:picLocks noChangeAspect="1"/>
          </p:cNvPicPr>
          <p:nvPr/>
        </p:nvPicPr>
        <p:blipFill>
          <a:blip r:embed="rId3" cstate="print"/>
          <a:stretch>
            <a:fillRect/>
          </a:stretch>
        </p:blipFill>
        <p:spPr>
          <a:xfrm>
            <a:off x="2371728" y="558132"/>
            <a:ext cx="4374232" cy="5823196"/>
          </a:xfrm>
          <a:prstGeom prst="rect">
            <a:avLst/>
          </a:prstGeom>
        </p:spPr>
      </p:pic>
      <p:sp>
        <p:nvSpPr>
          <p:cNvPr id="3" name="Rectangle 2"/>
          <p:cNvSpPr/>
          <p:nvPr/>
        </p:nvSpPr>
        <p:spPr>
          <a:xfrm>
            <a:off x="0" y="955776"/>
            <a:ext cx="9144000" cy="3616375"/>
          </a:xfrm>
          <a:prstGeom prst="rect">
            <a:avLst/>
          </a:prstGeom>
          <a:solidFill>
            <a:schemeClr val="bg1"/>
          </a:solidFill>
        </p:spPr>
        <p:txBody>
          <a:bodyPr wrap="square">
            <a:spAutoFit/>
          </a:bodyPr>
          <a:lstStyle/>
          <a:p>
            <a:pPr algn="ctr" eaLnBrk="0" hangingPunct="0">
              <a:spcAft>
                <a:spcPts val="600"/>
              </a:spcAft>
            </a:pPr>
            <a:r>
              <a:rPr lang="en-GB" sz="2800" b="1" dirty="0" smtClean="0">
                <a:solidFill>
                  <a:srgbClr val="000099"/>
                </a:solidFill>
                <a:ea typeface="ＭＳ Ｐゴシック" pitchFamily="34" charset="-128"/>
              </a:rPr>
              <a:t>NTSB report in FSF May-Jul 2000 FS Digest made 12 recommendations – Aircraft with suitable systems required to provide vertical flightpath guidance for constant angle nonprecision approaches, and all air carriers’ aircraft  to be so equipped in 10 years. </a:t>
            </a:r>
          </a:p>
          <a:p>
            <a:pPr algn="ctr" eaLnBrk="0" hangingPunct="0">
              <a:spcAft>
                <a:spcPts val="600"/>
              </a:spcAft>
            </a:pPr>
            <a:r>
              <a:rPr lang="en-GB" sz="2800" b="1" dirty="0" smtClean="0">
                <a:solidFill>
                  <a:srgbClr val="000099"/>
                </a:solidFill>
                <a:ea typeface="ＭＳ Ｐゴシック" pitchFamily="34" charset="-128"/>
              </a:rPr>
              <a:t>– </a:t>
            </a:r>
            <a:r>
              <a:rPr lang="en-GB" sz="2800" b="1" dirty="0" smtClean="0">
                <a:solidFill>
                  <a:srgbClr val="3366CC"/>
                </a:solidFill>
                <a:ea typeface="ＭＳ Ｐゴシック" pitchFamily="34" charset="-128"/>
              </a:rPr>
              <a:t>“Tabular information to allow Constant Angle of Descent by cross referencing distance from the airport and barometric altitude.”</a:t>
            </a:r>
          </a:p>
        </p:txBody>
      </p:sp>
      <p:sp>
        <p:nvSpPr>
          <p:cNvPr id="4" name="Rectangle 3"/>
          <p:cNvSpPr/>
          <p:nvPr/>
        </p:nvSpPr>
        <p:spPr>
          <a:xfrm>
            <a:off x="0" y="63679"/>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NTSB Report of KAL 747 Accident Guam 8 Aug 1997</a:t>
            </a:r>
            <a:endParaRPr lang="en-GB" sz="2800" b="1" dirty="0">
              <a:solidFill>
                <a:srgbClr val="000099"/>
              </a:solidFill>
              <a:ea typeface="ＭＳ Ｐゴシック" pitchFamily="34" charset="-128"/>
            </a:endParaRPr>
          </a:p>
        </p:txBody>
      </p:sp>
      <p:sp>
        <p:nvSpPr>
          <p:cNvPr id="6" name="Rectangle 5"/>
          <p:cNvSpPr/>
          <p:nvPr/>
        </p:nvSpPr>
        <p:spPr>
          <a:xfrm>
            <a:off x="0" y="4637454"/>
            <a:ext cx="9144000" cy="1815882"/>
          </a:xfrm>
          <a:prstGeom prst="rect">
            <a:avLst/>
          </a:prstGeom>
          <a:solidFill>
            <a:schemeClr val="tx2">
              <a:lumMod val="20000"/>
              <a:lumOff val="80000"/>
              <a:alpha val="85000"/>
            </a:schemeClr>
          </a:solidFill>
        </p:spPr>
        <p:txBody>
          <a:bodyPr wrap="square">
            <a:spAutoFit/>
          </a:bodyPr>
          <a:lstStyle/>
          <a:p>
            <a:pPr algn="ctr" eaLnBrk="0" hangingPunct="0">
              <a:spcAft>
                <a:spcPts val="600"/>
              </a:spcAft>
            </a:pPr>
            <a:r>
              <a:rPr lang="en-GB" sz="2800" b="1" i="1" dirty="0" smtClean="0">
                <a:solidFill>
                  <a:srgbClr val="000099"/>
                </a:solidFill>
                <a:ea typeface="ＭＳ Ｐゴシック" pitchFamily="34" charset="-128"/>
              </a:rPr>
              <a:t>But distance from airport is only available from FMS/GPS equipped aircraft so the distance reference must be the local DME when FMS/GPS is not available.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animBg="1"/>
      <p:bldP spid="4" grpId="0"/>
      <p:bldP spid="6" grpId="0" build="p" bldLvl="4"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July 2000 ANZ Erroneous GS Capture Resolved by DME-Altitude Checks</a:t>
            </a:r>
            <a:endParaRPr lang="en-GB" sz="2000" b="1" dirty="0">
              <a:solidFill>
                <a:srgbClr val="000099"/>
              </a:solidFill>
              <a:ea typeface="ＭＳ Ｐゴシック" pitchFamily="34" charset="-128"/>
            </a:endParaRPr>
          </a:p>
        </p:txBody>
      </p:sp>
      <p:pic>
        <p:nvPicPr>
          <p:cNvPr id="6" name="Picture 5" descr="ANZ 767 Samoa Erroneous GS 2000 1 - Title - 14apr13.jpg"/>
          <p:cNvPicPr>
            <a:picLocks noChangeAspect="1"/>
          </p:cNvPicPr>
          <p:nvPr/>
        </p:nvPicPr>
        <p:blipFill>
          <a:blip r:embed="rId3" cstate="print"/>
          <a:stretch>
            <a:fillRect/>
          </a:stretch>
        </p:blipFill>
        <p:spPr>
          <a:xfrm>
            <a:off x="0" y="449456"/>
            <a:ext cx="9144000" cy="601623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5" name="Picture 4" descr="ANZ 767 Samoa Erroneous GS 2000 2 - Plan View - 14apr13.jpg"/>
          <p:cNvPicPr>
            <a:picLocks noChangeAspect="1"/>
          </p:cNvPicPr>
          <p:nvPr/>
        </p:nvPicPr>
        <p:blipFill>
          <a:blip r:embed="rId3" cstate="print"/>
          <a:stretch>
            <a:fillRect/>
          </a:stretch>
        </p:blipFill>
        <p:spPr>
          <a:xfrm>
            <a:off x="0" y="446642"/>
            <a:ext cx="9144000" cy="6021867"/>
          </a:xfrm>
          <a:prstGeom prst="rect">
            <a:avLst/>
          </a:prstGeom>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5" name="Picture 4" descr="ANZ 767 Samoa Erroneous GS 2000 2 - Plan View - 14apr13.jpg"/>
          <p:cNvPicPr>
            <a:picLocks noChangeAspect="1"/>
          </p:cNvPicPr>
          <p:nvPr/>
        </p:nvPicPr>
        <p:blipFill>
          <a:blip r:embed="rId3" cstate="print"/>
          <a:stretch>
            <a:fillRect/>
          </a:stretch>
        </p:blipFill>
        <p:spPr>
          <a:xfrm>
            <a:off x="0" y="446642"/>
            <a:ext cx="9144000" cy="6021867"/>
          </a:xfrm>
          <a:prstGeom prst="rect">
            <a:avLst/>
          </a:prstGeom>
        </p:spPr>
      </p:pic>
      <p:sp>
        <p:nvSpPr>
          <p:cNvPr id="6" name="Rectangle 5"/>
          <p:cNvSpPr/>
          <p:nvPr/>
        </p:nvSpPr>
        <p:spPr>
          <a:xfrm>
            <a:off x="40944" y="2702104"/>
            <a:ext cx="9036496" cy="2831544"/>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Aircraft captured and flew an erroneous GS signal flying well below the correct glidepath.</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The Third Pilot called Go Around when he calculated from the DME the aircraft was 1000ft low.</a:t>
            </a:r>
          </a:p>
          <a:p>
            <a:pPr algn="ctr" eaLnBrk="0" fontAlgn="base" hangingPunct="0">
              <a:spcBef>
                <a:spcPct val="0"/>
              </a:spcBef>
              <a:spcAft>
                <a:spcPts val="600"/>
              </a:spcAft>
            </a:pPr>
            <a:r>
              <a:rPr lang="en-GB" sz="2800" i="1" dirty="0" smtClean="0">
                <a:solidFill>
                  <a:srgbClr val="3366CC"/>
                </a:solidFill>
                <a:ea typeface="ＭＳ Ｐゴシック" pitchFamily="34" charset="-128"/>
              </a:rPr>
              <a:t>(NTSB report commented that use of the chart DME-Altitude tables would have detected the error sooner.)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3 - VOR ILS DME Jep Chart  - 14apr13.jpg"/>
          <p:cNvPicPr>
            <a:picLocks noChangeAspect="1"/>
          </p:cNvPicPr>
          <p:nvPr/>
        </p:nvPicPr>
        <p:blipFill>
          <a:blip r:embed="rId3" cstate="print"/>
          <a:stretch>
            <a:fillRect/>
          </a:stretch>
        </p:blipFill>
        <p:spPr>
          <a:xfrm>
            <a:off x="0" y="419528"/>
            <a:ext cx="9144000" cy="6018944"/>
          </a:xfrm>
          <a:prstGeom prst="rect">
            <a:avLst/>
          </a:prstGeom>
        </p:spPr>
      </p:pic>
      <p:sp>
        <p:nvSpPr>
          <p:cNvPr id="6" name="Rectangle 5"/>
          <p:cNvSpPr/>
          <p:nvPr/>
        </p:nvSpPr>
        <p:spPr>
          <a:xfrm>
            <a:off x="144016" y="2930712"/>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Chart in use had DME-Altitude table</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4 - VOR ILS DME Jep Chart  - 14apr13.jpg"/>
          <p:cNvPicPr>
            <a:picLocks noChangeAspect="1"/>
          </p:cNvPicPr>
          <p:nvPr/>
        </p:nvPicPr>
        <p:blipFill>
          <a:blip r:embed="rId3" cstate="print"/>
          <a:stretch>
            <a:fillRect/>
          </a:stretch>
        </p:blipFill>
        <p:spPr>
          <a:xfrm>
            <a:off x="0" y="415247"/>
            <a:ext cx="9144000" cy="6027506"/>
          </a:xfrm>
          <a:prstGeom prst="rect">
            <a:avLst/>
          </a:prstGeom>
        </p:spPr>
      </p:pic>
      <p:sp>
        <p:nvSpPr>
          <p:cNvPr id="5" name="Rectangle 4"/>
          <p:cNvSpPr/>
          <p:nvPr/>
        </p:nvSpPr>
        <p:spPr>
          <a:xfrm>
            <a:off x="144016" y="3159320"/>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Third pilot’s mental calculations were 300ft in error</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5 - VOR DME Jep Chart  - 14apr13.jpg"/>
          <p:cNvPicPr>
            <a:picLocks noChangeAspect="1"/>
          </p:cNvPicPr>
          <p:nvPr/>
        </p:nvPicPr>
        <p:blipFill>
          <a:blip r:embed="rId3" cstate="print"/>
          <a:stretch>
            <a:fillRect/>
          </a:stretch>
        </p:blipFill>
        <p:spPr>
          <a:xfrm>
            <a:off x="0" y="419528"/>
            <a:ext cx="9144000" cy="6018944"/>
          </a:xfrm>
          <a:prstGeom prst="rect">
            <a:avLst/>
          </a:prstGeom>
        </p:spPr>
      </p:pic>
      <p:sp>
        <p:nvSpPr>
          <p:cNvPr id="5" name="Rectangle 4"/>
          <p:cNvSpPr/>
          <p:nvPr/>
        </p:nvSpPr>
        <p:spPr>
          <a:xfrm>
            <a:off x="251520" y="2204864"/>
            <a:ext cx="8892480" cy="1538883"/>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VOR DME procedure illustrates </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anomalies in charting profiles – </a:t>
            </a:r>
          </a:p>
          <a:p>
            <a:pPr algn="ctr" eaLnBrk="0" fontAlgn="base" hangingPunct="0">
              <a:spcBef>
                <a:spcPct val="0"/>
              </a:spcBef>
              <a:spcAft>
                <a:spcPts val="600"/>
              </a:spcAft>
            </a:pPr>
            <a:r>
              <a:rPr lang="en-GB" sz="2800" b="1" dirty="0" smtClean="0">
                <a:solidFill>
                  <a:srgbClr val="000099"/>
                </a:solidFill>
                <a:ea typeface="ＭＳ Ｐゴシック" pitchFamily="34" charset="-128"/>
              </a:rPr>
              <a:t>Many still exist today.</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3" name="Picture 2" descr="ANZ 767 Samoa Erroneous GS 2000 5a - VOR DME Jep Chart Inc D&amp;D Cmpgn - 14apr13.jpg"/>
          <p:cNvPicPr>
            <a:picLocks noChangeAspect="1"/>
          </p:cNvPicPr>
          <p:nvPr/>
        </p:nvPicPr>
        <p:blipFill>
          <a:blip r:embed="rId3" cstate="print"/>
          <a:stretch>
            <a:fillRect/>
          </a:stretch>
        </p:blipFill>
        <p:spPr>
          <a:xfrm>
            <a:off x="0" y="418066"/>
            <a:ext cx="9144000" cy="6021867"/>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8709"/>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Before DME / reliable distance information</a:t>
            </a:r>
          </a:p>
          <a:p>
            <a:pPr algn="ctr" eaLnBrk="0" fontAlgn="base" hangingPunct="0">
              <a:spcBef>
                <a:spcPct val="0"/>
              </a:spcBef>
              <a:spcAft>
                <a:spcPct val="0"/>
              </a:spcAft>
            </a:pPr>
            <a:r>
              <a:rPr lang="en-GB" sz="2800" b="1" dirty="0" smtClean="0">
                <a:solidFill>
                  <a:srgbClr val="000099"/>
                </a:solidFill>
                <a:ea typeface="ＭＳ Ｐゴシック" pitchFamily="34" charset="-128"/>
              </a:rPr>
              <a:t>NPAs Had to be Step Down or “Dive and Drive</a:t>
            </a:r>
            <a:endParaRPr lang="en-GB" sz="2800" b="1" dirty="0">
              <a:solidFill>
                <a:srgbClr val="000099"/>
              </a:solidFill>
              <a:ea typeface="ＭＳ Ｐゴシック" pitchFamily="34" charset="-128"/>
            </a:endParaRPr>
          </a:p>
        </p:txBody>
      </p:sp>
      <p:pic>
        <p:nvPicPr>
          <p:cNvPr id="8" name="Picture 7" descr="HD RAeS LHR 121011 - Thompson Steve Solomon Dive &amp; Drive Profile - 12oct12.jpg"/>
          <p:cNvPicPr>
            <a:picLocks noChangeAspect="1"/>
          </p:cNvPicPr>
          <p:nvPr/>
        </p:nvPicPr>
        <p:blipFill>
          <a:blip r:embed="rId3" cstate="print"/>
          <a:stretch>
            <a:fillRect/>
          </a:stretch>
        </p:blipFill>
        <p:spPr>
          <a:xfrm>
            <a:off x="278862" y="2989612"/>
            <a:ext cx="8506242" cy="2975868"/>
          </a:xfrm>
          <a:prstGeom prst="rect">
            <a:avLst/>
          </a:prstGeom>
        </p:spPr>
      </p:pic>
      <p:sp>
        <p:nvSpPr>
          <p:cNvPr id="10" name="TextBox 9"/>
          <p:cNvSpPr txBox="1"/>
          <p:nvPr/>
        </p:nvSpPr>
        <p:spPr>
          <a:xfrm>
            <a:off x="1620234" y="4713440"/>
            <a:ext cx="878610" cy="923330"/>
          </a:xfrm>
          <a:prstGeom prst="rect">
            <a:avLst/>
          </a:prstGeom>
          <a:solidFill>
            <a:schemeClr val="tx2">
              <a:lumMod val="20000"/>
              <a:lumOff val="80000"/>
            </a:schemeClr>
          </a:solidFill>
          <a:ln>
            <a:solidFill>
              <a:srgbClr val="000099"/>
            </a:solidFill>
          </a:ln>
        </p:spPr>
        <p:txBody>
          <a:bodyPr wrap="square" lIns="0" tIns="0" rIns="0" bIns="0" rtlCol="0">
            <a:spAutoFit/>
          </a:bodyPr>
          <a:lstStyle/>
          <a:p>
            <a:pPr algn="ctr"/>
            <a:r>
              <a:rPr lang="en-GB" sz="2000" dirty="0" smtClean="0"/>
              <a:t>Fix</a:t>
            </a:r>
          </a:p>
          <a:p>
            <a:pPr algn="ctr"/>
            <a:r>
              <a:rPr lang="en-GB" sz="1200" dirty="0" smtClean="0"/>
              <a:t>such as</a:t>
            </a:r>
            <a:endParaRPr lang="en-GB" sz="1400" dirty="0" smtClean="0"/>
          </a:p>
          <a:p>
            <a:pPr algn="ctr"/>
            <a:r>
              <a:rPr lang="en-GB" sz="1400" dirty="0" smtClean="0"/>
              <a:t>NDB</a:t>
            </a:r>
          </a:p>
          <a:p>
            <a:pPr algn="ctr"/>
            <a:r>
              <a:rPr lang="en-GB" sz="1400" dirty="0" smtClean="0"/>
              <a:t>Beacon</a:t>
            </a:r>
            <a:endParaRPr lang="en-GB" sz="1400" dirty="0"/>
          </a:p>
        </p:txBody>
      </p:sp>
      <p:sp>
        <p:nvSpPr>
          <p:cNvPr id="11" name="TextBox 10"/>
          <p:cNvSpPr txBox="1"/>
          <p:nvPr/>
        </p:nvSpPr>
        <p:spPr>
          <a:xfrm>
            <a:off x="3247952" y="4725109"/>
            <a:ext cx="936104" cy="923330"/>
          </a:xfrm>
          <a:prstGeom prst="rect">
            <a:avLst/>
          </a:prstGeom>
          <a:solidFill>
            <a:schemeClr val="tx2">
              <a:lumMod val="20000"/>
              <a:lumOff val="80000"/>
            </a:schemeClr>
          </a:solidFill>
          <a:ln>
            <a:solidFill>
              <a:srgbClr val="000099"/>
            </a:solidFill>
          </a:ln>
        </p:spPr>
        <p:txBody>
          <a:bodyPr wrap="square" lIns="0" tIns="0" rIns="0" bIns="0" rtlCol="0">
            <a:spAutoFit/>
          </a:bodyPr>
          <a:lstStyle/>
          <a:p>
            <a:pPr algn="ctr"/>
            <a:r>
              <a:rPr lang="en-GB" sz="2000" dirty="0" smtClean="0"/>
              <a:t>Fix</a:t>
            </a:r>
          </a:p>
          <a:p>
            <a:pPr algn="ctr"/>
            <a:r>
              <a:rPr lang="en-GB" sz="1200" dirty="0" smtClean="0"/>
              <a:t>such as</a:t>
            </a:r>
            <a:endParaRPr lang="en-GB" sz="1400" dirty="0" smtClean="0"/>
          </a:p>
          <a:p>
            <a:pPr algn="ctr"/>
            <a:r>
              <a:rPr lang="en-GB" sz="1400" dirty="0" smtClean="0"/>
              <a:t>Flashing Light</a:t>
            </a:r>
            <a:endParaRPr lang="en-GB" sz="1400" dirty="0"/>
          </a:p>
        </p:txBody>
      </p:sp>
      <p:sp>
        <p:nvSpPr>
          <p:cNvPr id="12" name="TextBox 11"/>
          <p:cNvSpPr txBox="1"/>
          <p:nvPr/>
        </p:nvSpPr>
        <p:spPr>
          <a:xfrm>
            <a:off x="2864406" y="3051636"/>
            <a:ext cx="2232248" cy="646331"/>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t>“Dive” to next Minimum Altitude </a:t>
            </a:r>
            <a:endParaRPr lang="en-GB" sz="1800" b="1" dirty="0"/>
          </a:p>
        </p:txBody>
      </p:sp>
      <p:cxnSp>
        <p:nvCxnSpPr>
          <p:cNvPr id="14" name="Straight Arrow Connector 13"/>
          <p:cNvCxnSpPr/>
          <p:nvPr/>
        </p:nvCxnSpPr>
        <p:spPr bwMode="auto">
          <a:xfrm flipH="1">
            <a:off x="2699792" y="3697967"/>
            <a:ext cx="1222682" cy="37910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3923928" y="3717032"/>
            <a:ext cx="216024" cy="900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679"/>
            <a:ext cx="9144000" cy="400110"/>
          </a:xfrm>
          <a:prstGeom prst="rect">
            <a:avLst/>
          </a:prstGeom>
        </p:spPr>
        <p:txBody>
          <a:bodyPr wrap="square">
            <a:spAutoFit/>
          </a:bodyPr>
          <a:lstStyle/>
          <a:p>
            <a:pPr algn="ctr" eaLnBrk="0" fontAlgn="base" hangingPunct="0">
              <a:spcBef>
                <a:spcPct val="0"/>
              </a:spcBef>
              <a:spcAft>
                <a:spcPct val="0"/>
              </a:spcAft>
            </a:pPr>
            <a:r>
              <a:rPr lang="en-GB" sz="2000" b="1" dirty="0" smtClean="0">
                <a:solidFill>
                  <a:srgbClr val="000099"/>
                </a:solidFill>
                <a:ea typeface="ＭＳ Ｐゴシック" pitchFamily="34" charset="-128"/>
              </a:rPr>
              <a:t>ANZ Erroneous GS Capture Resolved by DME-Altitude Checks</a:t>
            </a:r>
            <a:endParaRPr lang="en-GB" sz="2000" b="1" dirty="0">
              <a:solidFill>
                <a:srgbClr val="000099"/>
              </a:solidFill>
              <a:ea typeface="ＭＳ Ｐゴシック" pitchFamily="34" charset="-128"/>
            </a:endParaRPr>
          </a:p>
        </p:txBody>
      </p:sp>
      <p:pic>
        <p:nvPicPr>
          <p:cNvPr id="5" name="Picture 4" descr="ANZ 767 Samoa Erroneous GS 2000 6 - Summary - 14apr13.jpg"/>
          <p:cNvPicPr>
            <a:picLocks noChangeAspect="1"/>
          </p:cNvPicPr>
          <p:nvPr/>
        </p:nvPicPr>
        <p:blipFill>
          <a:blip r:embed="rId3" cstate="print"/>
          <a:stretch>
            <a:fillRect/>
          </a:stretch>
        </p:blipFill>
        <p:spPr>
          <a:xfrm>
            <a:off x="0" y="589142"/>
            <a:ext cx="9144000" cy="5679716"/>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 RAeS LHR 121011 - Don Batement info 2001 - 9oct12.jpg"/>
          <p:cNvPicPr>
            <a:picLocks noChangeAspect="1"/>
          </p:cNvPicPr>
          <p:nvPr/>
        </p:nvPicPr>
        <p:blipFill>
          <a:blip r:embed="rId3" cstate="print"/>
          <a:stretch>
            <a:fillRect/>
          </a:stretch>
        </p:blipFill>
        <p:spPr>
          <a:xfrm>
            <a:off x="-9506" y="2153072"/>
            <a:ext cx="9153506" cy="2952328"/>
          </a:xfrm>
          <a:prstGeom prst="rect">
            <a:avLst/>
          </a:prstGeom>
        </p:spPr>
      </p:pic>
      <p:sp>
        <p:nvSpPr>
          <p:cNvPr id="5" name="Rectangle 4"/>
          <p:cNvSpPr/>
          <p:nvPr/>
        </p:nvSpPr>
        <p:spPr>
          <a:xfrm>
            <a:off x="0" y="138629"/>
            <a:ext cx="9144000" cy="1815882"/>
          </a:xfrm>
          <a:prstGeom prst="rect">
            <a:avLst/>
          </a:prstGeom>
          <a:solidFill>
            <a:schemeClr val="tx2">
              <a:lumMod val="20000"/>
              <a:lumOff val="80000"/>
            </a:schemeClr>
          </a:solidFill>
        </p:spPr>
        <p:txBody>
          <a:bodyPr wrap="square">
            <a:spAutoFit/>
          </a:bodyPr>
          <a:lstStyle/>
          <a:p>
            <a:pPr algn="ctr" eaLnBrk="0" fontAlgn="base" hangingPunct="0">
              <a:spcBef>
                <a:spcPct val="0"/>
              </a:spcBef>
              <a:spcAft>
                <a:spcPct val="0"/>
              </a:spcAft>
            </a:pPr>
            <a:r>
              <a:rPr lang="en-GB" sz="2800" b="1" dirty="0">
                <a:solidFill>
                  <a:srgbClr val="000099"/>
                </a:solidFill>
                <a:ea typeface="ＭＳ Ｐゴシック" pitchFamily="34" charset="-128"/>
              </a:rPr>
              <a:t>CFIT </a:t>
            </a:r>
            <a:r>
              <a:rPr lang="en-GB" sz="2800" b="1" dirty="0" smtClean="0">
                <a:solidFill>
                  <a:srgbClr val="000099"/>
                </a:solidFill>
                <a:ea typeface="ＭＳ Ｐゴシック" pitchFamily="34" charset="-128"/>
              </a:rPr>
              <a:t>NPA Accidents Continued </a:t>
            </a:r>
            <a:r>
              <a:rPr lang="en-GB" sz="2800" b="1" dirty="0">
                <a:solidFill>
                  <a:srgbClr val="000099"/>
                </a:solidFill>
                <a:ea typeface="ＭＳ Ｐゴシック" pitchFamily="34" charset="-128"/>
              </a:rPr>
              <a:t>–</a:t>
            </a:r>
          </a:p>
          <a:p>
            <a:pPr algn="ctr" eaLnBrk="0" fontAlgn="base" hangingPunct="0">
              <a:spcBef>
                <a:spcPct val="0"/>
              </a:spcBef>
              <a:spcAft>
                <a:spcPct val="0"/>
              </a:spcAft>
            </a:pPr>
            <a:r>
              <a:rPr lang="en-GB" sz="2800" b="1" dirty="0">
                <a:solidFill>
                  <a:srgbClr val="000099"/>
                </a:solidFill>
                <a:ea typeface="ＭＳ Ｐゴシック" pitchFamily="34" charset="-128"/>
              </a:rPr>
              <a:t>In 2002 Don Bateman, father of </a:t>
            </a:r>
            <a:r>
              <a:rPr lang="en-GB" sz="2800" b="1" dirty="0" smtClean="0">
                <a:solidFill>
                  <a:srgbClr val="000099"/>
                </a:solidFill>
                <a:ea typeface="ＭＳ Ｐゴシック" pitchFamily="34" charset="-128"/>
              </a:rPr>
              <a:t>GPWS/EGPWS,</a:t>
            </a:r>
            <a:endParaRPr lang="en-GB" sz="2800" b="1" dirty="0">
              <a:solidFill>
                <a:srgbClr val="000099"/>
              </a:solidFill>
              <a:ea typeface="ＭＳ Ｐゴシック" pitchFamily="34" charset="-128"/>
            </a:endParaRPr>
          </a:p>
          <a:p>
            <a:pPr algn="ctr" eaLnBrk="0" fontAlgn="base" hangingPunct="0">
              <a:spcBef>
                <a:spcPct val="0"/>
              </a:spcBef>
              <a:spcAft>
                <a:spcPct val="0"/>
              </a:spcAft>
            </a:pPr>
            <a:r>
              <a:rPr lang="en-GB" sz="2800" b="1" dirty="0">
                <a:solidFill>
                  <a:srgbClr val="000099"/>
                </a:solidFill>
                <a:ea typeface="ＭＳ Ｐゴシック" pitchFamily="34" charset="-128"/>
              </a:rPr>
              <a:t>published 9 NPA CFIT accidents which could have been saved if EGPWS had been fitted </a:t>
            </a:r>
          </a:p>
        </p:txBody>
      </p:sp>
      <p:sp>
        <p:nvSpPr>
          <p:cNvPr id="6" name="Rectangle 5"/>
          <p:cNvSpPr/>
          <p:nvPr/>
        </p:nvSpPr>
        <p:spPr>
          <a:xfrm>
            <a:off x="6468" y="5139189"/>
            <a:ext cx="9144000"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i="1" dirty="0">
                <a:solidFill>
                  <a:srgbClr val="000099"/>
                </a:solidFill>
                <a:ea typeface="ＭＳ Ｐゴシック" pitchFamily="34" charset="-128"/>
              </a:rPr>
              <a:t>But 5 had DME available but no DME-Altitude tables on the charts which could have avoided an accident.</a:t>
            </a:r>
          </a:p>
        </p:txBody>
      </p:sp>
      <p:sp>
        <p:nvSpPr>
          <p:cNvPr id="7" name="TextBox 6"/>
          <p:cNvSpPr txBox="1"/>
          <p:nvPr/>
        </p:nvSpPr>
        <p:spPr>
          <a:xfrm>
            <a:off x="5395926" y="2683264"/>
            <a:ext cx="3672408" cy="369332"/>
          </a:xfrm>
          <a:prstGeom prst="rect">
            <a:avLst/>
          </a:prstGeom>
          <a:solidFill>
            <a:schemeClr val="tx2">
              <a:lumMod val="20000"/>
              <a:lumOff val="80000"/>
            </a:schemeClr>
          </a:solidFill>
          <a:ln>
            <a:solidFill>
              <a:srgbClr val="000099"/>
            </a:solidFill>
          </a:ln>
        </p:spPr>
        <p:txBody>
          <a:bodyPr wrap="square" rtlCol="0">
            <a:spAutoFit/>
          </a:bodyPr>
          <a:lstStyle/>
          <a:p>
            <a:pPr algn="ctr"/>
            <a:r>
              <a:rPr lang="en-GB" sz="1800" b="1" dirty="0" smtClean="0">
                <a:solidFill>
                  <a:srgbClr val="000099"/>
                </a:solidFill>
              </a:rPr>
              <a:t>Described on following slides</a:t>
            </a:r>
            <a:endParaRPr lang="en-GB" sz="1800" b="1" dirty="0">
              <a:solidFill>
                <a:srgbClr val="000099"/>
              </a:solidFill>
            </a:endParaRPr>
          </a:p>
        </p:txBody>
      </p:sp>
      <p:cxnSp>
        <p:nvCxnSpPr>
          <p:cNvPr id="9" name="Straight Arrow Connector 8"/>
          <p:cNvCxnSpPr>
            <a:stCxn id="7" idx="1"/>
          </p:cNvCxnSpPr>
          <p:nvPr/>
        </p:nvCxnSpPr>
        <p:spPr bwMode="auto">
          <a:xfrm flipH="1">
            <a:off x="2267744" y="2867930"/>
            <a:ext cx="3128182" cy="705086"/>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ossair RJ100 ZUR - Slide showing intro - 14apr13.jpg"/>
          <p:cNvPicPr>
            <a:picLocks noChangeAspect="1"/>
          </p:cNvPicPr>
          <p:nvPr/>
        </p:nvPicPr>
        <p:blipFill>
          <a:blip r:embed="rId3" cstate="print"/>
          <a:stretch>
            <a:fillRect/>
          </a:stretch>
        </p:blipFill>
        <p:spPr>
          <a:xfrm>
            <a:off x="0" y="451078"/>
            <a:ext cx="9144000" cy="6041571"/>
          </a:xfrm>
          <a:prstGeom prst="rect">
            <a:avLst/>
          </a:prstGeom>
        </p:spPr>
      </p:pic>
      <p:sp>
        <p:nvSpPr>
          <p:cNvPr id="4" name="Rectangle 3"/>
          <p:cNvSpPr/>
          <p:nvPr/>
        </p:nvSpPr>
        <p:spPr>
          <a:xfrm>
            <a:off x="0" y="-50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4" name="Picture 3" descr="Crossair RJ100 ZUR - VOR DME Chart in Use - 14apr13.jpg"/>
          <p:cNvPicPr>
            <a:picLocks noChangeAspect="1"/>
          </p:cNvPicPr>
          <p:nvPr/>
        </p:nvPicPr>
        <p:blipFill>
          <a:blip r:embed="rId3" cstate="print"/>
          <a:stretch>
            <a:fillRect/>
          </a:stretch>
        </p:blipFill>
        <p:spPr>
          <a:xfrm>
            <a:off x="0" y="443823"/>
            <a:ext cx="9144000" cy="60275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4" name="Picture 3" descr="Crossair RJ100 ZUR - VOR DME Chart in Use - 14apr13.jpg"/>
          <p:cNvPicPr>
            <a:picLocks noChangeAspect="1"/>
          </p:cNvPicPr>
          <p:nvPr/>
        </p:nvPicPr>
        <p:blipFill>
          <a:blip r:embed="rId3" cstate="print"/>
          <a:stretch>
            <a:fillRect/>
          </a:stretch>
        </p:blipFill>
        <p:spPr>
          <a:xfrm>
            <a:off x="0" y="443823"/>
            <a:ext cx="9144000" cy="6027506"/>
          </a:xfrm>
          <a:prstGeom prst="rect">
            <a:avLst/>
          </a:prstGeom>
        </p:spPr>
      </p:pic>
      <p:sp>
        <p:nvSpPr>
          <p:cNvPr id="6" name="Rectangle 5"/>
          <p:cNvSpPr/>
          <p:nvPr/>
        </p:nvSpPr>
        <p:spPr>
          <a:xfrm>
            <a:off x="122504" y="2852936"/>
            <a:ext cx="8892480" cy="52322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FO had no way of monitoring the descent path.</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5" name="Picture 4" descr="Crossair RJ100 ZUR - Airbus suggested Chart - 14apr13 full.jpg"/>
          <p:cNvPicPr>
            <a:picLocks noChangeAspect="1"/>
          </p:cNvPicPr>
          <p:nvPr/>
        </p:nvPicPr>
        <p:blipFill>
          <a:blip r:embed="rId3" cstate="print"/>
          <a:stretch>
            <a:fillRect/>
          </a:stretch>
        </p:blipFill>
        <p:spPr>
          <a:xfrm>
            <a:off x="28576" y="460930"/>
            <a:ext cx="9144000" cy="6021867"/>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337"/>
            <a:ext cx="9144000" cy="523220"/>
          </a:xfrm>
          <a:prstGeom prst="rect">
            <a:avLst/>
          </a:prstGeom>
        </p:spPr>
        <p:txBody>
          <a:bodyPr wrap="square">
            <a:spAutoFit/>
          </a:bodyPr>
          <a:lstStyle/>
          <a:p>
            <a:pPr algn="ctr" eaLnBrk="0" fontAlgn="base" hangingPunct="0">
              <a:spcBef>
                <a:spcPct val="0"/>
              </a:spcBef>
              <a:spcAft>
                <a:spcPct val="0"/>
              </a:spcAft>
            </a:pPr>
            <a:r>
              <a:rPr lang="en-GB" sz="2800" b="1" dirty="0" err="1" smtClean="0">
                <a:solidFill>
                  <a:srgbClr val="000099"/>
                </a:solidFill>
                <a:ea typeface="ＭＳ Ｐゴシック" pitchFamily="34" charset="-128"/>
              </a:rPr>
              <a:t>Crossair</a:t>
            </a:r>
            <a:r>
              <a:rPr lang="en-GB" sz="2800" b="1" dirty="0" smtClean="0">
                <a:solidFill>
                  <a:srgbClr val="000099"/>
                </a:solidFill>
                <a:ea typeface="ＭＳ Ｐゴシック" pitchFamily="34" charset="-128"/>
              </a:rPr>
              <a:t> RJ 100 CFIT Accident Zurich 24 Nov 2001</a:t>
            </a:r>
            <a:endParaRPr lang="en-GB" sz="2800" b="1" dirty="0">
              <a:solidFill>
                <a:srgbClr val="000099"/>
              </a:solidFill>
              <a:ea typeface="ＭＳ Ｐゴシック" pitchFamily="34" charset="-128"/>
            </a:endParaRPr>
          </a:p>
        </p:txBody>
      </p:sp>
      <p:pic>
        <p:nvPicPr>
          <p:cNvPr id="5" name="Picture 4" descr="Crossair RJ100 ZUR - Airbus suggested Chart - 14apr13 full.jpg"/>
          <p:cNvPicPr>
            <a:picLocks noChangeAspect="1"/>
          </p:cNvPicPr>
          <p:nvPr/>
        </p:nvPicPr>
        <p:blipFill>
          <a:blip r:embed="rId3" cstate="print"/>
          <a:stretch>
            <a:fillRect/>
          </a:stretch>
        </p:blipFill>
        <p:spPr>
          <a:xfrm>
            <a:off x="28576" y="460930"/>
            <a:ext cx="9144000" cy="6021867"/>
          </a:xfrm>
          <a:prstGeom prst="rect">
            <a:avLst/>
          </a:prstGeom>
        </p:spPr>
      </p:pic>
      <p:sp>
        <p:nvSpPr>
          <p:cNvPr id="4" name="Rectangle 3"/>
          <p:cNvSpPr/>
          <p:nvPr/>
        </p:nvSpPr>
        <p:spPr>
          <a:xfrm>
            <a:off x="150368" y="3098600"/>
            <a:ext cx="8892480" cy="954107"/>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600"/>
              </a:spcAft>
            </a:pPr>
            <a:r>
              <a:rPr lang="en-GB" sz="2800" b="1" dirty="0" smtClean="0">
                <a:solidFill>
                  <a:srgbClr val="000099"/>
                </a:solidFill>
                <a:ea typeface="ＭＳ Ｐゴシック" pitchFamily="34" charset="-128"/>
              </a:rPr>
              <a:t>The FO could have easily checked the aircraft was low from the tables and advised the captain.</a:t>
            </a:r>
            <a:endParaRPr lang="en-GB" sz="2800" dirty="0" smtClean="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86287"/>
            <a:ext cx="9144000" cy="2246769"/>
          </a:xfrm>
          <a:prstGeom prst="rect">
            <a:avLst/>
          </a:prstGeom>
        </p:spPr>
        <p:txBody>
          <a:bodyPr wrap="square">
            <a:spAutoFit/>
          </a:bodyPr>
          <a:lstStyle/>
          <a:p>
            <a:pPr algn="ctr" eaLnBrk="0" hangingPunct="0"/>
            <a:endParaRPr lang="en-GB" sz="2800" b="1" dirty="0" smtClean="0">
              <a:solidFill>
                <a:srgbClr val="000099"/>
              </a:solidFill>
              <a:ea typeface="ＭＳ Ｐゴシック" pitchFamily="34" charset="-128"/>
            </a:endParaRPr>
          </a:p>
          <a:p>
            <a:pPr algn="ctr" eaLnBrk="0" hangingPunct="0"/>
            <a:endParaRPr lang="en-GB" sz="2800" b="1" dirty="0" smtClean="0">
              <a:solidFill>
                <a:srgbClr val="000099"/>
              </a:solidFill>
              <a:ea typeface="ＭＳ Ｐゴシック" pitchFamily="34" charset="-128"/>
            </a:endParaRPr>
          </a:p>
          <a:p>
            <a:pPr algn="ctr" eaLnBrk="0" hangingPunct="0"/>
            <a:r>
              <a:rPr lang="en-GB" sz="2800" b="1" dirty="0" smtClean="0">
                <a:solidFill>
                  <a:srgbClr val="000099"/>
                </a:solidFill>
                <a:ea typeface="ＭＳ Ｐゴシック" pitchFamily="34" charset="-128"/>
              </a:rPr>
              <a:t>Flight Safety Foundation CFIT Accident Data </a:t>
            </a:r>
          </a:p>
          <a:p>
            <a:pPr algn="ctr" eaLnBrk="0" hangingPunct="0"/>
            <a:r>
              <a:rPr lang="en-GB" sz="2800" b="1" dirty="0" smtClean="0">
                <a:solidFill>
                  <a:srgbClr val="000099"/>
                </a:solidFill>
                <a:ea typeface="ＭＳ Ｐゴシック" pitchFamily="34" charset="-128"/>
              </a:rPr>
              <a:t>1998 to 2011</a:t>
            </a:r>
          </a:p>
          <a:p>
            <a:pPr algn="ctr" eaLnBrk="0" hangingPunct="0"/>
            <a:r>
              <a:rPr lang="en-GB" sz="2800" b="1" dirty="0" smtClean="0">
                <a:solidFill>
                  <a:srgbClr val="000099"/>
                </a:solidFill>
                <a:ea typeface="ＭＳ Ｐゴシック" pitchFamily="34" charset="-128"/>
              </a:rPr>
              <a:t>from Jim BURIN</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SF CFIT 1998-2011 - Jim Burin - 6apr13.jpg"/>
          <p:cNvPicPr>
            <a:picLocks noChangeAspect="1"/>
          </p:cNvPicPr>
          <p:nvPr/>
        </p:nvPicPr>
        <p:blipFill>
          <a:blip r:embed="rId3" cstate="print"/>
          <a:stretch>
            <a:fillRect/>
          </a:stretch>
        </p:blipFill>
        <p:spPr>
          <a:xfrm>
            <a:off x="0" y="8562"/>
            <a:ext cx="9144000" cy="6840876"/>
          </a:xfrm>
          <a:prstGeom prst="rect">
            <a:avLst/>
          </a:prstGeom>
        </p:spPr>
      </p:pic>
      <p:sp>
        <p:nvSpPr>
          <p:cNvPr id="8" name="Rectangle 7"/>
          <p:cNvSpPr/>
          <p:nvPr/>
        </p:nvSpPr>
        <p:spPr>
          <a:xfrm>
            <a:off x="1403648" y="1844824"/>
            <a:ext cx="6840760" cy="1200329"/>
          </a:xfrm>
          <a:prstGeom prst="rect">
            <a:avLst/>
          </a:prstGeom>
          <a:solidFill>
            <a:srgbClr val="3366CC">
              <a:alpha val="43000"/>
            </a:srgbClr>
          </a:solidFill>
        </p:spPr>
        <p:txBody>
          <a:bodyPr wrap="square">
            <a:spAutoFit/>
          </a:bodyPr>
          <a:lstStyle/>
          <a:p>
            <a:r>
              <a:rPr lang="en-US" b="1" dirty="0" smtClean="0">
                <a:solidFill>
                  <a:srgbClr val="FFFF00"/>
                </a:solidFill>
                <a:latin typeface="Tahoma" pitchFamily="34" charset="0"/>
              </a:rPr>
              <a:t>Over the last 6 years, 23 of 82 turboprop major accidents has been a CFIT– that’s 28%, or more than 1 of every 4 !</a:t>
            </a:r>
            <a:endParaRPr lang="en-US"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SF CFIT 1998-2011 - Jim Burin - 6apr13.jpg"/>
          <p:cNvPicPr>
            <a:picLocks noChangeAspect="1"/>
          </p:cNvPicPr>
          <p:nvPr/>
        </p:nvPicPr>
        <p:blipFill>
          <a:blip r:embed="rId3" cstate="print"/>
          <a:stretch>
            <a:fillRect/>
          </a:stretch>
        </p:blipFill>
        <p:spPr>
          <a:xfrm>
            <a:off x="0" y="8562"/>
            <a:ext cx="9144000" cy="6840876"/>
          </a:xfrm>
          <a:prstGeom prst="rect">
            <a:avLst/>
          </a:prstGeom>
        </p:spPr>
      </p:pic>
      <p:sp>
        <p:nvSpPr>
          <p:cNvPr id="8" name="Rectangle 7"/>
          <p:cNvSpPr/>
          <p:nvPr/>
        </p:nvSpPr>
        <p:spPr>
          <a:xfrm>
            <a:off x="1403648" y="1844824"/>
            <a:ext cx="6840760" cy="1200329"/>
          </a:xfrm>
          <a:prstGeom prst="rect">
            <a:avLst/>
          </a:prstGeom>
          <a:solidFill>
            <a:srgbClr val="3366CC">
              <a:alpha val="43000"/>
            </a:srgbClr>
          </a:solidFill>
        </p:spPr>
        <p:txBody>
          <a:bodyPr wrap="square">
            <a:spAutoFit/>
          </a:bodyPr>
          <a:lstStyle/>
          <a:p>
            <a:r>
              <a:rPr lang="en-US" b="1" dirty="0" smtClean="0">
                <a:solidFill>
                  <a:srgbClr val="FFFF00"/>
                </a:solidFill>
                <a:latin typeface="Tahoma" pitchFamily="34" charset="0"/>
              </a:rPr>
              <a:t>Over the last 6 years, 23 of 82 turboprop major accidents has been a CFIT– that’s 28%, or more than 1 of every 4 !</a:t>
            </a:r>
            <a:endParaRPr lang="en-US" b="1" dirty="0">
              <a:solidFill>
                <a:srgbClr val="FFFF00"/>
              </a:solidFill>
            </a:endParaRPr>
          </a:p>
        </p:txBody>
      </p:sp>
      <p:sp>
        <p:nvSpPr>
          <p:cNvPr id="9" name="Rectangle 8"/>
          <p:cNvSpPr/>
          <p:nvPr/>
        </p:nvSpPr>
        <p:spPr>
          <a:xfrm>
            <a:off x="0" y="1268760"/>
            <a:ext cx="9144000" cy="5570756"/>
          </a:xfrm>
          <a:prstGeom prst="rect">
            <a:avLst/>
          </a:prstGeom>
          <a:solidFill>
            <a:schemeClr val="tx2">
              <a:lumMod val="20000"/>
              <a:lumOff val="80000"/>
              <a:alpha val="85000"/>
            </a:schemeClr>
          </a:solidFill>
        </p:spPr>
        <p:txBody>
          <a:bodyPr wrap="square">
            <a:spAutoFit/>
          </a:bodyPr>
          <a:lstStyle/>
          <a:p>
            <a:pPr eaLnBrk="1" hangingPunct="1">
              <a:spcAft>
                <a:spcPts val="1200"/>
              </a:spcAft>
              <a:defRPr/>
            </a:pPr>
            <a:r>
              <a:rPr lang="en-US" sz="2800" dirty="0" smtClean="0"/>
              <a:t>95% of all commercial jets have been equipped with TAWS (Terrain Awareness and Warning Systems) since 2007. </a:t>
            </a:r>
            <a:r>
              <a:rPr lang="en-US" sz="2800" dirty="0" smtClean="0">
                <a:latin typeface="Tahoma" pitchFamily="34" charset="0"/>
              </a:rPr>
              <a:t>O</a:t>
            </a:r>
            <a:r>
              <a:rPr lang="en-US" sz="2800" dirty="0" smtClean="0"/>
              <a:t>ver the last 6 years, there have been 37 commercial aircraft CFIT accidents (14 jet, 23 turboprop).  </a:t>
            </a:r>
            <a:r>
              <a:rPr lang="en-US" sz="2800" dirty="0" smtClean="0">
                <a:latin typeface="Tahoma" pitchFamily="34" charset="0"/>
              </a:rPr>
              <a:t>Only  3 equipped with a functioning TAWS</a:t>
            </a:r>
          </a:p>
          <a:p>
            <a:pPr eaLnBrk="1" hangingPunct="1">
              <a:spcAft>
                <a:spcPts val="1200"/>
              </a:spcAft>
              <a:defRPr/>
            </a:pPr>
            <a:r>
              <a:rPr lang="en-US" sz="2800" dirty="0" smtClean="0"/>
              <a:t>Over the last 2 years, over 50% of the commercial jet fatalities have been caused by 6 CFIT accidents,.  Because of this, CFIT is about to regain its title as the leading killer.   </a:t>
            </a:r>
          </a:p>
          <a:p>
            <a:pPr eaLnBrk="1" hangingPunct="1">
              <a:defRPr/>
            </a:pPr>
            <a:r>
              <a:rPr lang="en-US" sz="2800" dirty="0" smtClean="0">
                <a:latin typeface="Tahoma" pitchFamily="34" charset="0"/>
              </a:rPr>
              <a:t>The vast majority of CFIT accidents continue to  involve aircraft without  a functioning TAWS, and most have no TAWS installed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bldLvl="4"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4960" y="385500"/>
            <a:ext cx="8640960" cy="95410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Lateral Navigation was not the Main Problem</a:t>
            </a:r>
          </a:p>
          <a:p>
            <a:pPr algn="ctr" eaLnBrk="0" fontAlgn="base" hangingPunct="0">
              <a:spcBef>
                <a:spcPct val="0"/>
              </a:spcBef>
              <a:spcAft>
                <a:spcPct val="0"/>
              </a:spcAft>
            </a:pPr>
            <a:r>
              <a:rPr lang="en-GB" sz="2800" b="1" dirty="0" smtClean="0">
                <a:solidFill>
                  <a:srgbClr val="000099"/>
                </a:solidFill>
                <a:ea typeface="ＭＳ Ｐゴシック" pitchFamily="34" charset="-128"/>
              </a:rPr>
              <a:t>Accidents sites were mainly in line with runway</a:t>
            </a:r>
          </a:p>
        </p:txBody>
      </p:sp>
      <p:pic>
        <p:nvPicPr>
          <p:cNvPr id="7" name="Picture 6" descr="IPSA 130122 - HD RAeS LHR 121011 - Steve Solomon NPA plan map crop - 9oct12 - 21jan13.jpg"/>
          <p:cNvPicPr>
            <a:picLocks noChangeAspect="1"/>
          </p:cNvPicPr>
          <p:nvPr/>
        </p:nvPicPr>
        <p:blipFill>
          <a:blip r:embed="rId3" cstate="print"/>
          <a:stretch>
            <a:fillRect/>
          </a:stretch>
        </p:blipFill>
        <p:spPr>
          <a:xfrm>
            <a:off x="552137" y="1492022"/>
            <a:ext cx="8042462" cy="48733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CFIT 1998-2011 - Jim Burin - CFIT Accidents on NPAs - 14apr13.jpg"/>
          <p:cNvPicPr>
            <a:picLocks noChangeAspect="1"/>
          </p:cNvPicPr>
          <p:nvPr/>
        </p:nvPicPr>
        <p:blipFill>
          <a:blip r:embed="rId3" cstate="print"/>
          <a:stretch>
            <a:fillRect/>
          </a:stretch>
        </p:blipFill>
        <p:spPr>
          <a:xfrm>
            <a:off x="481264" y="937864"/>
            <a:ext cx="8373093" cy="5533522"/>
          </a:xfrm>
          <a:prstGeom prst="rect">
            <a:avLst/>
          </a:prstGeom>
        </p:spPr>
      </p:pic>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Flight Safety Foundation CFIT Accident Data </a:t>
            </a:r>
          </a:p>
          <a:p>
            <a:pPr algn="ctr" eaLnBrk="0" fontAlgn="base" hangingPunct="0">
              <a:spcBef>
                <a:spcPct val="0"/>
              </a:spcBef>
              <a:spcAft>
                <a:spcPct val="0"/>
              </a:spcAft>
            </a:pPr>
            <a:r>
              <a:rPr lang="en-GB" sz="2800" b="1" dirty="0" smtClean="0">
                <a:solidFill>
                  <a:srgbClr val="000099"/>
                </a:solidFill>
                <a:ea typeface="ＭＳ Ｐゴシック" pitchFamily="34" charset="-128"/>
              </a:rPr>
              <a:t>1998 to 2011 from Jim BURIN – involving NPAs</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SF CFIT 1998-2011 - Jim Burin - CFIT Accidents on NPAs - 14apr13.jpg"/>
          <p:cNvPicPr>
            <a:picLocks noChangeAspect="1"/>
          </p:cNvPicPr>
          <p:nvPr/>
        </p:nvPicPr>
        <p:blipFill>
          <a:blip r:embed="rId3" cstate="print"/>
          <a:stretch>
            <a:fillRect/>
          </a:stretch>
        </p:blipFill>
        <p:spPr>
          <a:xfrm>
            <a:off x="481264" y="937864"/>
            <a:ext cx="8373093" cy="5533522"/>
          </a:xfrm>
          <a:prstGeom prst="rect">
            <a:avLst/>
          </a:prstGeom>
        </p:spPr>
      </p:pic>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Flight Safety Foundation CFIT Accident Data </a:t>
            </a:r>
          </a:p>
          <a:p>
            <a:pPr algn="ctr" eaLnBrk="0" fontAlgn="base" hangingPunct="0">
              <a:spcBef>
                <a:spcPct val="0"/>
              </a:spcBef>
              <a:spcAft>
                <a:spcPct val="0"/>
              </a:spcAft>
            </a:pPr>
            <a:r>
              <a:rPr lang="en-GB" sz="2800" b="1" dirty="0" smtClean="0">
                <a:solidFill>
                  <a:srgbClr val="000099"/>
                </a:solidFill>
                <a:ea typeface="ＭＳ Ｐゴシック" pitchFamily="34" charset="-128"/>
              </a:rPr>
              <a:t>1998 to 2011 from Jim BURIN – involving NPAs</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
        <p:nvSpPr>
          <p:cNvPr id="9" name="Rectangle 8"/>
          <p:cNvSpPr/>
          <p:nvPr/>
        </p:nvSpPr>
        <p:spPr>
          <a:xfrm>
            <a:off x="165792" y="664896"/>
            <a:ext cx="8892480" cy="5647700"/>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But only 4 involving accidents on NPAs</a:t>
            </a:r>
          </a:p>
          <a:p>
            <a:pPr algn="ctr" eaLnBrk="0" fontAlgn="base" hangingPunct="0">
              <a:spcBef>
                <a:spcPct val="0"/>
              </a:spcBef>
              <a:spcAft>
                <a:spcPts val="600"/>
              </a:spcAft>
            </a:pPr>
            <a:r>
              <a:rPr lang="en-GB" sz="2800" b="1" dirty="0" smtClean="0">
                <a:solidFill>
                  <a:srgbClr val="000099"/>
                </a:solidFill>
                <a:ea typeface="ＭＳ Ｐゴシック" pitchFamily="34" charset="-128"/>
              </a:rPr>
              <a:t>and none since 2003....</a:t>
            </a:r>
            <a:r>
              <a:rPr lang="en-GB" sz="2800" dirty="0" smtClean="0">
                <a:solidFill>
                  <a:srgbClr val="000099"/>
                </a:solidFill>
                <a:ea typeface="ＭＳ Ｐゴシック" pitchFamily="34" charset="-128"/>
              </a:rPr>
              <a:t>(Don Bateman records 3)</a:t>
            </a:r>
          </a:p>
          <a:p>
            <a:pPr algn="ctr" eaLnBrk="0" fontAlgn="base" hangingPunct="0">
              <a:spcBef>
                <a:spcPct val="0"/>
              </a:spcBef>
              <a:spcAft>
                <a:spcPts val="600"/>
              </a:spcAft>
            </a:pPr>
            <a:r>
              <a:rPr lang="en-GB" sz="2800" b="1" dirty="0" smtClean="0">
                <a:solidFill>
                  <a:srgbClr val="000099"/>
                </a:solidFill>
                <a:ea typeface="ＭＳ Ｐゴシック" pitchFamily="34" charset="-128"/>
              </a:rPr>
              <a:t>One recent accident classified as loss of control.....</a:t>
            </a:r>
          </a:p>
          <a:p>
            <a:pPr algn="ctr" eaLnBrk="0" hangingPunct="0">
              <a:spcAft>
                <a:spcPts val="600"/>
              </a:spcAft>
            </a:pPr>
            <a:r>
              <a:rPr lang="en-GB" sz="2800" b="1" dirty="0" smtClean="0">
                <a:solidFill>
                  <a:srgbClr val="000099"/>
                </a:solidFill>
                <a:ea typeface="ＭＳ Ｐゴシック" pitchFamily="34" charset="-128"/>
              </a:rPr>
              <a:t>A recent serious incident caused by capturing the false/mirror ILS glideslope..... </a:t>
            </a:r>
          </a:p>
          <a:p>
            <a:pPr algn="ctr" eaLnBrk="0" fontAlgn="base" hangingPunct="0">
              <a:spcBef>
                <a:spcPct val="0"/>
              </a:spcBef>
              <a:spcAft>
                <a:spcPts val="0"/>
              </a:spcAft>
            </a:pPr>
            <a:r>
              <a:rPr lang="en-GB" sz="2800" b="1" dirty="0" smtClean="0">
                <a:solidFill>
                  <a:srgbClr val="000099"/>
                </a:solidFill>
                <a:ea typeface="ＭＳ Ｐゴシック" pitchFamily="34" charset="-128"/>
              </a:rPr>
              <a:t>Airlines which are expanding rapidly still using Dive and Drive for Non Precision approaches.....</a:t>
            </a:r>
          </a:p>
          <a:p>
            <a:pPr algn="ctr" eaLnBrk="0" fontAlgn="base" hangingPunct="0">
              <a:spcBef>
                <a:spcPct val="0"/>
              </a:spcBef>
              <a:spcAft>
                <a:spcPts val="600"/>
              </a:spcAft>
            </a:pPr>
            <a:r>
              <a:rPr lang="en-GB" sz="2800" i="1" dirty="0" smtClean="0">
                <a:solidFill>
                  <a:srgbClr val="000099"/>
                </a:solidFill>
                <a:ea typeface="ＭＳ Ｐゴシック" pitchFamily="34" charset="-128"/>
              </a:rPr>
              <a:t>(Remark of crew on first CANPA “This is very easy!”)</a:t>
            </a:r>
          </a:p>
          <a:p>
            <a:pPr algn="ctr" eaLnBrk="0" fontAlgn="base" hangingPunct="0">
              <a:spcBef>
                <a:spcPct val="0"/>
              </a:spcBef>
              <a:spcAft>
                <a:spcPts val="600"/>
              </a:spcAft>
            </a:pPr>
            <a:r>
              <a:rPr lang="en-GB" sz="2800" b="1" dirty="0" smtClean="0">
                <a:solidFill>
                  <a:srgbClr val="000099"/>
                </a:solidFill>
                <a:ea typeface="ＭＳ Ｐゴシック" pitchFamily="34" charset="-128"/>
              </a:rPr>
              <a:t>Thousands of approach charts drawn to questionably safe Step Down profiles and no Distance – Altitude tables.....</a:t>
            </a:r>
          </a:p>
          <a:p>
            <a:pPr algn="ctr" eaLnBrk="0" fontAlgn="base" hangingPunct="0">
              <a:spcBef>
                <a:spcPct val="0"/>
              </a:spcBef>
              <a:spcAft>
                <a:spcPts val="600"/>
              </a:spcAft>
            </a:pPr>
            <a:r>
              <a:rPr lang="en-GB" sz="2800" b="1" i="1" dirty="0" smtClean="0">
                <a:solidFill>
                  <a:srgbClr val="000099"/>
                </a:solidFill>
                <a:ea typeface="ＭＳ Ｐゴシック" pitchFamily="34" charset="-128"/>
              </a:rPr>
              <a:t>Indicates that there is still work to be done.....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4"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1010"/>
            <a:ext cx="9144000" cy="3970318"/>
          </a:xfrm>
          <a:prstGeom prst="rect">
            <a:avLst/>
          </a:prstGeom>
        </p:spPr>
        <p:txBody>
          <a:bodyPr wrap="square">
            <a:spAutoFit/>
          </a:bodyPr>
          <a:lstStyle/>
          <a:p>
            <a:pPr eaLnBrk="0" fontAlgn="base" hangingPunct="0">
              <a:spcBef>
                <a:spcPct val="0"/>
              </a:spcBef>
              <a:spcAft>
                <a:spcPct val="0"/>
              </a:spcAft>
            </a:pPr>
            <a:r>
              <a:rPr lang="en-GB" sz="2800" b="1" dirty="0" smtClean="0">
                <a:solidFill>
                  <a:srgbClr val="000099"/>
                </a:solidFill>
                <a:ea typeface="ＭＳ Ｐゴシック" pitchFamily="34" charset="-128"/>
              </a:rPr>
              <a:t>10 </a:t>
            </a:r>
            <a:r>
              <a:rPr lang="en-GB" sz="2800" b="1" dirty="0">
                <a:solidFill>
                  <a:srgbClr val="000099"/>
                </a:solidFill>
                <a:ea typeface="ＭＳ Ｐゴシック" pitchFamily="34" charset="-128"/>
              </a:rPr>
              <a:t>April 2010 Polish Air Force Tu-154 continued</a:t>
            </a:r>
          </a:p>
          <a:p>
            <a:pPr eaLnBrk="0" fontAlgn="base" hangingPunct="0">
              <a:spcBef>
                <a:spcPct val="0"/>
              </a:spcBef>
              <a:spcAft>
                <a:spcPct val="0"/>
              </a:spcAft>
            </a:pPr>
            <a:r>
              <a:rPr lang="en-GB" sz="2800" b="1" dirty="0">
                <a:solidFill>
                  <a:srgbClr val="000099"/>
                </a:solidFill>
                <a:ea typeface="ＭＳ Ｐゴシック" pitchFamily="34" charset="-128"/>
              </a:rPr>
              <a:t>		     after Terrain Ahead &amp; Pull Up </a:t>
            </a:r>
            <a:r>
              <a:rPr lang="en-GB" sz="2800" b="1" dirty="0" smtClean="0">
                <a:solidFill>
                  <a:srgbClr val="000099"/>
                </a:solidFill>
                <a:ea typeface="ＭＳ Ｐゴシック" pitchFamily="34" charset="-128"/>
              </a:rPr>
              <a:t>warnings</a:t>
            </a:r>
            <a:endParaRPr lang="en-GB" sz="2800" b="1" dirty="0">
              <a:solidFill>
                <a:srgbClr val="000099"/>
              </a:solidFill>
              <a:ea typeface="ＭＳ Ｐゴシック" pitchFamily="34" charset="-128"/>
            </a:endParaRP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20 Apr 2012  </a:t>
            </a:r>
            <a:r>
              <a:rPr lang="en-GB" sz="2800" b="1" dirty="0" err="1">
                <a:solidFill>
                  <a:srgbClr val="000099"/>
                </a:solidFill>
                <a:ea typeface="ＭＳ Ｐゴシック" pitchFamily="34" charset="-128"/>
              </a:rPr>
              <a:t>Bhoja</a:t>
            </a:r>
            <a:r>
              <a:rPr lang="en-GB" sz="2800" b="1" dirty="0">
                <a:solidFill>
                  <a:srgbClr val="000099"/>
                </a:solidFill>
                <a:ea typeface="ＭＳ Ｐゴシック" pitchFamily="34" charset="-128"/>
              </a:rPr>
              <a:t> Air Boeing 737 into Islamabad.</a:t>
            </a:r>
          </a:p>
          <a:p>
            <a:pPr eaLnBrk="0" fontAlgn="base" hangingPunct="0">
              <a:spcBef>
                <a:spcPct val="0"/>
              </a:spcBef>
              <a:spcAft>
                <a:spcPct val="0"/>
              </a:spcAft>
            </a:pPr>
            <a:r>
              <a:rPr lang="en-GB" sz="2800" b="1" dirty="0">
                <a:solidFill>
                  <a:srgbClr val="000099"/>
                </a:solidFill>
                <a:ea typeface="ＭＳ Ｐゴシック" pitchFamily="34" charset="-128"/>
              </a:rPr>
              <a:t>		   Captain continued downwind despite 		   EGPWS warning and advice from </a:t>
            </a:r>
            <a:r>
              <a:rPr lang="en-GB" sz="2800" b="1" dirty="0" smtClean="0">
                <a:solidFill>
                  <a:srgbClr val="000099"/>
                </a:solidFill>
                <a:ea typeface="ＭＳ Ｐゴシック" pitchFamily="34" charset="-128"/>
              </a:rPr>
              <a:t>FO.</a:t>
            </a:r>
            <a:endParaRPr lang="en-GB" sz="2800" b="1" dirty="0">
              <a:solidFill>
                <a:srgbClr val="000099"/>
              </a:solidFill>
              <a:ea typeface="ＭＳ Ｐゴシック" pitchFamily="34" charset="-128"/>
            </a:endParaRPr>
          </a:p>
          <a:p>
            <a:pPr eaLnBrk="0" fontAlgn="base" hangingPunct="0">
              <a:spcBef>
                <a:spcPct val="0"/>
              </a:spcBef>
              <a:spcAft>
                <a:spcPct val="0"/>
              </a:spcAft>
            </a:pPr>
            <a:endParaRPr lang="en-GB" sz="2800" b="1" dirty="0">
              <a:solidFill>
                <a:srgbClr val="000099"/>
              </a:solidFill>
              <a:ea typeface="ＭＳ Ｐゴシック" pitchFamily="34" charset="-128"/>
            </a:endParaRPr>
          </a:p>
          <a:p>
            <a:pPr eaLnBrk="0" fontAlgn="base" hangingPunct="0">
              <a:spcBef>
                <a:spcPct val="0"/>
              </a:spcBef>
              <a:spcAft>
                <a:spcPct val="0"/>
              </a:spcAft>
            </a:pPr>
            <a:r>
              <a:rPr lang="en-GB" sz="2800" b="1" dirty="0">
                <a:solidFill>
                  <a:srgbClr val="000099"/>
                </a:solidFill>
                <a:ea typeface="ＭＳ Ｐゴシック" pitchFamily="34" charset="-128"/>
              </a:rPr>
              <a:t>10 May 2012  </a:t>
            </a:r>
            <a:r>
              <a:rPr lang="en-GB" sz="2800" b="1" dirty="0" err="1">
                <a:solidFill>
                  <a:srgbClr val="000099"/>
                </a:solidFill>
                <a:ea typeface="ＭＳ Ｐゴシック" pitchFamily="34" charset="-128"/>
              </a:rPr>
              <a:t>Sukhoi</a:t>
            </a:r>
            <a:r>
              <a:rPr lang="en-GB" sz="2800" b="1" dirty="0">
                <a:solidFill>
                  <a:srgbClr val="000099"/>
                </a:solidFill>
                <a:ea typeface="ＭＳ Ｐゴシック" pitchFamily="34" charset="-128"/>
              </a:rPr>
              <a:t> Superjet-100 descended below</a:t>
            </a:r>
          </a:p>
          <a:p>
            <a:pPr eaLnBrk="0" fontAlgn="base" hangingPunct="0">
              <a:spcBef>
                <a:spcPct val="0"/>
              </a:spcBef>
              <a:spcAft>
                <a:spcPct val="0"/>
              </a:spcAft>
            </a:pPr>
            <a:r>
              <a:rPr lang="en-GB" sz="2800" b="1" dirty="0">
                <a:solidFill>
                  <a:srgbClr val="000099"/>
                </a:solidFill>
                <a:ea typeface="ＭＳ Ｐゴシック" pitchFamily="34" charset="-128"/>
              </a:rPr>
              <a:t>		     MSA and into side of </a:t>
            </a:r>
            <a:r>
              <a:rPr lang="en-GB" sz="2800" b="1" dirty="0" smtClean="0">
                <a:solidFill>
                  <a:srgbClr val="000099"/>
                </a:solidFill>
                <a:ea typeface="ＭＳ Ｐゴシック" pitchFamily="34" charset="-128"/>
              </a:rPr>
              <a:t>volcano.</a:t>
            </a:r>
            <a:endParaRPr lang="en-GB" sz="2800" b="1" dirty="0">
              <a:solidFill>
                <a:srgbClr val="000099"/>
              </a:solidFill>
              <a:ea typeface="ＭＳ Ｐゴシック" pitchFamily="34" charset="-128"/>
            </a:endParaRPr>
          </a:p>
        </p:txBody>
      </p:sp>
      <p:sp>
        <p:nvSpPr>
          <p:cNvPr id="3" name="Rectangle 2"/>
          <p:cNvSpPr/>
          <p:nvPr/>
        </p:nvSpPr>
        <p:spPr>
          <a:xfrm>
            <a:off x="265472" y="459829"/>
            <a:ext cx="8599104" cy="1384995"/>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Also crews do not always respond to GPWS - </a:t>
            </a:r>
          </a:p>
          <a:p>
            <a:pPr algn="ctr" eaLnBrk="0" fontAlgn="base" hangingPunct="0">
              <a:spcBef>
                <a:spcPct val="0"/>
              </a:spcBef>
              <a:spcAft>
                <a:spcPct val="0"/>
              </a:spcAft>
            </a:pPr>
            <a:r>
              <a:rPr lang="en-GB" sz="2800" b="1" dirty="0" smtClean="0">
                <a:solidFill>
                  <a:srgbClr val="000099"/>
                </a:solidFill>
                <a:ea typeface="ＭＳ Ｐゴシック" pitchFamily="34" charset="-128"/>
              </a:rPr>
              <a:t>During 3 recent CFIT accidents crews have ignored or even cancelled EGPWS warnings</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build="p" bldLvl="2"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62725"/>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On 12 May 2010 Afriqiyah A330 Crashed during Go Around  after an incorrectly flown NDB Approach</a:t>
            </a:r>
            <a:endParaRPr lang="en-GB" sz="2800" b="1" dirty="0">
              <a:solidFill>
                <a:srgbClr val="000099"/>
              </a:solidFill>
              <a:ea typeface="ＭＳ Ｐゴシック" pitchFamily="34" charset="-128"/>
            </a:endParaRPr>
          </a:p>
        </p:txBody>
      </p:sp>
      <p:pic>
        <p:nvPicPr>
          <p:cNvPr id="4" name="Picture 3" descr="Libyan A330 NDB app 12may10 - Offcial Report - Title - 9mar13.jpg"/>
          <p:cNvPicPr>
            <a:picLocks noChangeAspect="1"/>
          </p:cNvPicPr>
          <p:nvPr/>
        </p:nvPicPr>
        <p:blipFill>
          <a:blip r:embed="rId3" cstate="print"/>
          <a:stretch>
            <a:fillRect/>
          </a:stretch>
        </p:blipFill>
        <p:spPr>
          <a:xfrm>
            <a:off x="2280329" y="2067076"/>
            <a:ext cx="4765112" cy="4255963"/>
          </a:xfrm>
          <a:prstGeom prst="rect">
            <a:avLst/>
          </a:prstGeom>
        </p:spPr>
      </p:pic>
      <p:sp>
        <p:nvSpPr>
          <p:cNvPr id="5" name="Rectangle 4"/>
          <p:cNvSpPr/>
          <p:nvPr/>
        </p:nvSpPr>
        <p:spPr>
          <a:xfrm>
            <a:off x="322624" y="31189"/>
            <a:ext cx="8599104" cy="954107"/>
          </a:xfrm>
          <a:prstGeom prst="rect">
            <a:avLst/>
          </a:prstGeom>
          <a:solidFill>
            <a:schemeClr val="tx2">
              <a:lumMod val="20000"/>
              <a:lumOff val="80000"/>
            </a:schemeClr>
          </a:solidFill>
          <a:ln>
            <a:solidFill>
              <a:srgbClr val="000099"/>
            </a:solidFill>
          </a:ln>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In a recent accident crew responded to EGPWS but then lost control during the Go Around</a:t>
            </a: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bldLvl="2"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On 12 May 2010 Afriqiyah A330 Crashed during Go Around after an incorrectly flown NDB Approach</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pic>
        <p:nvPicPr>
          <p:cNvPr id="5" name="Picture 4" descr="Libyan A330 NDB app 12may10 - Horizontal &amp; vertical profile - Title - 9mar13.jpg"/>
          <p:cNvPicPr>
            <a:picLocks noChangeAspect="1"/>
          </p:cNvPicPr>
          <p:nvPr/>
        </p:nvPicPr>
        <p:blipFill>
          <a:blip r:embed="rId3" cstate="print"/>
          <a:stretch>
            <a:fillRect/>
          </a:stretch>
        </p:blipFill>
        <p:spPr>
          <a:xfrm>
            <a:off x="1504950" y="1085858"/>
            <a:ext cx="6162675" cy="51720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1384995"/>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On 12 May 2010 Afriqiyah A330 Crashed during Go Around after an incorrectly flown NDB Approach</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pic>
        <p:nvPicPr>
          <p:cNvPr id="5" name="Picture 4" descr="Libyan A330 NDB app 12may10 - Horizontal &amp; vertical profile - Title - 9mar13.jpg"/>
          <p:cNvPicPr>
            <a:picLocks noChangeAspect="1"/>
          </p:cNvPicPr>
          <p:nvPr/>
        </p:nvPicPr>
        <p:blipFill>
          <a:blip r:embed="rId3" cstate="print"/>
          <a:stretch>
            <a:fillRect/>
          </a:stretch>
        </p:blipFill>
        <p:spPr>
          <a:xfrm>
            <a:off x="1504950" y="1085858"/>
            <a:ext cx="6162675" cy="5172075"/>
          </a:xfrm>
          <a:prstGeom prst="rect">
            <a:avLst/>
          </a:prstGeom>
        </p:spPr>
      </p:pic>
      <p:sp>
        <p:nvSpPr>
          <p:cNvPr id="6" name="Rectangle 5"/>
          <p:cNvSpPr/>
          <p:nvPr/>
        </p:nvSpPr>
        <p:spPr>
          <a:xfrm>
            <a:off x="165792" y="1049819"/>
            <a:ext cx="8892480" cy="1815882"/>
          </a:xfrm>
          <a:prstGeom prst="rect">
            <a:avLst/>
          </a:prstGeom>
          <a:solidFill>
            <a:schemeClr val="tx2">
              <a:lumMod val="20000"/>
              <a:lumOff val="80000"/>
              <a:alpha val="85000"/>
            </a:scheme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The FO selected the correct  Flight Path Angle </a:t>
            </a:r>
          </a:p>
          <a:p>
            <a:pPr algn="ctr" eaLnBrk="0" fontAlgn="base" hangingPunct="0">
              <a:spcBef>
                <a:spcPct val="0"/>
              </a:spcBef>
              <a:spcAft>
                <a:spcPts val="0"/>
              </a:spcAft>
            </a:pPr>
            <a:r>
              <a:rPr lang="en-GB" sz="2800" b="1" dirty="0" smtClean="0">
                <a:solidFill>
                  <a:srgbClr val="000099"/>
                </a:solidFill>
                <a:ea typeface="ＭＳ Ｐゴシック" pitchFamily="34" charset="-128"/>
              </a:rPr>
              <a:t>for the final approach but about 1.8 nm early.</a:t>
            </a:r>
          </a:p>
          <a:p>
            <a:pPr algn="ctr" eaLnBrk="0" fontAlgn="base" hangingPunct="0">
              <a:spcBef>
                <a:spcPct val="0"/>
              </a:spcBef>
              <a:spcAft>
                <a:spcPts val="0"/>
              </a:spcAft>
            </a:pPr>
            <a:r>
              <a:rPr lang="en-GB" sz="2800" b="1" dirty="0" smtClean="0">
                <a:solidFill>
                  <a:srgbClr val="000099"/>
                </a:solidFill>
                <a:ea typeface="ＭＳ Ｐゴシック" pitchFamily="34" charset="-128"/>
              </a:rPr>
              <a:t>Perhaps because confused with the DME distance to descend on a separate VOR DME approach.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
        <p:nvSpPr>
          <p:cNvPr id="8" name="Rectangle 7"/>
          <p:cNvSpPr/>
          <p:nvPr/>
        </p:nvSpPr>
        <p:spPr>
          <a:xfrm>
            <a:off x="165792" y="1156160"/>
            <a:ext cx="8892480" cy="4832092"/>
          </a:xfrm>
          <a:prstGeom prst="rect">
            <a:avLst/>
          </a:prstGeom>
          <a:solidFill>
            <a:schemeClr val="bg1"/>
          </a:solidFill>
        </p:spPr>
        <p:txBody>
          <a:bodyPr wrap="square">
            <a:spAutoFit/>
          </a:bodyPr>
          <a:lstStyle/>
          <a:p>
            <a:pPr algn="ctr" eaLnBrk="0" hangingPunct="0">
              <a:spcAft>
                <a:spcPts val="0"/>
              </a:spcAft>
            </a:pPr>
            <a:r>
              <a:rPr lang="en-GB" sz="2800" b="1" dirty="0" smtClean="0">
                <a:ea typeface="ＭＳ Ｐゴシック" pitchFamily="34" charset="-128"/>
              </a:rPr>
              <a:t>Final Report</a:t>
            </a:r>
          </a:p>
          <a:p>
            <a:pPr algn="ctr" eaLnBrk="0" hangingPunct="0">
              <a:spcAft>
                <a:spcPts val="0"/>
              </a:spcAft>
            </a:pPr>
            <a:r>
              <a:rPr lang="en-GB" sz="2800" b="1" dirty="0" smtClean="0">
                <a:ea typeface="ＭＳ Ｐゴシック" pitchFamily="34" charset="-128"/>
              </a:rPr>
              <a:t>of AFRIQIYAH Airways Aircraft</a:t>
            </a:r>
          </a:p>
          <a:p>
            <a:pPr algn="ctr" eaLnBrk="0" hangingPunct="0">
              <a:spcAft>
                <a:spcPts val="0"/>
              </a:spcAft>
            </a:pPr>
            <a:r>
              <a:rPr lang="en-GB" sz="2800" b="1" dirty="0" smtClean="0">
                <a:ea typeface="ＭＳ Ｐゴシック" pitchFamily="34" charset="-128"/>
              </a:rPr>
              <a:t>Airbus A330-202, 5A-ONG Crash</a:t>
            </a:r>
          </a:p>
          <a:p>
            <a:pPr algn="ctr" eaLnBrk="0" hangingPunct="0">
              <a:spcAft>
                <a:spcPts val="0"/>
              </a:spcAft>
            </a:pPr>
            <a:r>
              <a:rPr lang="en-GB" sz="2800" b="1" dirty="0" smtClean="0">
                <a:ea typeface="ＭＳ Ｐゴシック" pitchFamily="34" charset="-128"/>
              </a:rPr>
              <a:t>Occurred at Tripoli (LIBYA) on 12/05/2010</a:t>
            </a:r>
          </a:p>
          <a:p>
            <a:pPr algn="ctr" eaLnBrk="0" hangingPunct="0">
              <a:spcAft>
                <a:spcPts val="0"/>
              </a:spcAft>
            </a:pPr>
            <a:r>
              <a:rPr lang="en-GB" sz="2800" b="1" i="1" dirty="0" smtClean="0"/>
              <a:t>1.17.2.1.5 Documentation on board</a:t>
            </a:r>
            <a:endParaRPr lang="en-GB" sz="2800" b="1" dirty="0" smtClean="0">
              <a:solidFill>
                <a:srgbClr val="000099"/>
              </a:solidFill>
              <a:ea typeface="ＭＳ Ｐゴシック" pitchFamily="34" charset="-128"/>
            </a:endParaRPr>
          </a:p>
          <a:p>
            <a:pPr algn="ctr" eaLnBrk="0" hangingPunct="0">
              <a:spcAft>
                <a:spcPts val="0"/>
              </a:spcAft>
            </a:pPr>
            <a:r>
              <a:rPr lang="en-GB" sz="2800" b="1" i="1" dirty="0" smtClean="0">
                <a:ea typeface="ＭＳ Ｐゴシック" pitchFamily="34" charset="-128"/>
              </a:rPr>
              <a:t>“The Jeppesen chart did not provide any glide path after the FAF and did not include the table</a:t>
            </a:r>
          </a:p>
          <a:p>
            <a:pPr algn="ctr" eaLnBrk="0" hangingPunct="0">
              <a:spcAft>
                <a:spcPts val="0"/>
              </a:spcAft>
            </a:pPr>
            <a:r>
              <a:rPr lang="en-GB" sz="2800" b="1" i="1" dirty="0" smtClean="0">
                <a:ea typeface="ＭＳ Ｐゴシック" pitchFamily="34" charset="-128"/>
              </a:rPr>
              <a:t>in the official map identifying crossing altitudes in relation the distance to the runway threshold</a:t>
            </a:r>
          </a:p>
          <a:p>
            <a:pPr algn="ctr" eaLnBrk="0" hangingPunct="0">
              <a:spcAft>
                <a:spcPts val="0"/>
              </a:spcAft>
            </a:pPr>
            <a:r>
              <a:rPr lang="en-GB" sz="2800" b="1" i="1" dirty="0" smtClean="0">
                <a:ea typeface="ＭＳ Ｐゴシック" pitchFamily="34" charset="-128"/>
              </a:rPr>
              <a:t>09 and rates of descent in relation the speed of the aircraft</a:t>
            </a:r>
            <a:r>
              <a:rPr lang="en-GB" sz="2800" b="1" i="1" dirty="0" smtClean="0">
                <a:solidFill>
                  <a:srgbClr val="000099"/>
                </a:solidFill>
                <a:ea typeface="ＭＳ Ｐゴシック" pitchFamily="34" charset="-128"/>
              </a:rPr>
              <a:t>.</a:t>
            </a:r>
            <a:r>
              <a:rPr lang="en-GB" sz="2800" b="1" i="1" dirty="0" smtClean="0">
                <a:ea typeface="ＭＳ Ｐゴシック" pitchFamily="34"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4"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byan A330 NDB app 12may10 - Offcial Report - State NDB 09 Approach Chart - 9mar13.jpg"/>
          <p:cNvPicPr>
            <a:picLocks noChangeAspect="1"/>
          </p:cNvPicPr>
          <p:nvPr/>
        </p:nvPicPr>
        <p:blipFill>
          <a:blip r:embed="rId3" cstate="print"/>
          <a:stretch>
            <a:fillRect/>
          </a:stretch>
        </p:blipFill>
        <p:spPr>
          <a:xfrm>
            <a:off x="2335112" y="535032"/>
            <a:ext cx="4432194" cy="5918943"/>
          </a:xfrm>
          <a:prstGeom prst="rect">
            <a:avLst/>
          </a:prstGeom>
        </p:spPr>
      </p:pic>
      <p:sp>
        <p:nvSpPr>
          <p:cNvPr id="6" name="TextBox 5"/>
          <p:cNvSpPr txBox="1"/>
          <p:nvPr/>
        </p:nvSpPr>
        <p:spPr>
          <a:xfrm>
            <a:off x="6796072" y="5761007"/>
            <a:ext cx="2318544" cy="461665"/>
          </a:xfrm>
          <a:prstGeom prst="rect">
            <a:avLst/>
          </a:prstGeom>
          <a:noFill/>
          <a:ln w="25400">
            <a:solidFill>
              <a:srgbClr val="000099"/>
            </a:solidFill>
          </a:ln>
        </p:spPr>
        <p:txBody>
          <a:bodyPr wrap="square" rtlCol="0">
            <a:spAutoFit/>
          </a:bodyPr>
          <a:lstStyle/>
          <a:p>
            <a:r>
              <a:rPr lang="en-GB" b="1" dirty="0" smtClean="0">
                <a:solidFill>
                  <a:srgbClr val="000099"/>
                </a:solidFill>
              </a:rPr>
              <a:t>DME from TDZ</a:t>
            </a:r>
            <a:endParaRPr lang="en-GB" b="1" dirty="0">
              <a:solidFill>
                <a:srgbClr val="000099"/>
              </a:solidFill>
            </a:endParaRPr>
          </a:p>
        </p:txBody>
      </p:sp>
      <p:cxnSp>
        <p:nvCxnSpPr>
          <p:cNvPr id="10" name="Straight Arrow Connector 9"/>
          <p:cNvCxnSpPr/>
          <p:nvPr/>
        </p:nvCxnSpPr>
        <p:spPr bwMode="auto">
          <a:xfrm flipH="1" flipV="1">
            <a:off x="6450320" y="5994064"/>
            <a:ext cx="330856" cy="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7" name="Rectangle 6"/>
          <p:cNvSpPr/>
          <p:nvPr/>
        </p:nvSpPr>
        <p:spPr>
          <a:xfrm>
            <a:off x="0" y="44625"/>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Libyan State NDB Approach Chart</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byan A330 NDB app 12may10 - Offcial Report - State NDB 09 Approach Chart - 9mar13.jpg"/>
          <p:cNvPicPr>
            <a:picLocks noChangeAspect="1"/>
          </p:cNvPicPr>
          <p:nvPr/>
        </p:nvPicPr>
        <p:blipFill>
          <a:blip r:embed="rId3" cstate="print"/>
          <a:stretch>
            <a:fillRect/>
          </a:stretch>
        </p:blipFill>
        <p:spPr>
          <a:xfrm>
            <a:off x="2335112" y="535032"/>
            <a:ext cx="4432194" cy="5918943"/>
          </a:xfrm>
          <a:prstGeom prst="rect">
            <a:avLst/>
          </a:prstGeom>
        </p:spPr>
      </p:pic>
      <p:sp>
        <p:nvSpPr>
          <p:cNvPr id="6" name="TextBox 5"/>
          <p:cNvSpPr txBox="1"/>
          <p:nvPr/>
        </p:nvSpPr>
        <p:spPr>
          <a:xfrm>
            <a:off x="6796072" y="5761007"/>
            <a:ext cx="2318544" cy="461665"/>
          </a:xfrm>
          <a:prstGeom prst="rect">
            <a:avLst/>
          </a:prstGeom>
          <a:noFill/>
          <a:ln w="25400">
            <a:solidFill>
              <a:srgbClr val="000099"/>
            </a:solidFill>
          </a:ln>
        </p:spPr>
        <p:txBody>
          <a:bodyPr wrap="square" rtlCol="0">
            <a:spAutoFit/>
          </a:bodyPr>
          <a:lstStyle/>
          <a:p>
            <a:r>
              <a:rPr lang="en-GB" b="1" dirty="0" smtClean="0">
                <a:solidFill>
                  <a:srgbClr val="000099"/>
                </a:solidFill>
              </a:rPr>
              <a:t>DME from TDZ</a:t>
            </a:r>
            <a:endParaRPr lang="en-GB" b="1" dirty="0">
              <a:solidFill>
                <a:srgbClr val="000099"/>
              </a:solidFill>
            </a:endParaRPr>
          </a:p>
        </p:txBody>
      </p:sp>
      <p:cxnSp>
        <p:nvCxnSpPr>
          <p:cNvPr id="10" name="Straight Arrow Connector 9"/>
          <p:cNvCxnSpPr/>
          <p:nvPr/>
        </p:nvCxnSpPr>
        <p:spPr bwMode="auto">
          <a:xfrm flipH="1" flipV="1">
            <a:off x="6450320" y="5994064"/>
            <a:ext cx="330856" cy="0"/>
          </a:xfrm>
          <a:prstGeom prst="straightConnector1">
            <a:avLst/>
          </a:prstGeom>
          <a:solidFill>
            <a:schemeClr val="accent1"/>
          </a:solidFill>
          <a:ln w="25400" cap="flat" cmpd="sng" algn="ctr">
            <a:solidFill>
              <a:srgbClr val="000099"/>
            </a:solidFill>
            <a:prstDash val="solid"/>
            <a:round/>
            <a:headEnd type="none" w="med" len="med"/>
            <a:tailEnd type="arrow"/>
          </a:ln>
          <a:effectLst/>
        </p:spPr>
      </p:cxnSp>
      <p:sp>
        <p:nvSpPr>
          <p:cNvPr id="20" name="Rectangle 19"/>
          <p:cNvSpPr/>
          <p:nvPr/>
        </p:nvSpPr>
        <p:spPr>
          <a:xfrm>
            <a:off x="0" y="1061192"/>
            <a:ext cx="9144000" cy="4632037"/>
          </a:xfrm>
          <a:prstGeom prst="rect">
            <a:avLst/>
          </a:prstGeom>
          <a:solidFill>
            <a:schemeClr val="tx2">
              <a:lumMod val="20000"/>
              <a:lumOff val="80000"/>
              <a:alpha val="85000"/>
            </a:schemeClr>
          </a:solidFill>
        </p:spPr>
        <p:txBody>
          <a:bodyPr wrap="square">
            <a:spAutoFit/>
          </a:bodyPr>
          <a:lstStyle/>
          <a:p>
            <a:pPr algn="ctr" eaLnBrk="0" hangingPunct="0">
              <a:spcAft>
                <a:spcPts val="0"/>
              </a:spcAft>
            </a:pPr>
            <a:r>
              <a:rPr lang="en-GB" sz="2800" b="1" dirty="0" smtClean="0">
                <a:solidFill>
                  <a:srgbClr val="000099"/>
                </a:solidFill>
                <a:ea typeface="ＭＳ Ｐゴシック" pitchFamily="34" charset="-128"/>
              </a:rPr>
              <a:t>Distance-Altitude table on the Libyan state chart</a:t>
            </a:r>
          </a:p>
          <a:p>
            <a:pPr algn="ctr" eaLnBrk="0" hangingPunct="0">
              <a:spcAft>
                <a:spcPts val="0"/>
              </a:spcAft>
            </a:pPr>
            <a:r>
              <a:rPr lang="en-GB" sz="2800" b="1" dirty="0" smtClean="0">
                <a:solidFill>
                  <a:srgbClr val="000099"/>
                </a:solidFill>
                <a:ea typeface="ＭＳ Ｐゴシック" pitchFamily="34" charset="-128"/>
              </a:rPr>
              <a:t>shows distance from the runway threshold</a:t>
            </a:r>
          </a:p>
          <a:p>
            <a:pPr algn="ctr" eaLnBrk="0" hangingPunct="0">
              <a:spcAft>
                <a:spcPts val="0"/>
              </a:spcAft>
            </a:pPr>
            <a:r>
              <a:rPr lang="en-GB" sz="2800" b="1" dirty="0" smtClean="0">
                <a:solidFill>
                  <a:srgbClr val="000099"/>
                </a:solidFill>
                <a:ea typeface="ＭＳ Ｐゴシック" pitchFamily="34" charset="-128"/>
              </a:rPr>
              <a:t>but is labelled “DME from TDZ”.</a:t>
            </a:r>
          </a:p>
          <a:p>
            <a:pPr algn="ctr" eaLnBrk="0" hangingPunct="0">
              <a:spcAft>
                <a:spcPts val="1200"/>
              </a:spcAft>
            </a:pPr>
            <a:r>
              <a:rPr lang="en-GB" sz="2800" b="1" dirty="0" smtClean="0">
                <a:solidFill>
                  <a:srgbClr val="000099"/>
                </a:solidFill>
                <a:ea typeface="ＭＳ Ｐゴシック" pitchFamily="34" charset="-128"/>
              </a:rPr>
              <a:t>This is confusing as the DME is 1.3 nm from the TDZ</a:t>
            </a:r>
          </a:p>
          <a:p>
            <a:pPr algn="ctr" eaLnBrk="0" hangingPunct="0">
              <a:spcAft>
                <a:spcPts val="600"/>
              </a:spcAft>
            </a:pPr>
            <a:r>
              <a:rPr lang="en-GB" sz="2800" b="1" i="1" dirty="0" smtClean="0">
                <a:solidFill>
                  <a:srgbClr val="000099"/>
                </a:solidFill>
                <a:ea typeface="ＭＳ Ｐゴシック" pitchFamily="34" charset="-128"/>
              </a:rPr>
              <a:t>Distance-Altitude tables are essential for efficient final approach profile monitoring but the distances used must be clearly described and appropriate for the navigational state of the aircraft.</a:t>
            </a:r>
          </a:p>
          <a:p>
            <a:pPr algn="ctr" eaLnBrk="0" hangingPunct="0">
              <a:spcAft>
                <a:spcPts val="0"/>
              </a:spcAft>
            </a:pPr>
            <a:r>
              <a:rPr lang="en-GB" sz="2800" b="1" i="1" dirty="0" smtClean="0">
                <a:solidFill>
                  <a:srgbClr val="000099"/>
                </a:solidFill>
                <a:ea typeface="ＭＳ Ｐゴシック" pitchFamily="34" charset="-128"/>
              </a:rPr>
              <a:t>Crews must be absolutely sure of </a:t>
            </a:r>
          </a:p>
          <a:p>
            <a:pPr algn="ctr" eaLnBrk="0" hangingPunct="0">
              <a:spcAft>
                <a:spcPts val="0"/>
              </a:spcAft>
            </a:pPr>
            <a:r>
              <a:rPr lang="en-GB" sz="2800" b="1" i="1" dirty="0" smtClean="0">
                <a:solidFill>
                  <a:srgbClr val="000099"/>
                </a:solidFill>
                <a:ea typeface="ＭＳ Ｐゴシック" pitchFamily="34" charset="-128"/>
              </a:rPr>
              <a:t>what information they are using.</a:t>
            </a:r>
          </a:p>
        </p:txBody>
      </p:sp>
      <p:sp>
        <p:nvSpPr>
          <p:cNvPr id="7" name="Rectangle 6"/>
          <p:cNvSpPr/>
          <p:nvPr/>
        </p:nvSpPr>
        <p:spPr>
          <a:xfrm>
            <a:off x="0" y="44625"/>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Libyan State NDB Approach Chart</a:t>
            </a:r>
          </a:p>
          <a:p>
            <a:pPr algn="ctr" eaLnBrk="0" fontAlgn="base" hangingPunct="0">
              <a:spcBef>
                <a:spcPct val="0"/>
              </a:spcBef>
              <a:spcAft>
                <a:spcPct val="0"/>
              </a:spcAft>
            </a:pPr>
            <a:endParaRPr lang="en-GB" sz="2800" b="1"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954107"/>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The Difficulty was in Vertical Navigation - Flying below the 3º glide path to crash short of the runway </a:t>
            </a:r>
            <a:endParaRPr lang="en-GB" sz="2800" b="1" dirty="0">
              <a:solidFill>
                <a:srgbClr val="000099"/>
              </a:solidFill>
              <a:ea typeface="ＭＳ Ｐゴシック" pitchFamily="34" charset="-128"/>
            </a:endParaRPr>
          </a:p>
        </p:txBody>
      </p:sp>
      <p:pic>
        <p:nvPicPr>
          <p:cNvPr id="3" name="Picture 2" descr="HD RAeS LHR 121011 - Steve Solomon NPA verical profile crop - 9oct12.jpg"/>
          <p:cNvPicPr>
            <a:picLocks noChangeAspect="1"/>
          </p:cNvPicPr>
          <p:nvPr/>
        </p:nvPicPr>
        <p:blipFill>
          <a:blip r:embed="rId3" cstate="print"/>
          <a:stretch>
            <a:fillRect/>
          </a:stretch>
        </p:blipFill>
        <p:spPr>
          <a:xfrm>
            <a:off x="137600" y="1179767"/>
            <a:ext cx="8820472" cy="5202129"/>
          </a:xfrm>
          <a:prstGeom prst="rect">
            <a:avLst/>
          </a:prstGeom>
        </p:spPr>
      </p:pic>
      <p:cxnSp>
        <p:nvCxnSpPr>
          <p:cNvPr id="5" name="Straight Connector 4"/>
          <p:cNvCxnSpPr/>
          <p:nvPr/>
        </p:nvCxnSpPr>
        <p:spPr bwMode="auto">
          <a:xfrm>
            <a:off x="3491880" y="1888256"/>
            <a:ext cx="4824536" cy="2808312"/>
          </a:xfrm>
          <a:prstGeom prst="line">
            <a:avLst/>
          </a:prstGeom>
          <a:solidFill>
            <a:schemeClr val="accent1"/>
          </a:solidFill>
          <a:ln w="57150" cap="flat" cmpd="sng" algn="ctr">
            <a:solidFill>
              <a:srgbClr val="33CC33"/>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NDB Approach Chart  used by crew</a:t>
            </a:r>
            <a:endParaRPr lang="en-GB" sz="2800" b="1" dirty="0">
              <a:solidFill>
                <a:srgbClr val="000099"/>
              </a:solidFill>
              <a:ea typeface="ＭＳ Ｐゴシック" pitchFamily="34" charset="-128"/>
            </a:endParaRPr>
          </a:p>
        </p:txBody>
      </p:sp>
      <p:pic>
        <p:nvPicPr>
          <p:cNvPr id="7" name="Picture 6" descr="Libyan A330 NDB app 12may10 - Offcial Report - Jeppesen NDB 09 Approach Chart - 9mar13.jpg"/>
          <p:cNvPicPr>
            <a:picLocks noChangeAspect="1"/>
          </p:cNvPicPr>
          <p:nvPr/>
        </p:nvPicPr>
        <p:blipFill>
          <a:blip r:embed="rId3" cstate="print"/>
          <a:stretch>
            <a:fillRect/>
          </a:stretch>
        </p:blipFill>
        <p:spPr>
          <a:xfrm>
            <a:off x="2267744" y="506269"/>
            <a:ext cx="4618837" cy="5932640"/>
          </a:xfrm>
          <a:prstGeom prst="rect">
            <a:avLst/>
          </a:prstGeom>
        </p:spPr>
      </p:pic>
      <p:sp>
        <p:nvSpPr>
          <p:cNvPr id="5" name="Rectangle 4"/>
          <p:cNvSpPr/>
          <p:nvPr/>
        </p:nvSpPr>
        <p:spPr>
          <a:xfrm>
            <a:off x="97552" y="1334656"/>
            <a:ext cx="8892480" cy="4478149"/>
          </a:xfrm>
          <a:prstGeom prst="rect">
            <a:avLst/>
          </a:prstGeom>
          <a:solidFill>
            <a:srgbClr val="9999FF">
              <a:alpha val="49804"/>
            </a:srgbClr>
          </a:solidFill>
        </p:spPr>
        <p:txBody>
          <a:bodyPr wrap="square">
            <a:spAutoFit/>
          </a:bodyPr>
          <a:lstStyle/>
          <a:p>
            <a:pPr algn="ctr" eaLnBrk="0" fontAlgn="base" hangingPunct="0">
              <a:spcBef>
                <a:spcPct val="0"/>
              </a:spcBef>
              <a:spcAft>
                <a:spcPts val="0"/>
              </a:spcAft>
            </a:pPr>
            <a:r>
              <a:rPr lang="en-GB" sz="2800" b="1" dirty="0" smtClean="0">
                <a:solidFill>
                  <a:srgbClr val="000099"/>
                </a:solidFill>
                <a:ea typeface="ＭＳ Ｐゴシック" pitchFamily="34" charset="-128"/>
              </a:rPr>
              <a:t>A single distance of 3.9 nm from the runway </a:t>
            </a:r>
          </a:p>
          <a:p>
            <a:pPr algn="ctr" eaLnBrk="0" fontAlgn="base" hangingPunct="0">
              <a:spcBef>
                <a:spcPct val="0"/>
              </a:spcBef>
              <a:spcAft>
                <a:spcPts val="600"/>
              </a:spcAft>
            </a:pPr>
            <a:r>
              <a:rPr lang="en-GB" sz="2800" b="1" dirty="0" smtClean="0">
                <a:solidFill>
                  <a:srgbClr val="000099"/>
                </a:solidFill>
                <a:ea typeface="ＭＳ Ｐゴシック" pitchFamily="34" charset="-128"/>
              </a:rPr>
              <a:t>is shown to start descent from 1350ft.</a:t>
            </a:r>
          </a:p>
          <a:p>
            <a:pPr algn="ctr" eaLnBrk="0" fontAlgn="base" hangingPunct="0">
              <a:spcBef>
                <a:spcPct val="0"/>
              </a:spcBef>
              <a:spcAft>
                <a:spcPts val="0"/>
              </a:spcAft>
            </a:pPr>
            <a:r>
              <a:rPr lang="en-GB" sz="2800" b="1" dirty="0" smtClean="0">
                <a:solidFill>
                  <a:srgbClr val="000099"/>
                </a:solidFill>
                <a:ea typeface="ＭＳ Ｐゴシック" pitchFamily="34" charset="-128"/>
              </a:rPr>
              <a:t>A Constant Angle approach path from 2000ft </a:t>
            </a:r>
          </a:p>
          <a:p>
            <a:pPr algn="ctr" eaLnBrk="0" fontAlgn="base" hangingPunct="0">
              <a:spcBef>
                <a:spcPct val="0"/>
              </a:spcBef>
              <a:spcAft>
                <a:spcPts val="0"/>
              </a:spcAft>
            </a:pPr>
            <a:r>
              <a:rPr lang="en-GB" sz="2800" b="1" dirty="0" smtClean="0">
                <a:solidFill>
                  <a:srgbClr val="000099"/>
                </a:solidFill>
                <a:ea typeface="ＭＳ Ｐゴシック" pitchFamily="34" charset="-128"/>
              </a:rPr>
              <a:t>to the runway with a Distance-Altitude table</a:t>
            </a:r>
          </a:p>
          <a:p>
            <a:pPr algn="ctr" eaLnBrk="0" fontAlgn="base" hangingPunct="0">
              <a:spcBef>
                <a:spcPct val="0"/>
              </a:spcBef>
              <a:spcAft>
                <a:spcPts val="0"/>
              </a:spcAft>
            </a:pPr>
            <a:r>
              <a:rPr lang="en-GB" sz="2800" b="1" dirty="0" smtClean="0">
                <a:solidFill>
                  <a:srgbClr val="000099"/>
                </a:solidFill>
                <a:ea typeface="ＭＳ Ｐゴシック" pitchFamily="34" charset="-128"/>
              </a:rPr>
              <a:t>where checks can be make at several distances must help avoid this error leading to an accident.</a:t>
            </a:r>
          </a:p>
          <a:p>
            <a:pPr algn="ctr" eaLnBrk="0" fontAlgn="base" hangingPunct="0">
              <a:spcBef>
                <a:spcPct val="0"/>
              </a:spcBef>
              <a:spcAft>
                <a:spcPts val="0"/>
              </a:spcAft>
            </a:pPr>
            <a:endParaRPr lang="en-GB" sz="2800" b="1" dirty="0" smtClean="0">
              <a:solidFill>
                <a:srgbClr val="000099"/>
              </a:solidFill>
              <a:ea typeface="ＭＳ Ｐゴシック" pitchFamily="34" charset="-128"/>
            </a:endParaRPr>
          </a:p>
          <a:p>
            <a:pPr algn="ctr" eaLnBrk="0" fontAlgn="base" hangingPunct="0">
              <a:spcBef>
                <a:spcPct val="0"/>
              </a:spcBef>
              <a:spcAft>
                <a:spcPts val="0"/>
              </a:spcAft>
            </a:pPr>
            <a:r>
              <a:rPr lang="en-GB" sz="2800" b="1" i="1" dirty="0" smtClean="0">
                <a:solidFill>
                  <a:srgbClr val="000099"/>
                </a:solidFill>
                <a:ea typeface="ＭＳ Ｐゴシック" pitchFamily="34" charset="-128"/>
              </a:rPr>
              <a:t>The Distance used must be clearly specified –</a:t>
            </a:r>
          </a:p>
          <a:p>
            <a:pPr algn="ctr" eaLnBrk="0" fontAlgn="base" hangingPunct="0">
              <a:spcBef>
                <a:spcPct val="0"/>
              </a:spcBef>
              <a:spcAft>
                <a:spcPts val="0"/>
              </a:spcAft>
            </a:pPr>
            <a:r>
              <a:rPr lang="en-GB" sz="2800" b="1" i="1" dirty="0" smtClean="0">
                <a:solidFill>
                  <a:srgbClr val="000099"/>
                </a:solidFill>
                <a:ea typeface="ＭＳ Ｐゴシック" pitchFamily="34" charset="-128"/>
              </a:rPr>
              <a:t>From the DME or </a:t>
            </a:r>
          </a:p>
          <a:p>
            <a:pPr algn="ctr" eaLnBrk="0" fontAlgn="base" hangingPunct="0">
              <a:spcBef>
                <a:spcPct val="0"/>
              </a:spcBef>
              <a:spcAft>
                <a:spcPts val="0"/>
              </a:spcAft>
            </a:pPr>
            <a:r>
              <a:rPr lang="en-GB" sz="2800" b="1" i="1" dirty="0" smtClean="0">
                <a:solidFill>
                  <a:srgbClr val="000099"/>
                </a:solidFill>
                <a:ea typeface="ＭＳ Ｐゴシック" pitchFamily="34" charset="-128"/>
              </a:rPr>
              <a:t>From the runway for FMS/GPS equipped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endParaRPr lang="en-GB" sz="2800" b="1" dirty="0">
              <a:solidFill>
                <a:srgbClr val="000099"/>
              </a:solidFill>
              <a:ea typeface="ＭＳ Ｐゴシック" pitchFamily="34" charset="-128"/>
            </a:endParaRPr>
          </a:p>
        </p:txBody>
      </p:sp>
      <p:pic>
        <p:nvPicPr>
          <p:cNvPr id="5" name="Picture 4" descr="A350 XWB virtual - 16apr13 .jpg"/>
          <p:cNvPicPr>
            <a:picLocks noChangeAspect="1"/>
          </p:cNvPicPr>
          <p:nvPr/>
        </p:nvPicPr>
        <p:blipFill>
          <a:blip r:embed="rId2" cstate="print"/>
          <a:stretch>
            <a:fillRect/>
          </a:stretch>
        </p:blipFill>
        <p:spPr>
          <a:xfrm>
            <a:off x="198352" y="751810"/>
            <a:ext cx="8726400" cy="2009806"/>
          </a:xfrm>
          <a:prstGeom prst="rect">
            <a:avLst/>
          </a:prstGeom>
          <a:ln>
            <a:solidFill>
              <a:srgbClr val="000099"/>
            </a:solidFill>
          </a:ln>
        </p:spPr>
      </p:pic>
      <p:pic>
        <p:nvPicPr>
          <p:cNvPr id="8" name="Picture 7" descr="B787-dreamliner-cruising - 22apr13 crop.jpg"/>
          <p:cNvPicPr>
            <a:picLocks noChangeAspect="1"/>
          </p:cNvPicPr>
          <p:nvPr/>
        </p:nvPicPr>
        <p:blipFill>
          <a:blip r:embed="rId3" cstate="print"/>
          <a:stretch>
            <a:fillRect/>
          </a:stretch>
        </p:blipFill>
        <p:spPr>
          <a:xfrm>
            <a:off x="210792" y="2829109"/>
            <a:ext cx="8726400" cy="36064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endParaRPr lang="en-GB" sz="2800" b="1" dirty="0">
              <a:solidFill>
                <a:srgbClr val="000099"/>
              </a:solidFill>
              <a:ea typeface="ＭＳ Ｐゴシック" pitchFamily="34" charset="-128"/>
            </a:endParaRPr>
          </a:p>
        </p:txBody>
      </p:sp>
      <p:pic>
        <p:nvPicPr>
          <p:cNvPr id="4" name="Picture 3" descr="IPSA 130122 - HD RAeS LHR 121011 - ITQI - EBT A350 panels - cr8octopp - 12.jpg"/>
          <p:cNvPicPr>
            <a:picLocks noChangeAspect="1"/>
          </p:cNvPicPr>
          <p:nvPr/>
        </p:nvPicPr>
        <p:blipFill>
          <a:blip r:embed="rId2" cstate="print"/>
          <a:stretch>
            <a:fillRect/>
          </a:stretch>
        </p:blipFill>
        <p:spPr>
          <a:xfrm>
            <a:off x="185627" y="727528"/>
            <a:ext cx="8785043" cy="5584136"/>
          </a:xfrm>
          <a:prstGeom prst="rect">
            <a:avLst/>
          </a:prstGeom>
          <a:ln>
            <a:solidFill>
              <a:srgbClr val="000099"/>
            </a:solidFill>
          </a:ln>
        </p:spPr>
      </p:pic>
      <p:sp>
        <p:nvSpPr>
          <p:cNvPr id="5" name="TextBox 4"/>
          <p:cNvSpPr txBox="1"/>
          <p:nvPr/>
        </p:nvSpPr>
        <p:spPr>
          <a:xfrm>
            <a:off x="3248560" y="1628800"/>
            <a:ext cx="2808312" cy="369332"/>
          </a:xfrm>
          <a:prstGeom prst="rect">
            <a:avLst/>
          </a:prstGeom>
          <a:solidFill>
            <a:srgbClr val="9999FF"/>
          </a:solidFill>
          <a:ln>
            <a:solidFill>
              <a:srgbClr val="000099"/>
            </a:solidFill>
          </a:ln>
        </p:spPr>
        <p:txBody>
          <a:bodyPr wrap="square" rtlCol="0">
            <a:spAutoFit/>
          </a:bodyPr>
          <a:lstStyle/>
          <a:p>
            <a:pPr algn="ctr"/>
            <a:r>
              <a:rPr lang="en-GB" sz="1800" b="1" dirty="0" smtClean="0">
                <a:solidFill>
                  <a:srgbClr val="000099"/>
                </a:solidFill>
              </a:rPr>
              <a:t>Airbus A350 Flight Deck</a:t>
            </a:r>
            <a:endParaRPr lang="en-GB" sz="18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sp>
        <p:nvSpPr>
          <p:cNvPr id="5" name="Rectangle 4"/>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
        <p:nvSpPr>
          <p:cNvPr id="6" name="Rectangle 5"/>
          <p:cNvSpPr/>
          <p:nvPr/>
        </p:nvSpPr>
        <p:spPr>
          <a:xfrm>
            <a:off x="15920" y="518189"/>
            <a:ext cx="9144000" cy="1384995"/>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p>
          <a:p>
            <a:pPr algn="ctr" eaLnBrk="0" hangingPunct="0"/>
            <a:r>
              <a:rPr lang="en-GB" sz="2800" i="1" dirty="0" smtClean="0">
                <a:solidFill>
                  <a:srgbClr val="000099"/>
                </a:solidFill>
                <a:ea typeface="ＭＳ Ｐゴシック" pitchFamily="34" charset="-128"/>
              </a:rPr>
              <a:t>(other manufacturers have similar systems)</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pic>
        <p:nvPicPr>
          <p:cNvPr id="4" name="Picture 3" descr="Airbus FLS beam profile - 23apr13.jpg"/>
          <p:cNvPicPr>
            <a:picLocks noChangeAspect="1"/>
          </p:cNvPicPr>
          <p:nvPr/>
        </p:nvPicPr>
        <p:blipFill>
          <a:blip r:embed="rId3" cstate="print"/>
          <a:stretch>
            <a:fillRect/>
          </a:stretch>
        </p:blipFill>
        <p:spPr>
          <a:xfrm>
            <a:off x="3141720" y="3662440"/>
            <a:ext cx="5924898" cy="2775774"/>
          </a:xfrm>
          <a:prstGeom prst="rect">
            <a:avLst/>
          </a:prstGeom>
        </p:spPr>
      </p:pic>
      <p:sp>
        <p:nvSpPr>
          <p:cNvPr id="7" name="Rectangle 6"/>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
        <p:nvSpPr>
          <p:cNvPr id="9" name="Rectangle 8"/>
          <p:cNvSpPr/>
          <p:nvPr/>
        </p:nvSpPr>
        <p:spPr>
          <a:xfrm>
            <a:off x="15920" y="518189"/>
            <a:ext cx="9144000" cy="1384995"/>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p>
          <a:p>
            <a:pPr algn="ctr" eaLnBrk="0" hangingPunct="0"/>
            <a:r>
              <a:rPr lang="en-GB" sz="2800" i="1" dirty="0" smtClean="0">
                <a:solidFill>
                  <a:srgbClr val="000099"/>
                </a:solidFill>
                <a:ea typeface="ＭＳ Ｐゴシック" pitchFamily="34" charset="-128"/>
              </a:rPr>
              <a:t>(other manufacturers have similar systems)</a:t>
            </a:r>
            <a:endParaRPr lang="en-GB" sz="2800" i="1" dirty="0">
              <a:solidFill>
                <a:srgbClr val="000099"/>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rbus A350 FLS - 1999 slide - 16apr13.jpg"/>
          <p:cNvPicPr>
            <a:picLocks noChangeAspect="1"/>
          </p:cNvPicPr>
          <p:nvPr/>
        </p:nvPicPr>
        <p:blipFill>
          <a:blip r:embed="rId2" cstate="print"/>
          <a:stretch>
            <a:fillRect/>
          </a:stretch>
        </p:blipFill>
        <p:spPr>
          <a:xfrm>
            <a:off x="0" y="1471136"/>
            <a:ext cx="9143999" cy="4965003"/>
          </a:xfrm>
          <a:prstGeom prst="rect">
            <a:avLst/>
          </a:prstGeom>
        </p:spPr>
      </p:pic>
      <p:sp>
        <p:nvSpPr>
          <p:cNvPr id="3" name="Rectangle 2"/>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pic>
        <p:nvPicPr>
          <p:cNvPr id="4" name="Picture 3" descr="Airbus FLS beam profile - 23apr13.jpg"/>
          <p:cNvPicPr>
            <a:picLocks noChangeAspect="1"/>
          </p:cNvPicPr>
          <p:nvPr/>
        </p:nvPicPr>
        <p:blipFill>
          <a:blip r:embed="rId3" cstate="print"/>
          <a:stretch>
            <a:fillRect/>
          </a:stretch>
        </p:blipFill>
        <p:spPr>
          <a:xfrm>
            <a:off x="3141720" y="3663802"/>
            <a:ext cx="5924898" cy="2775774"/>
          </a:xfrm>
          <a:prstGeom prst="rect">
            <a:avLst/>
          </a:prstGeom>
        </p:spPr>
      </p:pic>
      <p:pic>
        <p:nvPicPr>
          <p:cNvPr id="5" name="Picture 4" descr="Airbus PFD on FLS approach - 23apr13.jpg"/>
          <p:cNvPicPr>
            <a:picLocks noChangeAspect="1"/>
          </p:cNvPicPr>
          <p:nvPr/>
        </p:nvPicPr>
        <p:blipFill>
          <a:blip r:embed="rId4" cstate="print"/>
          <a:stretch>
            <a:fillRect/>
          </a:stretch>
        </p:blipFill>
        <p:spPr>
          <a:xfrm>
            <a:off x="30807" y="1457919"/>
            <a:ext cx="4953481" cy="4987881"/>
          </a:xfrm>
          <a:prstGeom prst="rect">
            <a:avLst/>
          </a:prstGeom>
        </p:spPr>
      </p:pic>
      <p:sp>
        <p:nvSpPr>
          <p:cNvPr id="8" name="TextBox 7"/>
          <p:cNvSpPr txBox="1"/>
          <p:nvPr/>
        </p:nvSpPr>
        <p:spPr>
          <a:xfrm>
            <a:off x="5467934" y="1882000"/>
            <a:ext cx="2809882" cy="646331"/>
          </a:xfrm>
          <a:prstGeom prst="rect">
            <a:avLst/>
          </a:prstGeom>
          <a:solidFill>
            <a:srgbClr val="9999FF"/>
          </a:solidFill>
          <a:ln>
            <a:solidFill>
              <a:srgbClr val="000099"/>
            </a:solidFill>
          </a:ln>
        </p:spPr>
        <p:txBody>
          <a:bodyPr wrap="square" rtlCol="0">
            <a:spAutoFit/>
          </a:bodyPr>
          <a:lstStyle/>
          <a:p>
            <a:pPr algn="ctr"/>
            <a:r>
              <a:rPr lang="en-GB" sz="1800" b="1" dirty="0" smtClean="0">
                <a:solidFill>
                  <a:srgbClr val="000099"/>
                </a:solidFill>
              </a:rPr>
              <a:t>Altitude Minima based </a:t>
            </a:r>
          </a:p>
          <a:p>
            <a:pPr algn="ctr"/>
            <a:r>
              <a:rPr lang="en-GB" sz="1800" b="1" dirty="0" smtClean="0">
                <a:solidFill>
                  <a:srgbClr val="000099"/>
                </a:solidFill>
              </a:rPr>
              <a:t>on Barometric Altitude</a:t>
            </a:r>
            <a:endParaRPr lang="en-GB" sz="1800" b="1" dirty="0">
              <a:solidFill>
                <a:srgbClr val="000099"/>
              </a:solidFill>
            </a:endParaRPr>
          </a:p>
        </p:txBody>
      </p:sp>
      <p:cxnSp>
        <p:nvCxnSpPr>
          <p:cNvPr id="9" name="Straight Arrow Connector 8"/>
          <p:cNvCxnSpPr>
            <a:stCxn id="8" idx="1"/>
          </p:cNvCxnSpPr>
          <p:nvPr/>
        </p:nvCxnSpPr>
        <p:spPr bwMode="auto">
          <a:xfrm flipH="1" flipV="1">
            <a:off x="3995936" y="2204864"/>
            <a:ext cx="1471998" cy="302"/>
          </a:xfrm>
          <a:prstGeom prst="straightConnector1">
            <a:avLst/>
          </a:prstGeom>
          <a:solidFill>
            <a:schemeClr val="accent1"/>
          </a:solidFill>
          <a:ln w="25400" cap="flat" cmpd="sng" algn="ctr">
            <a:solidFill>
              <a:srgbClr val="66CCFF"/>
            </a:solidFill>
            <a:prstDash val="solid"/>
            <a:round/>
            <a:headEnd type="none" w="med" len="med"/>
            <a:tailEnd type="arrow"/>
          </a:ln>
          <a:effectLst/>
        </p:spPr>
      </p:cxnSp>
      <p:sp>
        <p:nvSpPr>
          <p:cNvPr id="15" name="Rectangle 14"/>
          <p:cNvSpPr/>
          <p:nvPr/>
        </p:nvSpPr>
        <p:spPr>
          <a:xfrm>
            <a:off x="15920" y="518189"/>
            <a:ext cx="9144000" cy="954107"/>
          </a:xfrm>
          <a:prstGeom prst="rect">
            <a:avLst/>
          </a:prstGeom>
          <a:solidFill>
            <a:srgbClr val="99CCFF">
              <a:alpha val="46667"/>
            </a:srgbClr>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r>
              <a:rPr lang="en-GB" sz="2800" dirty="0" smtClean="0">
                <a:solidFill>
                  <a:srgbClr val="000099"/>
                </a:solidFill>
                <a:ea typeface="ＭＳ Ｐゴシック" pitchFamily="34" charset="-128"/>
              </a:rPr>
              <a:t>(</a:t>
            </a:r>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endParaRPr lang="en-GB" sz="2800" dirty="0">
              <a:solidFill>
                <a:srgbClr val="000099"/>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8" y="643473"/>
            <a:ext cx="9144000" cy="5593839"/>
          </a:xfrm>
          <a:prstGeom prst="rect">
            <a:avLst/>
          </a:prstGeom>
          <a:solidFill>
            <a:srgbClr val="9999FF"/>
          </a:solidFill>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Latest Airbus aircraft can fly FLS – ILS Look-alike</a:t>
            </a:r>
          </a:p>
          <a:p>
            <a:pPr algn="ctr" eaLnBrk="0" hangingPunct="0">
              <a:spcAft>
                <a:spcPts val="600"/>
              </a:spcAft>
            </a:pPr>
            <a:r>
              <a:rPr lang="en-GB" sz="2800" dirty="0" smtClean="0">
                <a:solidFill>
                  <a:srgbClr val="000099"/>
                </a:solidFill>
                <a:ea typeface="ＭＳ Ｐゴシック" pitchFamily="34" charset="-128"/>
              </a:rPr>
              <a:t>(</a:t>
            </a:r>
            <a:r>
              <a:rPr lang="en-GB" sz="2800" b="1" dirty="0" err="1" smtClean="0">
                <a:solidFill>
                  <a:srgbClr val="000099"/>
                </a:solidFill>
                <a:ea typeface="ＭＳ Ｐゴシック" pitchFamily="34" charset="-128"/>
              </a:rPr>
              <a:t>F</a:t>
            </a:r>
            <a:r>
              <a:rPr lang="en-GB" sz="2800" dirty="0" err="1" smtClean="0">
                <a:solidFill>
                  <a:srgbClr val="000099"/>
                </a:solidFill>
                <a:ea typeface="ＭＳ Ｐゴシック" pitchFamily="34" charset="-128"/>
              </a:rPr>
              <a:t>ms</a:t>
            </a:r>
            <a:r>
              <a:rPr lang="en-GB" sz="2800" dirty="0" smtClean="0">
                <a:solidFill>
                  <a:srgbClr val="000099"/>
                </a:solidFill>
                <a:ea typeface="ＭＳ Ｐゴシック" pitchFamily="34" charset="-128"/>
              </a:rPr>
              <a:t> generated </a:t>
            </a:r>
            <a:r>
              <a:rPr lang="en-GB" sz="2800" b="1" dirty="0" smtClean="0">
                <a:solidFill>
                  <a:srgbClr val="000099"/>
                </a:solidFill>
                <a:ea typeface="ＭＳ Ｐゴシック" pitchFamily="34" charset="-128"/>
              </a:rPr>
              <a:t>L</a:t>
            </a:r>
            <a:r>
              <a:rPr lang="en-GB" sz="2800" dirty="0" smtClean="0">
                <a:solidFill>
                  <a:srgbClr val="000099"/>
                </a:solidFill>
                <a:ea typeface="ＭＳ Ｐゴシック" pitchFamily="34" charset="-128"/>
              </a:rPr>
              <a:t>anding </a:t>
            </a:r>
            <a:r>
              <a:rPr lang="en-GB" sz="2800" b="1" dirty="0" smtClean="0">
                <a:solidFill>
                  <a:srgbClr val="000099"/>
                </a:solidFill>
                <a:ea typeface="ＭＳ Ｐゴシック" pitchFamily="34" charset="-128"/>
              </a:rPr>
              <a:t>S</a:t>
            </a:r>
            <a:r>
              <a:rPr lang="en-GB" sz="2800" dirty="0" smtClean="0">
                <a:solidFill>
                  <a:srgbClr val="000099"/>
                </a:solidFill>
                <a:ea typeface="ＭＳ Ｐゴシック" pitchFamily="34" charset="-128"/>
              </a:rPr>
              <a:t>ystem)</a:t>
            </a:r>
          </a:p>
          <a:p>
            <a:pPr eaLnBrk="0" hangingPunct="0"/>
            <a:r>
              <a:rPr lang="en-GB" b="1" dirty="0" smtClean="0">
                <a:solidFill>
                  <a:srgbClr val="000099"/>
                </a:solidFill>
                <a:ea typeface="ＭＳ Ｐゴシック" pitchFamily="34" charset="-128"/>
              </a:rPr>
              <a:t>Based on GPS and independent of any ground aid.</a:t>
            </a:r>
          </a:p>
          <a:p>
            <a:pPr eaLnBrk="0" hangingPunct="0">
              <a:spcAft>
                <a:spcPts val="300"/>
              </a:spcAft>
            </a:pPr>
            <a:r>
              <a:rPr lang="en-GB" b="1" dirty="0" smtClean="0">
                <a:solidFill>
                  <a:srgbClr val="000099"/>
                </a:solidFill>
                <a:ea typeface="ＭＳ Ｐゴシック" pitchFamily="34" charset="-128"/>
              </a:rPr>
              <a:t>If “GPS Primary” no accuracy checks required.  </a:t>
            </a:r>
            <a:r>
              <a:rPr lang="en-GB" b="1" i="1" dirty="0" smtClean="0">
                <a:solidFill>
                  <a:srgbClr val="3366CC"/>
                </a:solidFill>
                <a:ea typeface="ＭＳ Ｐゴシック" pitchFamily="34" charset="-128"/>
              </a:rPr>
              <a:t>But</a:t>
            </a:r>
          </a:p>
          <a:p>
            <a:pPr eaLnBrk="0" hangingPunct="0"/>
            <a:r>
              <a:rPr lang="en-GB" b="1" dirty="0" smtClean="0">
                <a:solidFill>
                  <a:srgbClr val="3366CC"/>
                </a:solidFill>
                <a:ea typeface="ＭＳ Ｐゴシック" pitchFamily="34" charset="-128"/>
              </a:rPr>
              <a:t>As </a:t>
            </a:r>
            <a:r>
              <a:rPr lang="en-GB" b="1" dirty="0" smtClean="0">
                <a:solidFill>
                  <a:srgbClr val="000099"/>
                </a:solidFill>
                <a:ea typeface="ＭＳ Ｐゴシック" pitchFamily="34" charset="-128"/>
              </a:rPr>
              <a:t>Minima</a:t>
            </a:r>
            <a:r>
              <a:rPr lang="en-GB" b="1" dirty="0" smtClean="0">
                <a:solidFill>
                  <a:srgbClr val="3366CC"/>
                </a:solidFill>
                <a:ea typeface="ＭＳ Ｐゴシック" pitchFamily="34" charset="-128"/>
              </a:rPr>
              <a:t> based on </a:t>
            </a:r>
            <a:r>
              <a:rPr lang="en-GB" b="1" dirty="0" smtClean="0">
                <a:solidFill>
                  <a:srgbClr val="000099"/>
                </a:solidFill>
                <a:ea typeface="ＭＳ Ｐゴシック" pitchFamily="34" charset="-128"/>
              </a:rPr>
              <a:t>Barometric Altitude</a:t>
            </a:r>
            <a:r>
              <a:rPr lang="en-GB" b="1" dirty="0" smtClean="0">
                <a:solidFill>
                  <a:srgbClr val="3366CC"/>
                </a:solidFill>
                <a:ea typeface="ＭＳ Ｐゴシック" pitchFamily="34" charset="-128"/>
              </a:rPr>
              <a:t> a </a:t>
            </a:r>
          </a:p>
          <a:p>
            <a:pPr eaLnBrk="0" hangingPunct="0"/>
            <a:r>
              <a:rPr lang="en-GB" b="1" dirty="0" smtClean="0">
                <a:solidFill>
                  <a:srgbClr val="3366CC"/>
                </a:solidFill>
                <a:ea typeface="ＭＳ Ｐゴシック" pitchFamily="34" charset="-128"/>
              </a:rPr>
              <a:t>Distance-Altitude check required on the glideslope to confirm the correct QNH/altimeter setting has been set....remember</a:t>
            </a:r>
            <a:endParaRPr lang="en-GB" b="1" i="1" dirty="0" smtClean="0">
              <a:solidFill>
                <a:srgbClr val="3366CC"/>
              </a:solidFill>
              <a:ea typeface="ＭＳ Ｐゴシック" pitchFamily="34" charset="-128"/>
            </a:endParaRPr>
          </a:p>
          <a:p>
            <a:pPr eaLnBrk="0" hangingPunct="0">
              <a:spcAft>
                <a:spcPts val="600"/>
              </a:spcAft>
            </a:pPr>
            <a:r>
              <a:rPr lang="en-GB" b="1" i="1" dirty="0" smtClean="0">
                <a:solidFill>
                  <a:srgbClr val="C00000"/>
                </a:solidFill>
                <a:ea typeface="ＭＳ Ｐゴシック" pitchFamily="34" charset="-128"/>
              </a:rPr>
              <a:t>Events show incorrect QNH values are still passed by ATC</a:t>
            </a:r>
          </a:p>
          <a:p>
            <a:pPr eaLnBrk="0" hangingPunct="0">
              <a:spcAft>
                <a:spcPts val="1200"/>
              </a:spcAft>
            </a:pPr>
            <a:r>
              <a:rPr lang="en-GB" b="1" i="1" dirty="0" smtClean="0">
                <a:solidFill>
                  <a:srgbClr val="3366CC"/>
                </a:solidFill>
                <a:ea typeface="ＭＳ Ｐゴシック" pitchFamily="34" charset="-128"/>
              </a:rPr>
              <a:t>therefore </a:t>
            </a:r>
            <a:r>
              <a:rPr lang="en-GB" b="1" i="1" dirty="0" smtClean="0">
                <a:solidFill>
                  <a:srgbClr val="000099"/>
                </a:solidFill>
                <a:ea typeface="ＭＳ Ｐゴシック" pitchFamily="34" charset="-128"/>
              </a:rPr>
              <a:t>Distance to Runway-Altitude</a:t>
            </a:r>
            <a:r>
              <a:rPr lang="en-GB" b="1" i="1" dirty="0" smtClean="0">
                <a:solidFill>
                  <a:srgbClr val="3366CC"/>
                </a:solidFill>
                <a:ea typeface="ＭＳ Ｐゴシック" pitchFamily="34" charset="-128"/>
              </a:rPr>
              <a:t> </a:t>
            </a:r>
            <a:r>
              <a:rPr lang="en-GB" b="1" i="1" dirty="0" smtClean="0">
                <a:solidFill>
                  <a:srgbClr val="000099"/>
                </a:solidFill>
                <a:ea typeface="ＭＳ Ｐゴシック" pitchFamily="34" charset="-128"/>
              </a:rPr>
              <a:t>info required</a:t>
            </a:r>
            <a:r>
              <a:rPr lang="en-GB" b="1" i="1" dirty="0" smtClean="0">
                <a:solidFill>
                  <a:srgbClr val="3366CC"/>
                </a:solidFill>
                <a:ea typeface="ＭＳ Ｐゴシック" pitchFamily="34" charset="-128"/>
              </a:rPr>
              <a:t>.</a:t>
            </a:r>
          </a:p>
          <a:p>
            <a:pPr eaLnBrk="0" hangingPunct="0">
              <a:spcAft>
                <a:spcPts val="600"/>
              </a:spcAft>
            </a:pPr>
            <a:r>
              <a:rPr lang="en-GB" b="1" dirty="0" smtClean="0">
                <a:solidFill>
                  <a:srgbClr val="000099"/>
                </a:solidFill>
                <a:ea typeface="ＭＳ Ｐゴシック" pitchFamily="34" charset="-128"/>
              </a:rPr>
              <a:t>If systems are downgraded</a:t>
            </a:r>
            <a:r>
              <a:rPr lang="en-GB" b="1" dirty="0" smtClean="0">
                <a:solidFill>
                  <a:srgbClr val="3366CC"/>
                </a:solidFill>
                <a:ea typeface="ＭＳ Ｐゴシック" pitchFamily="34" charset="-128"/>
              </a:rPr>
              <a:t> due to aircraft or GPS failures navigation may revert to raw data, </a:t>
            </a:r>
            <a:r>
              <a:rPr lang="en-GB" b="1" i="1" dirty="0" smtClean="0">
                <a:solidFill>
                  <a:srgbClr val="3366CC"/>
                </a:solidFill>
                <a:ea typeface="ＭＳ Ｐゴシック" pitchFamily="34" charset="-128"/>
              </a:rPr>
              <a:t>therefore</a:t>
            </a:r>
            <a:endParaRPr lang="en-GB" b="1" dirty="0" smtClean="0">
              <a:solidFill>
                <a:srgbClr val="3366CC"/>
              </a:solidFill>
              <a:ea typeface="ＭＳ Ｐゴシック" pitchFamily="34" charset="-128"/>
            </a:endParaRPr>
          </a:p>
          <a:p>
            <a:pPr eaLnBrk="0" hangingPunct="0">
              <a:spcAft>
                <a:spcPts val="1200"/>
              </a:spcAft>
            </a:pPr>
            <a:r>
              <a:rPr lang="en-GB" b="1" i="1" dirty="0" smtClean="0">
                <a:solidFill>
                  <a:srgbClr val="000099"/>
                </a:solidFill>
                <a:ea typeface="ＭＳ Ｐゴシック" pitchFamily="34" charset="-128"/>
              </a:rPr>
              <a:t>DME-Altitude</a:t>
            </a:r>
            <a:r>
              <a:rPr lang="en-GB" b="1" i="1" dirty="0" smtClean="0">
                <a:solidFill>
                  <a:srgbClr val="3366CC"/>
                </a:solidFill>
                <a:ea typeface="ＭＳ Ｐゴシック" pitchFamily="34" charset="-128"/>
              </a:rPr>
              <a:t> distance info </a:t>
            </a:r>
            <a:r>
              <a:rPr lang="en-GB" b="1" i="1" dirty="0" smtClean="0">
                <a:solidFill>
                  <a:srgbClr val="000099"/>
                </a:solidFill>
                <a:ea typeface="ＭＳ Ｐゴシック" pitchFamily="34" charset="-128"/>
              </a:rPr>
              <a:t>may occasionally be required</a:t>
            </a:r>
            <a:r>
              <a:rPr lang="en-GB" b="1" i="1" dirty="0" smtClean="0">
                <a:solidFill>
                  <a:srgbClr val="3366CC"/>
                </a:solidFill>
                <a:ea typeface="ＭＳ Ｐゴシック" pitchFamily="34" charset="-128"/>
              </a:rPr>
              <a:t>.</a:t>
            </a:r>
          </a:p>
          <a:p>
            <a:pPr eaLnBrk="0" hangingPunct="0">
              <a:spcAft>
                <a:spcPts val="1200"/>
              </a:spcAft>
            </a:pPr>
            <a:r>
              <a:rPr lang="en-GB" b="1" i="1" dirty="0" smtClean="0">
                <a:solidFill>
                  <a:srgbClr val="C00000"/>
                </a:solidFill>
                <a:ea typeface="ＭＳ Ｐゴシック" pitchFamily="34" charset="-128"/>
              </a:rPr>
              <a:t>Chart tables will be required for the foreseeable future!</a:t>
            </a:r>
            <a:r>
              <a:rPr lang="en-GB" b="1" dirty="0" smtClean="0">
                <a:solidFill>
                  <a:srgbClr val="C00000"/>
                </a:solidFill>
                <a:ea typeface="ＭＳ Ｐゴシック" pitchFamily="34" charset="-128"/>
              </a:rPr>
              <a:t> </a:t>
            </a:r>
            <a:endParaRPr lang="en-GB" b="1" dirty="0">
              <a:solidFill>
                <a:srgbClr val="C00000"/>
              </a:solidFill>
              <a:ea typeface="ＭＳ Ｐゴシック" pitchFamily="34" charset="-128"/>
            </a:endParaRPr>
          </a:p>
        </p:txBody>
      </p:sp>
      <p:sp>
        <p:nvSpPr>
          <p:cNvPr id="4" name="Rectangle 3"/>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625"/>
            <a:ext cx="9144000" cy="523220"/>
          </a:xfrm>
          <a:prstGeom prst="rect">
            <a:avLst/>
          </a:prstGeom>
        </p:spPr>
        <p:txBody>
          <a:bodyPr wrap="square">
            <a:spAutoFit/>
          </a:bodyPr>
          <a:lstStyle/>
          <a:p>
            <a:pPr algn="ctr" eaLnBrk="0" fontAlgn="base" hangingPunct="0">
              <a:spcBef>
                <a:spcPct val="0"/>
              </a:spcBef>
              <a:spcAft>
                <a:spcPct val="0"/>
              </a:spcAft>
            </a:pPr>
            <a:r>
              <a:rPr lang="en-GB" sz="2800" b="1" dirty="0" smtClean="0">
                <a:solidFill>
                  <a:srgbClr val="000099"/>
                </a:solidFill>
                <a:ea typeface="ＭＳ Ｐゴシック" pitchFamily="34" charset="-128"/>
              </a:rPr>
              <a:t>Need for Distance-Altitude Tables in Future Aircraft</a:t>
            </a:r>
          </a:p>
        </p:txBody>
      </p:sp>
      <p:pic>
        <p:nvPicPr>
          <p:cNvPr id="5" name="Picture 4" descr="SBAS Worldwide map - larger - 23apr13.jpg"/>
          <p:cNvPicPr>
            <a:picLocks noChangeAspect="1"/>
          </p:cNvPicPr>
          <p:nvPr/>
        </p:nvPicPr>
        <p:blipFill>
          <a:blip r:embed="rId2" cstate="print"/>
          <a:stretch>
            <a:fillRect/>
          </a:stretch>
        </p:blipFill>
        <p:spPr>
          <a:xfrm>
            <a:off x="134629" y="2516862"/>
            <a:ext cx="8826091" cy="3936474"/>
          </a:xfrm>
          <a:prstGeom prst="rect">
            <a:avLst/>
          </a:prstGeom>
        </p:spPr>
      </p:pic>
      <p:sp>
        <p:nvSpPr>
          <p:cNvPr id="6" name="Rectangle 5"/>
          <p:cNvSpPr/>
          <p:nvPr/>
        </p:nvSpPr>
        <p:spPr>
          <a:xfrm>
            <a:off x="136480" y="521384"/>
            <a:ext cx="8827200" cy="1938992"/>
          </a:xfrm>
          <a:prstGeom prst="rect">
            <a:avLst/>
          </a:prstGeom>
          <a:solidFill>
            <a:srgbClr val="9999FF">
              <a:alpha val="46667"/>
            </a:srgbClr>
          </a:solidFill>
        </p:spPr>
        <p:txBody>
          <a:bodyPr wrap="square" lIns="36000" rIns="36000">
            <a:spAutoFit/>
          </a:bodyPr>
          <a:lstStyle/>
          <a:p>
            <a:pPr algn="ctr" eaLnBrk="0" fontAlgn="base" hangingPunct="0">
              <a:spcBef>
                <a:spcPct val="0"/>
              </a:spcBef>
              <a:spcAft>
                <a:spcPct val="0"/>
              </a:spcAft>
            </a:pPr>
            <a:r>
              <a:rPr lang="en-GB" b="1" dirty="0" smtClean="0">
                <a:solidFill>
                  <a:srgbClr val="000099"/>
                </a:solidFill>
                <a:ea typeface="ＭＳ Ｐゴシック" pitchFamily="34" charset="-128"/>
              </a:rPr>
              <a:t>All aircraft should progressively be equipped with SBAS (Space Based Augmented System) to fly CAT1 precision approaches and eliminate Non Precision Approaches, but </a:t>
            </a:r>
          </a:p>
          <a:p>
            <a:pPr algn="ctr" eaLnBrk="0" fontAlgn="base" hangingPunct="0">
              <a:spcBef>
                <a:spcPct val="0"/>
              </a:spcBef>
              <a:spcAft>
                <a:spcPct val="0"/>
              </a:spcAft>
            </a:pPr>
            <a:r>
              <a:rPr lang="en-GB" b="1" dirty="0" smtClean="0">
                <a:solidFill>
                  <a:srgbClr val="000099"/>
                </a:solidFill>
                <a:ea typeface="ＭＳ Ｐゴシック" pitchFamily="34" charset="-128"/>
              </a:rPr>
              <a:t>altitudes will still be based on Barometric Altitude.</a:t>
            </a:r>
          </a:p>
          <a:p>
            <a:pPr algn="ctr" eaLnBrk="0" fontAlgn="base" hangingPunct="0">
              <a:spcBef>
                <a:spcPct val="0"/>
              </a:spcBef>
              <a:spcAft>
                <a:spcPct val="0"/>
              </a:spcAft>
            </a:pPr>
            <a:r>
              <a:rPr lang="en-GB" b="1" i="1" dirty="0" smtClean="0">
                <a:solidFill>
                  <a:srgbClr val="3366CC"/>
                </a:solidFill>
                <a:ea typeface="ＭＳ Ｐゴシック" pitchFamily="34" charset="-128"/>
              </a:rPr>
              <a:t>This will take time so current NPAs will continue...</a:t>
            </a:r>
            <a:endParaRPr lang="en-GB" i="1" dirty="0">
              <a:solidFill>
                <a:srgbClr val="3366CC"/>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 Jeppesen ZSFZ Changle Fuzhou, PRC  ILS &amp; LOC 03 - 27nov12.jpg"/>
          <p:cNvPicPr>
            <a:picLocks noChangeAspect="1"/>
          </p:cNvPicPr>
          <p:nvPr/>
        </p:nvPicPr>
        <p:blipFill>
          <a:blip r:embed="rId2" cstate="print"/>
          <a:stretch>
            <a:fillRect/>
          </a:stretch>
        </p:blipFill>
        <p:spPr>
          <a:xfrm>
            <a:off x="2614064" y="42864"/>
            <a:ext cx="3819525" cy="639127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D TLS 12apr11 - John Green background">
  <a:themeElements>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fontScheme name="RAeS Aerospace 2010 - John Green sky background">
      <a:majorFont>
        <a:latin typeface="Copperplate Gothic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txDef>
      <a:spPr>
        <a:solidFill>
          <a:srgbClr val="9999FF">
            <a:alpha val="92000"/>
          </a:srgbClr>
        </a:solidFill>
      </a:spPr>
      <a:bodyPr wrap="none" rtlCol="0">
        <a:spAutoFit/>
      </a:bodyPr>
      <a:lstStyle>
        <a:defPPr>
          <a:defRPr sz="1800" b="1" dirty="0" smtClean="0">
            <a:solidFill>
              <a:srgbClr val="000099"/>
            </a:solidFill>
          </a:defRPr>
        </a:defPPr>
      </a:lstStyle>
    </a:txDef>
  </a:objectDefaults>
  <a:extraClrSchemeLst>
    <a:extraClrScheme>
      <a:clrScheme name="RAeS Aerospace 2010 - John Green sky background 1">
        <a:dk1>
          <a:srgbClr val="000000"/>
        </a:dk1>
        <a:lt1>
          <a:srgbClr val="FFFFFF"/>
        </a:lt1>
        <a:dk2>
          <a:srgbClr val="000066"/>
        </a:dk2>
        <a:lt2>
          <a:srgbClr val="DDDDDD"/>
        </a:lt2>
        <a:accent1>
          <a:srgbClr val="FFFF00"/>
        </a:accent1>
        <a:accent2>
          <a:srgbClr val="7DE6FF"/>
        </a:accent2>
        <a:accent3>
          <a:srgbClr val="FFFFFF"/>
        </a:accent3>
        <a:accent4>
          <a:srgbClr val="000000"/>
        </a:accent4>
        <a:accent5>
          <a:srgbClr val="FFFFAA"/>
        </a:accent5>
        <a:accent6>
          <a:srgbClr val="71D0E7"/>
        </a:accent6>
        <a:hlink>
          <a:srgbClr val="FFA7E2"/>
        </a:hlink>
        <a:folHlink>
          <a:srgbClr val="BBFFBB"/>
        </a:folHlink>
      </a:clrScheme>
      <a:clrMap bg1="lt1" tx1="dk1" bg2="lt2" tx2="dk2" accent1="accent1" accent2="accent2" accent3="accent3" accent4="accent4" accent5="accent5" accent6="accent6" hlink="hlink" folHlink="folHlink"/>
    </a:extraClrScheme>
    <a:extraClrScheme>
      <a:clrScheme name="RAeS Aerospace 2010 - John Green sky background 2">
        <a:dk1>
          <a:srgbClr val="000000"/>
        </a:dk1>
        <a:lt1>
          <a:srgbClr val="FFFFFF"/>
        </a:lt1>
        <a:dk2>
          <a:srgbClr val="063DE8"/>
        </a:dk2>
        <a:lt2>
          <a:srgbClr val="FFFF00"/>
        </a:lt2>
        <a:accent1>
          <a:srgbClr val="FFFF00"/>
        </a:accent1>
        <a:accent2>
          <a:srgbClr val="00DCFF"/>
        </a:accent2>
        <a:accent3>
          <a:srgbClr val="AAAFF2"/>
        </a:accent3>
        <a:accent4>
          <a:srgbClr val="DADADA"/>
        </a:accent4>
        <a:accent5>
          <a:srgbClr val="FFFFAA"/>
        </a:accent5>
        <a:accent6>
          <a:srgbClr val="00C7E7"/>
        </a:accent6>
        <a:hlink>
          <a:srgbClr val="FF66CC"/>
        </a:hlink>
        <a:folHlink>
          <a:srgbClr val="BBFFB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37608</TotalTime>
  <Words>5391</Words>
  <Application>Microsoft Office PowerPoint</Application>
  <PresentationFormat>On-screen Show (4:3)</PresentationFormat>
  <Paragraphs>637</Paragraphs>
  <Slides>131</Slides>
  <Notes>105</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HD TLS 12apr11 - John Green background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Aero-Engines 1903-2003</dc:title>
  <dc:creator>Alec Collins</dc:creator>
  <cp:lastModifiedBy>Hugh Dibley</cp:lastModifiedBy>
  <cp:revision>965</cp:revision>
  <dcterms:created xsi:type="dcterms:W3CDTF">2004-01-13T12:03:31Z</dcterms:created>
  <dcterms:modified xsi:type="dcterms:W3CDTF">2013-12-09T13:34:48Z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4919788</vt:lpwstr>
  </property>
  <property fmtid="{D5CDD505-2E9C-101B-9397-08002B2CF9AE}" pid="3" name="NXPowerLiteSettings">
    <vt:lpwstr>F7000400038000</vt:lpwstr>
  </property>
  <property fmtid="{D5CDD505-2E9C-101B-9397-08002B2CF9AE}" pid="4" name="NXPowerLiteVersion">
    <vt:lpwstr>D5.0.2</vt:lpwstr>
  </property>
  <property fmtid="{D5CDD505-2E9C-101B-9397-08002B2CF9AE}" pid="5" name="NXTAG2">
    <vt:lpwstr>000800de3e000000000001024110</vt:lpwstr>
  </property>
</Properties>
</file>