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Default Extension="mpeg" ContentType="video/mpeg"/>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33"/>
  </p:notesMasterIdLst>
  <p:sldIdLst>
    <p:sldId id="331" r:id="rId2"/>
    <p:sldId id="376" r:id="rId3"/>
    <p:sldId id="375" r:id="rId4"/>
    <p:sldId id="341" r:id="rId5"/>
    <p:sldId id="342" r:id="rId6"/>
    <p:sldId id="421" r:id="rId7"/>
    <p:sldId id="422" r:id="rId8"/>
    <p:sldId id="423" r:id="rId9"/>
    <p:sldId id="363" r:id="rId10"/>
    <p:sldId id="345" r:id="rId11"/>
    <p:sldId id="259" r:id="rId12"/>
    <p:sldId id="260" r:id="rId13"/>
    <p:sldId id="472" r:id="rId14"/>
    <p:sldId id="261" r:id="rId15"/>
    <p:sldId id="335" r:id="rId16"/>
    <p:sldId id="424" r:id="rId17"/>
    <p:sldId id="425" r:id="rId18"/>
    <p:sldId id="426" r:id="rId19"/>
    <p:sldId id="262" r:id="rId20"/>
    <p:sldId id="263" r:id="rId21"/>
    <p:sldId id="264" r:id="rId22"/>
    <p:sldId id="265" r:id="rId23"/>
    <p:sldId id="395" r:id="rId24"/>
    <p:sldId id="267" r:id="rId25"/>
    <p:sldId id="427" r:id="rId26"/>
    <p:sldId id="447" r:id="rId27"/>
    <p:sldId id="463" r:id="rId28"/>
    <p:sldId id="464" r:id="rId29"/>
    <p:sldId id="270" r:id="rId30"/>
    <p:sldId id="433" r:id="rId31"/>
    <p:sldId id="271" r:id="rId32"/>
    <p:sldId id="403" r:id="rId33"/>
    <p:sldId id="272" r:id="rId34"/>
    <p:sldId id="273" r:id="rId35"/>
    <p:sldId id="346" r:id="rId36"/>
    <p:sldId id="434" r:id="rId37"/>
    <p:sldId id="275" r:id="rId38"/>
    <p:sldId id="276" r:id="rId39"/>
    <p:sldId id="277" r:id="rId40"/>
    <p:sldId id="278" r:id="rId41"/>
    <p:sldId id="279" r:id="rId42"/>
    <p:sldId id="280" r:id="rId43"/>
    <p:sldId id="282" r:id="rId44"/>
    <p:sldId id="284" r:id="rId45"/>
    <p:sldId id="431" r:id="rId46"/>
    <p:sldId id="430" r:id="rId47"/>
    <p:sldId id="285" r:id="rId48"/>
    <p:sldId id="436" r:id="rId49"/>
    <p:sldId id="437" r:id="rId50"/>
    <p:sldId id="429" r:id="rId51"/>
    <p:sldId id="435" r:id="rId52"/>
    <p:sldId id="439" r:id="rId53"/>
    <p:sldId id="440" r:id="rId54"/>
    <p:sldId id="441" r:id="rId55"/>
    <p:sldId id="442" r:id="rId56"/>
    <p:sldId id="443" r:id="rId57"/>
    <p:sldId id="378" r:id="rId58"/>
    <p:sldId id="460" r:id="rId59"/>
    <p:sldId id="462" r:id="rId60"/>
    <p:sldId id="411" r:id="rId61"/>
    <p:sldId id="308" r:id="rId62"/>
    <p:sldId id="438" r:id="rId63"/>
    <p:sldId id="467" r:id="rId64"/>
    <p:sldId id="466" r:id="rId65"/>
    <p:sldId id="456" r:id="rId66"/>
    <p:sldId id="457" r:id="rId67"/>
    <p:sldId id="288" r:id="rId68"/>
    <p:sldId id="306" r:id="rId69"/>
    <p:sldId id="289" r:id="rId70"/>
    <p:sldId id="290" r:id="rId71"/>
    <p:sldId id="314" r:id="rId72"/>
    <p:sldId id="291" r:id="rId73"/>
    <p:sldId id="321" r:id="rId74"/>
    <p:sldId id="446" r:id="rId75"/>
    <p:sldId id="448" r:id="rId76"/>
    <p:sldId id="449" r:id="rId77"/>
    <p:sldId id="450" r:id="rId78"/>
    <p:sldId id="402" r:id="rId79"/>
    <p:sldId id="385" r:id="rId80"/>
    <p:sldId id="451" r:id="rId81"/>
    <p:sldId id="452" r:id="rId82"/>
    <p:sldId id="349" r:id="rId83"/>
    <p:sldId id="355" r:id="rId84"/>
    <p:sldId id="356" r:id="rId85"/>
    <p:sldId id="361" r:id="rId86"/>
    <p:sldId id="357" r:id="rId87"/>
    <p:sldId id="453" r:id="rId88"/>
    <p:sldId id="454" r:id="rId89"/>
    <p:sldId id="455" r:id="rId90"/>
    <p:sldId id="381" r:id="rId91"/>
    <p:sldId id="382" r:id="rId92"/>
    <p:sldId id="406" r:id="rId93"/>
    <p:sldId id="405" r:id="rId94"/>
    <p:sldId id="397" r:id="rId95"/>
    <p:sldId id="398" r:id="rId96"/>
    <p:sldId id="390" r:id="rId97"/>
    <p:sldId id="432" r:id="rId98"/>
    <p:sldId id="389" r:id="rId99"/>
    <p:sldId id="359" r:id="rId100"/>
    <p:sldId id="360" r:id="rId101"/>
    <p:sldId id="387" r:id="rId102"/>
    <p:sldId id="458" r:id="rId103"/>
    <p:sldId id="367" r:id="rId104"/>
    <p:sldId id="350" r:id="rId105"/>
    <p:sldId id="362" r:id="rId106"/>
    <p:sldId id="468" r:id="rId107"/>
    <p:sldId id="469" r:id="rId108"/>
    <p:sldId id="413" r:id="rId109"/>
    <p:sldId id="404" r:id="rId110"/>
    <p:sldId id="412" r:id="rId111"/>
    <p:sldId id="414" r:id="rId112"/>
    <p:sldId id="415" r:id="rId113"/>
    <p:sldId id="416" r:id="rId114"/>
    <p:sldId id="417" r:id="rId115"/>
    <p:sldId id="418" r:id="rId116"/>
    <p:sldId id="419" r:id="rId117"/>
    <p:sldId id="348" r:id="rId118"/>
    <p:sldId id="473" r:id="rId119"/>
    <p:sldId id="366" r:id="rId120"/>
    <p:sldId id="295" r:id="rId121"/>
    <p:sldId id="326" r:id="rId122"/>
    <p:sldId id="474" r:id="rId123"/>
    <p:sldId id="384" r:id="rId124"/>
    <p:sldId id="399" r:id="rId125"/>
    <p:sldId id="475" r:id="rId126"/>
    <p:sldId id="476" r:id="rId127"/>
    <p:sldId id="407" r:id="rId128"/>
    <p:sldId id="408" r:id="rId129"/>
    <p:sldId id="409" r:id="rId130"/>
    <p:sldId id="379" r:id="rId131"/>
    <p:sldId id="380" r:id="rId132"/>
  </p:sldIdLst>
  <p:sldSz cx="9144000" cy="6858000" type="screen4x3"/>
  <p:notesSz cx="6669088" cy="9928225"/>
  <p:defaultTextStyle>
    <a:defPPr>
      <a:defRPr lang="en-GB"/>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CC"/>
    <a:srgbClr val="008000"/>
    <a:srgbClr val="000066"/>
    <a:srgbClr val="0099FF"/>
    <a:srgbClr val="FEA300"/>
    <a:srgbClr val="3399FF"/>
    <a:srgbClr val="3366CC"/>
    <a:srgbClr val="66CCFF"/>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3" autoAdjust="0"/>
    <p:restoredTop sz="93792" autoAdjust="0"/>
  </p:normalViewPr>
  <p:slideViewPr>
    <p:cSldViewPr>
      <p:cViewPr>
        <p:scale>
          <a:sx n="67" d="100"/>
          <a:sy n="67" d="100"/>
        </p:scale>
        <p:origin x="-1164"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6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cs typeface="+mn-cs"/>
              </a:defRPr>
            </a:lvl1pPr>
          </a:lstStyle>
          <a:p>
            <a:pPr>
              <a:defRPr/>
            </a:pPr>
            <a:endParaRPr lang="en-US"/>
          </a:p>
        </p:txBody>
      </p:sp>
      <p:sp>
        <p:nvSpPr>
          <p:cNvPr id="104451"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04453"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cs typeface="+mn-cs"/>
              </a:defRPr>
            </a:lvl1pPr>
          </a:lstStyle>
          <a:p>
            <a:pPr>
              <a:defRPr/>
            </a:pPr>
            <a:endParaRPr lang="en-US"/>
          </a:p>
        </p:txBody>
      </p:sp>
      <p:sp>
        <p:nvSpPr>
          <p:cNvPr id="104455"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C52C06AB-8B37-4D74-8D85-56E4B59095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p:txBody>
          <a:bodyPr/>
          <a:lstStyle/>
          <a:p>
            <a:pPr>
              <a:defRPr/>
            </a:pPr>
            <a:fld id="{EC769015-4DCD-44F6-9D3E-9418B8AE3330}"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p:txBody>
          <a:bodyPr/>
          <a:lstStyle/>
          <a:p>
            <a:pPr>
              <a:defRPr/>
            </a:pPr>
            <a:fld id="{B0B6BC55-C5B8-4F33-832C-6D4B061F365D}" type="slidenum">
              <a:rPr lang="en-US" smtClean="0"/>
              <a:pPr>
                <a:defRPr/>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p:txBody>
          <a:bodyPr/>
          <a:lstStyle/>
          <a:p>
            <a:pPr>
              <a:defRPr/>
            </a:pPr>
            <a:fld id="{B0B6BC55-C5B8-4F33-832C-6D4B061F365D}" type="slidenum">
              <a:rPr lang="en-US" smtClean="0"/>
              <a:pPr>
                <a:defRPr/>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smtClean="0"/>
          </a:p>
        </p:txBody>
      </p:sp>
      <p:sp>
        <p:nvSpPr>
          <p:cNvPr id="74756" name="Slide Number Placeholder 3"/>
          <p:cNvSpPr>
            <a:spLocks noGrp="1"/>
          </p:cNvSpPr>
          <p:nvPr>
            <p:ph type="sldNum" sz="quarter" idx="5"/>
          </p:nvPr>
        </p:nvSpPr>
        <p:spPr/>
        <p:txBody>
          <a:bodyPr/>
          <a:lstStyle/>
          <a:p>
            <a:pPr>
              <a:defRPr/>
            </a:pPr>
            <a:fld id="{B0B6BC55-C5B8-4F33-832C-6D4B061F365D}" type="slidenum">
              <a:rPr lang="en-US" smtClean="0"/>
              <a:pPr>
                <a:defRPr/>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smtClean="0"/>
          </a:p>
        </p:txBody>
      </p:sp>
      <p:sp>
        <p:nvSpPr>
          <p:cNvPr id="74756" name="Slide Number Placeholder 3"/>
          <p:cNvSpPr>
            <a:spLocks noGrp="1"/>
          </p:cNvSpPr>
          <p:nvPr>
            <p:ph type="sldNum" sz="quarter" idx="5"/>
          </p:nvPr>
        </p:nvSpPr>
        <p:spPr/>
        <p:txBody>
          <a:bodyPr/>
          <a:lstStyle/>
          <a:p>
            <a:pPr>
              <a:defRPr/>
            </a:pPr>
            <a:fld id="{B0B6BC55-C5B8-4F33-832C-6D4B061F365D}" type="slidenum">
              <a:rPr lang="en-US" smtClean="0"/>
              <a:pPr>
                <a:defRPr/>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smtClean="0"/>
          </a:p>
        </p:txBody>
      </p:sp>
      <p:sp>
        <p:nvSpPr>
          <p:cNvPr id="75780" name="Slide Number Placeholder 3"/>
          <p:cNvSpPr>
            <a:spLocks noGrp="1"/>
          </p:cNvSpPr>
          <p:nvPr>
            <p:ph type="sldNum" sz="quarter" idx="5"/>
          </p:nvPr>
        </p:nvSpPr>
        <p:spPr/>
        <p:txBody>
          <a:bodyPr/>
          <a:lstStyle/>
          <a:p>
            <a:pPr>
              <a:defRPr/>
            </a:pPr>
            <a:fld id="{DEBB01E0-DA6C-40E7-99D8-7E8CD1A8E261}" type="slidenum">
              <a:rPr lang="en-US" smtClean="0"/>
              <a:pPr>
                <a:defRPr/>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smtClean="0"/>
          </a:p>
        </p:txBody>
      </p:sp>
      <p:sp>
        <p:nvSpPr>
          <p:cNvPr id="76804" name="Slide Number Placeholder 3"/>
          <p:cNvSpPr>
            <a:spLocks noGrp="1"/>
          </p:cNvSpPr>
          <p:nvPr>
            <p:ph type="sldNum" sz="quarter" idx="5"/>
          </p:nvPr>
        </p:nvSpPr>
        <p:spPr/>
        <p:txBody>
          <a:bodyPr/>
          <a:lstStyle/>
          <a:p>
            <a:pPr>
              <a:defRPr/>
            </a:pPr>
            <a:fld id="{18C29146-CE4F-4A29-8700-70C1B8C937B5}" type="slidenum">
              <a:rPr lang="en-US" smtClean="0"/>
              <a:pPr>
                <a:defRPr/>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
        <p:nvSpPr>
          <p:cNvPr id="77828" name="Slide Number Placeholder 3"/>
          <p:cNvSpPr>
            <a:spLocks noGrp="1"/>
          </p:cNvSpPr>
          <p:nvPr>
            <p:ph type="sldNum" sz="quarter" idx="5"/>
          </p:nvPr>
        </p:nvSpPr>
        <p:spPr/>
        <p:txBody>
          <a:bodyPr/>
          <a:lstStyle/>
          <a:p>
            <a:pPr>
              <a:defRPr/>
            </a:pPr>
            <a:fld id="{B00B649B-54D2-42EA-9E67-5EE6404E1A9C}" type="slidenum">
              <a:rPr lang="en-US" smtClean="0"/>
              <a:pPr>
                <a:defRPr/>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smtClean="0"/>
          </a:p>
        </p:txBody>
      </p:sp>
      <p:sp>
        <p:nvSpPr>
          <p:cNvPr id="78852" name="Slide Number Placeholder 3"/>
          <p:cNvSpPr>
            <a:spLocks noGrp="1"/>
          </p:cNvSpPr>
          <p:nvPr>
            <p:ph type="sldNum" sz="quarter" idx="5"/>
          </p:nvPr>
        </p:nvSpPr>
        <p:spPr/>
        <p:txBody>
          <a:bodyPr/>
          <a:lstStyle/>
          <a:p>
            <a:pPr>
              <a:defRPr/>
            </a:pPr>
            <a:fld id="{9CABF29A-AFBE-457E-9C3D-F6964325D592}" type="slidenum">
              <a:rPr lang="en-US" smtClean="0"/>
              <a:pPr>
                <a:defRPr/>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pPr eaLnBrk="1" hangingPunct="1"/>
            <a:endParaRPr lang="en-US" smtClean="0"/>
          </a:p>
        </p:txBody>
      </p:sp>
      <p:sp>
        <p:nvSpPr>
          <p:cNvPr id="109572" name="Slide Number Placeholder 3"/>
          <p:cNvSpPr>
            <a:spLocks noGrp="1"/>
          </p:cNvSpPr>
          <p:nvPr>
            <p:ph type="sldNum" sz="quarter" idx="5"/>
          </p:nvPr>
        </p:nvSpPr>
        <p:spPr>
          <a:noFill/>
          <a:ln>
            <a:miter lim="800000"/>
            <a:headEnd/>
            <a:tailEnd/>
          </a:ln>
        </p:spPr>
        <p:txBody>
          <a:bodyPr/>
          <a:lstStyle/>
          <a:p>
            <a:fld id="{898CBDB9-903A-410D-9E19-5B60DE85560D}" type="slidenum">
              <a:rPr lang="en-US" smtClean="0">
                <a:ea typeface="MS PGothic" pitchFamily="34" charset="-128"/>
              </a:rPr>
              <a:pPr/>
              <a:t>23</a:t>
            </a:fld>
            <a:endParaRPr lang="en-US" smtClean="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smtClean="0"/>
          </a:p>
        </p:txBody>
      </p:sp>
      <p:sp>
        <p:nvSpPr>
          <p:cNvPr id="82948" name="Slide Number Placeholder 3"/>
          <p:cNvSpPr>
            <a:spLocks noGrp="1"/>
          </p:cNvSpPr>
          <p:nvPr>
            <p:ph type="sldNum" sz="quarter" idx="5"/>
          </p:nvPr>
        </p:nvSpPr>
        <p:spPr/>
        <p:txBody>
          <a:bodyPr/>
          <a:lstStyle/>
          <a:p>
            <a:pPr>
              <a:defRPr/>
            </a:pPr>
            <a:fld id="{CA4AE468-843E-476A-BC21-B0E0CFEA3C6B}" type="slidenum">
              <a:rPr lang="en-US" smtClean="0"/>
              <a:pPr>
                <a:defRPr/>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p:txBody>
          <a:bodyPr/>
          <a:lstStyle/>
          <a:p>
            <a:pPr>
              <a:defRPr/>
            </a:pPr>
            <a:fld id="{EC769015-4DCD-44F6-9D3E-9418B8AE3330}" type="slidenum">
              <a:rPr lang="en-US" smtClean="0"/>
              <a:pPr>
                <a:defRPr/>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endParaRPr lang="en-GB" smtClean="0"/>
          </a:p>
        </p:txBody>
      </p:sp>
      <p:sp>
        <p:nvSpPr>
          <p:cNvPr id="126980" name="Slide Number Placeholder 3"/>
          <p:cNvSpPr>
            <a:spLocks noGrp="1"/>
          </p:cNvSpPr>
          <p:nvPr>
            <p:ph type="sldNum" sz="quarter" idx="5"/>
          </p:nvPr>
        </p:nvSpPr>
        <p:spPr>
          <a:noFill/>
          <a:ln>
            <a:miter lim="800000"/>
            <a:headEnd/>
            <a:tailEnd/>
          </a:ln>
        </p:spPr>
        <p:txBody>
          <a:bodyPr/>
          <a:lstStyle/>
          <a:p>
            <a:fld id="{A901968C-3889-4595-B6FE-ACB6A3C32104}" type="slidenum">
              <a:rPr lang="en-US" smtClean="0">
                <a:ea typeface="MS PGothic" pitchFamily="34" charset="-128"/>
              </a:rPr>
              <a:pPr/>
              <a:t>25</a:t>
            </a:fld>
            <a:endParaRPr lang="en-US" smtClean="0">
              <a:ea typeface="MS PGothic"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endParaRPr lang="en-GB" smtClean="0"/>
          </a:p>
        </p:txBody>
      </p:sp>
      <p:sp>
        <p:nvSpPr>
          <p:cNvPr id="126980" name="Slide Number Placeholder 3"/>
          <p:cNvSpPr>
            <a:spLocks noGrp="1"/>
          </p:cNvSpPr>
          <p:nvPr>
            <p:ph type="sldNum" sz="quarter" idx="5"/>
          </p:nvPr>
        </p:nvSpPr>
        <p:spPr>
          <a:noFill/>
          <a:ln>
            <a:miter lim="800000"/>
            <a:headEnd/>
            <a:tailEnd/>
          </a:ln>
        </p:spPr>
        <p:txBody>
          <a:bodyPr/>
          <a:lstStyle/>
          <a:p>
            <a:fld id="{A901968C-3889-4595-B6FE-ACB6A3C32104}" type="slidenum">
              <a:rPr lang="en-US" smtClean="0">
                <a:ea typeface="MS PGothic" pitchFamily="34" charset="-128"/>
              </a:rPr>
              <a:pPr/>
              <a:t>26</a:t>
            </a:fld>
            <a:endParaRPr lang="en-US" smtClean="0">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smtClean="0"/>
          </a:p>
        </p:txBody>
      </p:sp>
      <p:sp>
        <p:nvSpPr>
          <p:cNvPr id="86020" name="Slide Number Placeholder 3"/>
          <p:cNvSpPr>
            <a:spLocks noGrp="1"/>
          </p:cNvSpPr>
          <p:nvPr>
            <p:ph type="sldNum" sz="quarter" idx="5"/>
          </p:nvPr>
        </p:nvSpPr>
        <p:spPr/>
        <p:txBody>
          <a:bodyPr/>
          <a:lstStyle/>
          <a:p>
            <a:pPr>
              <a:defRPr/>
            </a:pPr>
            <a:fld id="{86C2C0AC-AB60-4906-B9DA-663C91076FC2}" type="slidenum">
              <a:rPr lang="en-US" smtClean="0"/>
              <a:pPr>
                <a:defRPr/>
              </a:pPr>
              <a:t>29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smtClean="0"/>
          </a:p>
        </p:txBody>
      </p:sp>
      <p:sp>
        <p:nvSpPr>
          <p:cNvPr id="87044" name="Slide Number Placeholder 3"/>
          <p:cNvSpPr>
            <a:spLocks noGrp="1"/>
          </p:cNvSpPr>
          <p:nvPr>
            <p:ph type="sldNum" sz="quarter" idx="5"/>
          </p:nvPr>
        </p:nvSpPr>
        <p:spPr/>
        <p:txBody>
          <a:bodyPr/>
          <a:lstStyle/>
          <a:p>
            <a:pPr>
              <a:defRPr/>
            </a:pPr>
            <a:fld id="{143C22C7-A10B-4F38-A64C-88ADD8390739}" type="slidenum">
              <a:rPr lang="en-US" smtClean="0"/>
              <a:pPr>
                <a:defRPr/>
              </a:pPr>
              <a:t>31</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p:txBody>
          <a:bodyPr/>
          <a:lstStyle/>
          <a:p>
            <a:pPr>
              <a:defRPr/>
            </a:pPr>
            <a:fld id="{1C133C7A-362C-4651-BB99-F3007C980EEC}" type="slidenum">
              <a:rPr lang="en-US" smtClean="0"/>
              <a:pPr>
                <a:defRPr/>
              </a:pPr>
              <a:t>33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smtClean="0"/>
          </a:p>
        </p:txBody>
      </p:sp>
      <p:sp>
        <p:nvSpPr>
          <p:cNvPr id="89092" name="Slide Number Placeholder 3"/>
          <p:cNvSpPr>
            <a:spLocks noGrp="1"/>
          </p:cNvSpPr>
          <p:nvPr>
            <p:ph type="sldNum" sz="quarter" idx="5"/>
          </p:nvPr>
        </p:nvSpPr>
        <p:spPr/>
        <p:txBody>
          <a:bodyPr/>
          <a:lstStyle/>
          <a:p>
            <a:pPr>
              <a:defRPr/>
            </a:pPr>
            <a:fld id="{FE0024E4-080F-4DC8-8AAC-0C031FBC2AD5}" type="slidenum">
              <a:rPr lang="en-US" smtClean="0"/>
              <a:pPr>
                <a:defRPr/>
              </a:pPr>
              <a:t>34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smtClean="0"/>
          </a:p>
        </p:txBody>
      </p:sp>
      <p:sp>
        <p:nvSpPr>
          <p:cNvPr id="115716" name="Slide Number Placeholder 3"/>
          <p:cNvSpPr>
            <a:spLocks noGrp="1"/>
          </p:cNvSpPr>
          <p:nvPr>
            <p:ph type="sldNum" sz="quarter" idx="5"/>
          </p:nvPr>
        </p:nvSpPr>
        <p:spPr/>
        <p:txBody>
          <a:bodyPr/>
          <a:lstStyle/>
          <a:p>
            <a:pPr>
              <a:defRPr/>
            </a:pPr>
            <a:fld id="{4A07515C-F50D-47AB-841A-0BC06D52C9EF}" type="slidenum">
              <a:rPr lang="en-US" smtClean="0"/>
              <a:pPr>
                <a:defRPr/>
              </a:pPr>
              <a:t>35</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dirty="0" smtClean="0"/>
          </a:p>
        </p:txBody>
      </p:sp>
      <p:sp>
        <p:nvSpPr>
          <p:cNvPr id="91140" name="Slide Number Placeholder 3"/>
          <p:cNvSpPr>
            <a:spLocks noGrp="1"/>
          </p:cNvSpPr>
          <p:nvPr>
            <p:ph type="sldNum" sz="quarter" idx="5"/>
          </p:nvPr>
        </p:nvSpPr>
        <p:spPr/>
        <p:txBody>
          <a:bodyPr/>
          <a:lstStyle/>
          <a:p>
            <a:pPr>
              <a:defRPr/>
            </a:pPr>
            <a:fld id="{B129B8A4-8298-4B79-97CF-71CF70E897C4}" type="slidenum">
              <a:rPr lang="en-US" smtClean="0"/>
              <a:pPr>
                <a:defRPr/>
              </a:pPr>
              <a:t>37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p>
        </p:txBody>
      </p:sp>
      <p:sp>
        <p:nvSpPr>
          <p:cNvPr id="92164" name="Slide Number Placeholder 3"/>
          <p:cNvSpPr>
            <a:spLocks noGrp="1"/>
          </p:cNvSpPr>
          <p:nvPr>
            <p:ph type="sldNum" sz="quarter" idx="5"/>
          </p:nvPr>
        </p:nvSpPr>
        <p:spPr/>
        <p:txBody>
          <a:bodyPr/>
          <a:lstStyle/>
          <a:p>
            <a:pPr>
              <a:defRPr/>
            </a:pPr>
            <a:fld id="{AE157FA5-15FC-4419-A57A-ACB06435C949}" type="slidenum">
              <a:rPr lang="en-US" smtClean="0"/>
              <a:pPr>
                <a:defRPr/>
              </a:pPr>
              <a:t>38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smtClean="0"/>
          </a:p>
        </p:txBody>
      </p:sp>
      <p:sp>
        <p:nvSpPr>
          <p:cNvPr id="93188" name="Slide Number Placeholder 3"/>
          <p:cNvSpPr>
            <a:spLocks noGrp="1"/>
          </p:cNvSpPr>
          <p:nvPr>
            <p:ph type="sldNum" sz="quarter" idx="5"/>
          </p:nvPr>
        </p:nvSpPr>
        <p:spPr/>
        <p:txBody>
          <a:bodyPr/>
          <a:lstStyle/>
          <a:p>
            <a:pPr>
              <a:defRPr/>
            </a:pPr>
            <a:fld id="{0398E912-6F5F-44F4-B056-385D405F83A1}" type="slidenum">
              <a:rPr lang="en-US" smtClean="0"/>
              <a:pPr>
                <a:defRPr/>
              </a:pPr>
              <a:t>39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p:txBody>
          <a:bodyPr/>
          <a:lstStyle/>
          <a:p>
            <a:pPr>
              <a:defRPr/>
            </a:pPr>
            <a:fld id="{EC769015-4DCD-44F6-9D3E-9418B8AE3330}" type="slidenum">
              <a:rPr lang="en-US" smtClean="0"/>
              <a:pPr>
                <a:defRPr/>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smtClean="0"/>
          </a:p>
        </p:txBody>
      </p:sp>
      <p:sp>
        <p:nvSpPr>
          <p:cNvPr id="94212" name="Slide Number Placeholder 3"/>
          <p:cNvSpPr>
            <a:spLocks noGrp="1"/>
          </p:cNvSpPr>
          <p:nvPr>
            <p:ph type="sldNum" sz="quarter" idx="5"/>
          </p:nvPr>
        </p:nvSpPr>
        <p:spPr/>
        <p:txBody>
          <a:bodyPr/>
          <a:lstStyle/>
          <a:p>
            <a:pPr>
              <a:defRPr/>
            </a:pPr>
            <a:fld id="{ACCF9EE6-815A-4B8B-B110-6F1F70007E03}" type="slidenum">
              <a:rPr lang="en-US" smtClean="0"/>
              <a:pPr>
                <a:defRPr/>
              </a:pPr>
              <a:t>40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p>
        </p:txBody>
      </p:sp>
      <p:sp>
        <p:nvSpPr>
          <p:cNvPr id="95236" name="Slide Number Placeholder 3"/>
          <p:cNvSpPr>
            <a:spLocks noGrp="1"/>
          </p:cNvSpPr>
          <p:nvPr>
            <p:ph type="sldNum" sz="quarter" idx="5"/>
          </p:nvPr>
        </p:nvSpPr>
        <p:spPr/>
        <p:txBody>
          <a:bodyPr/>
          <a:lstStyle/>
          <a:p>
            <a:pPr>
              <a:defRPr/>
            </a:pPr>
            <a:fld id="{5031EE46-B2CF-4297-A054-D3D051D3E1E3}" type="slidenum">
              <a:rPr lang="en-US" smtClean="0"/>
              <a:pPr>
                <a:defRPr/>
              </a:pPr>
              <a:t>41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smtClean="0"/>
          </a:p>
        </p:txBody>
      </p:sp>
      <p:sp>
        <p:nvSpPr>
          <p:cNvPr id="96260" name="Slide Number Placeholder 3"/>
          <p:cNvSpPr>
            <a:spLocks noGrp="1"/>
          </p:cNvSpPr>
          <p:nvPr>
            <p:ph type="sldNum" sz="quarter" idx="5"/>
          </p:nvPr>
        </p:nvSpPr>
        <p:spPr/>
        <p:txBody>
          <a:bodyPr/>
          <a:lstStyle/>
          <a:p>
            <a:pPr>
              <a:defRPr/>
            </a:pPr>
            <a:fld id="{2D66BF41-F7EB-4B14-92E3-5590A91D7D5E}" type="slidenum">
              <a:rPr lang="en-US" smtClean="0"/>
              <a:pPr>
                <a:defRPr/>
              </a:pPr>
              <a:t>42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p>
        </p:txBody>
      </p:sp>
      <p:sp>
        <p:nvSpPr>
          <p:cNvPr id="99332" name="Slide Number Placeholder 3"/>
          <p:cNvSpPr>
            <a:spLocks noGrp="1"/>
          </p:cNvSpPr>
          <p:nvPr>
            <p:ph type="sldNum" sz="quarter" idx="5"/>
          </p:nvPr>
        </p:nvSpPr>
        <p:spPr/>
        <p:txBody>
          <a:bodyPr/>
          <a:lstStyle/>
          <a:p>
            <a:pPr>
              <a:defRPr/>
            </a:pPr>
            <a:fld id="{8243F668-B0B8-4866-A541-AE2B3BE51863}" type="slidenum">
              <a:rPr lang="en-US" smtClean="0"/>
              <a:pPr>
                <a:defRPr/>
              </a:pPr>
              <a:t>43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p>
        </p:txBody>
      </p:sp>
      <p:sp>
        <p:nvSpPr>
          <p:cNvPr id="100356" name="Slide Number Placeholder 3"/>
          <p:cNvSpPr>
            <a:spLocks noGrp="1"/>
          </p:cNvSpPr>
          <p:nvPr>
            <p:ph type="sldNum" sz="quarter" idx="5"/>
          </p:nvPr>
        </p:nvSpPr>
        <p:spPr/>
        <p:txBody>
          <a:bodyPr/>
          <a:lstStyle/>
          <a:p>
            <a:pPr>
              <a:defRPr/>
            </a:pPr>
            <a:fld id="{4AD67FD9-FD4C-4DD6-B502-26068CB831CE}" type="slidenum">
              <a:rPr lang="en-US" smtClean="0"/>
              <a:pPr>
                <a:defRPr/>
              </a:pPr>
              <a:t>44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p>
        </p:txBody>
      </p:sp>
      <p:sp>
        <p:nvSpPr>
          <p:cNvPr id="100356" name="Slide Number Placeholder 3"/>
          <p:cNvSpPr>
            <a:spLocks noGrp="1"/>
          </p:cNvSpPr>
          <p:nvPr>
            <p:ph type="sldNum" sz="quarter" idx="5"/>
          </p:nvPr>
        </p:nvSpPr>
        <p:spPr/>
        <p:txBody>
          <a:bodyPr/>
          <a:lstStyle/>
          <a:p>
            <a:pPr>
              <a:defRPr/>
            </a:pPr>
            <a:fld id="{4AD67FD9-FD4C-4DD6-B502-26068CB831CE}" type="slidenum">
              <a:rPr lang="en-US" smtClean="0"/>
              <a:pPr>
                <a:defRPr/>
              </a:pPr>
              <a:t>45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p>
        </p:txBody>
      </p:sp>
      <p:sp>
        <p:nvSpPr>
          <p:cNvPr id="100356" name="Slide Number Placeholder 3"/>
          <p:cNvSpPr>
            <a:spLocks noGrp="1"/>
          </p:cNvSpPr>
          <p:nvPr>
            <p:ph type="sldNum" sz="quarter" idx="5"/>
          </p:nvPr>
        </p:nvSpPr>
        <p:spPr/>
        <p:txBody>
          <a:bodyPr/>
          <a:lstStyle/>
          <a:p>
            <a:pPr>
              <a:defRPr/>
            </a:pPr>
            <a:fld id="{4AD67FD9-FD4C-4DD6-B502-26068CB831CE}" type="slidenum">
              <a:rPr lang="en-US" smtClean="0"/>
              <a:pPr>
                <a:defRPr/>
              </a:pPr>
              <a:t>46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smtClean="0"/>
          </a:p>
        </p:txBody>
      </p:sp>
      <p:sp>
        <p:nvSpPr>
          <p:cNvPr id="101380" name="Slide Number Placeholder 3"/>
          <p:cNvSpPr>
            <a:spLocks noGrp="1"/>
          </p:cNvSpPr>
          <p:nvPr>
            <p:ph type="sldNum" sz="quarter" idx="5"/>
          </p:nvPr>
        </p:nvSpPr>
        <p:spPr/>
        <p:txBody>
          <a:bodyPr/>
          <a:lstStyle/>
          <a:p>
            <a:pPr>
              <a:defRPr/>
            </a:pPr>
            <a:fld id="{3A76A228-941D-474B-913C-CDE62BADF6E8}" type="slidenum">
              <a:rPr lang="en-US" smtClean="0"/>
              <a:pPr>
                <a:defRPr/>
              </a:pPr>
              <a:t>47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p:spPr>
        <p:txBody>
          <a:bodyPr/>
          <a:lstStyle/>
          <a:p>
            <a:endParaRPr lang="en-GB" smtClean="0"/>
          </a:p>
        </p:txBody>
      </p:sp>
      <p:sp>
        <p:nvSpPr>
          <p:cNvPr id="128004" name="Slide Number Placeholder 3"/>
          <p:cNvSpPr>
            <a:spLocks noGrp="1"/>
          </p:cNvSpPr>
          <p:nvPr>
            <p:ph type="sldNum" sz="quarter" idx="5"/>
          </p:nvPr>
        </p:nvSpPr>
        <p:spPr>
          <a:ln>
            <a:miter lim="800000"/>
            <a:headEnd/>
            <a:tailEnd/>
          </a:ln>
        </p:spPr>
        <p:txBody>
          <a:bodyPr/>
          <a:lstStyle/>
          <a:p>
            <a:pPr>
              <a:defRPr/>
            </a:pPr>
            <a:fld id="{CE62C16D-6876-41F1-995B-7C2E9BE8A680}" type="slidenum">
              <a:rPr lang="en-US" smtClean="0">
                <a:ea typeface="MS PGothic" pitchFamily="34" charset="-128"/>
              </a:rPr>
              <a:pPr>
                <a:defRPr/>
              </a:pPr>
              <a:t>52</a:t>
            </a:fld>
            <a:endParaRPr lang="en-US" smtClean="0">
              <a:ea typeface="MS PGothic"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p:spPr>
        <p:txBody>
          <a:bodyPr/>
          <a:lstStyle/>
          <a:p>
            <a:endParaRPr lang="en-GB" smtClean="0"/>
          </a:p>
        </p:txBody>
      </p:sp>
      <p:sp>
        <p:nvSpPr>
          <p:cNvPr id="129028" name="Slide Number Placeholder 3"/>
          <p:cNvSpPr>
            <a:spLocks noGrp="1"/>
          </p:cNvSpPr>
          <p:nvPr>
            <p:ph type="sldNum" sz="quarter" idx="5"/>
          </p:nvPr>
        </p:nvSpPr>
        <p:spPr>
          <a:ln>
            <a:miter lim="800000"/>
            <a:headEnd/>
            <a:tailEnd/>
          </a:ln>
        </p:spPr>
        <p:txBody>
          <a:bodyPr/>
          <a:lstStyle/>
          <a:p>
            <a:pPr>
              <a:defRPr/>
            </a:pPr>
            <a:fld id="{709E0AE8-D31D-4B34-80C5-E709A4D9B2BA}" type="slidenum">
              <a:rPr lang="en-US" smtClean="0">
                <a:ea typeface="MS PGothic" pitchFamily="34" charset="-128"/>
              </a:rPr>
              <a:pPr>
                <a:defRPr/>
              </a:pPr>
              <a:t>53</a:t>
            </a:fld>
            <a:endParaRPr lang="en-US"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p:txBody>
          <a:bodyPr/>
          <a:lstStyle/>
          <a:p>
            <a:pPr>
              <a:defRPr/>
            </a:pPr>
            <a:fld id="{EC769015-4DCD-44F6-9D3E-9418B8AE3330}" type="slidenum">
              <a:rPr lang="en-US" smtClean="0"/>
              <a:pPr>
                <a:defRPr/>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endParaRPr lang="en-GB" smtClean="0"/>
          </a:p>
        </p:txBody>
      </p:sp>
      <p:sp>
        <p:nvSpPr>
          <p:cNvPr id="130052" name="Slide Number Placeholder 3"/>
          <p:cNvSpPr>
            <a:spLocks noGrp="1"/>
          </p:cNvSpPr>
          <p:nvPr>
            <p:ph type="sldNum" sz="quarter" idx="5"/>
          </p:nvPr>
        </p:nvSpPr>
        <p:spPr>
          <a:ln>
            <a:miter lim="800000"/>
            <a:headEnd/>
            <a:tailEnd/>
          </a:ln>
        </p:spPr>
        <p:txBody>
          <a:bodyPr/>
          <a:lstStyle/>
          <a:p>
            <a:pPr>
              <a:defRPr/>
            </a:pPr>
            <a:fld id="{25443261-C953-4B1D-80C2-EEE60D270A6F}" type="slidenum">
              <a:rPr lang="en-US" smtClean="0">
                <a:ea typeface="MS PGothic" pitchFamily="34" charset="-128"/>
              </a:rPr>
              <a:pPr>
                <a:defRPr/>
              </a:pPr>
              <a:t>54</a:t>
            </a:fld>
            <a:endParaRPr lang="en-US" smtClean="0">
              <a:ea typeface="MS PGothic"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p:spPr>
        <p:txBody>
          <a:bodyPr/>
          <a:lstStyle/>
          <a:p>
            <a:endParaRPr lang="en-GB" smtClean="0"/>
          </a:p>
        </p:txBody>
      </p:sp>
      <p:sp>
        <p:nvSpPr>
          <p:cNvPr id="131076" name="Slide Number Placeholder 3"/>
          <p:cNvSpPr>
            <a:spLocks noGrp="1"/>
          </p:cNvSpPr>
          <p:nvPr>
            <p:ph type="sldNum" sz="quarter" idx="5"/>
          </p:nvPr>
        </p:nvSpPr>
        <p:spPr>
          <a:ln>
            <a:miter lim="800000"/>
            <a:headEnd/>
            <a:tailEnd/>
          </a:ln>
        </p:spPr>
        <p:txBody>
          <a:bodyPr/>
          <a:lstStyle/>
          <a:p>
            <a:pPr>
              <a:defRPr/>
            </a:pPr>
            <a:fld id="{4661C109-AF72-4A82-AF25-B5E0096562DE}" type="slidenum">
              <a:rPr lang="en-US" smtClean="0">
                <a:ea typeface="MS PGothic" pitchFamily="34" charset="-128"/>
              </a:rPr>
              <a:pPr>
                <a:defRPr/>
              </a:pPr>
              <a:t>55</a:t>
            </a:fld>
            <a:endParaRPr lang="en-US" smtClean="0">
              <a:ea typeface="MS PGothic"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endParaRPr lang="en-GB" smtClean="0"/>
          </a:p>
        </p:txBody>
      </p:sp>
      <p:sp>
        <p:nvSpPr>
          <p:cNvPr id="134148" name="Slide Number Placeholder 3"/>
          <p:cNvSpPr>
            <a:spLocks noGrp="1"/>
          </p:cNvSpPr>
          <p:nvPr>
            <p:ph type="sldNum" sz="quarter" idx="5"/>
          </p:nvPr>
        </p:nvSpPr>
        <p:spPr>
          <a:ln>
            <a:miter lim="800000"/>
            <a:headEnd/>
            <a:tailEnd/>
          </a:ln>
        </p:spPr>
        <p:txBody>
          <a:bodyPr/>
          <a:lstStyle/>
          <a:p>
            <a:pPr>
              <a:defRPr/>
            </a:pPr>
            <a:fld id="{DD5FF894-3341-4200-AAF5-9F9EE42CEE5D}" type="slidenum">
              <a:rPr lang="en-US" smtClean="0">
                <a:ea typeface="MS PGothic" pitchFamily="34" charset="-128"/>
              </a:rPr>
              <a:pPr>
                <a:defRPr/>
              </a:pPr>
              <a:t>56</a:t>
            </a:fld>
            <a:endParaRPr lang="en-US" smtClean="0">
              <a:ea typeface="MS PGothic"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smtClean="0"/>
          </a:p>
        </p:txBody>
      </p:sp>
      <p:sp>
        <p:nvSpPr>
          <p:cNvPr id="105476" name="Slide Number Placeholder 3"/>
          <p:cNvSpPr>
            <a:spLocks noGrp="1"/>
          </p:cNvSpPr>
          <p:nvPr>
            <p:ph type="sldNum" sz="quarter" idx="5"/>
          </p:nvPr>
        </p:nvSpPr>
        <p:spPr/>
        <p:txBody>
          <a:bodyPr/>
          <a:lstStyle/>
          <a:p>
            <a:pPr>
              <a:defRPr/>
            </a:pPr>
            <a:fld id="{CE27CB32-B508-479B-ABBA-B3F8AB4B32A9}" type="slidenum">
              <a:rPr lang="en-US" smtClean="0"/>
              <a:pPr>
                <a:defRPr/>
              </a:pPr>
              <a:t>61</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smtClean="0"/>
          </a:p>
        </p:txBody>
      </p:sp>
      <p:sp>
        <p:nvSpPr>
          <p:cNvPr id="107524" name="Slide Number Placeholder 3"/>
          <p:cNvSpPr>
            <a:spLocks noGrp="1"/>
          </p:cNvSpPr>
          <p:nvPr>
            <p:ph type="sldNum" sz="quarter" idx="5"/>
          </p:nvPr>
        </p:nvSpPr>
        <p:spPr/>
        <p:txBody>
          <a:bodyPr/>
          <a:lstStyle/>
          <a:p>
            <a:pPr>
              <a:defRPr/>
            </a:pPr>
            <a:fld id="{FAB07CED-A655-4B54-97B9-F2E33C8FBFA1}" type="slidenum">
              <a:rPr lang="en-US" smtClean="0"/>
              <a:pPr>
                <a:defRPr/>
              </a:pPr>
              <a:t>67</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smtClean="0"/>
          </a:p>
        </p:txBody>
      </p:sp>
      <p:sp>
        <p:nvSpPr>
          <p:cNvPr id="108548" name="Slide Number Placeholder 3"/>
          <p:cNvSpPr>
            <a:spLocks noGrp="1"/>
          </p:cNvSpPr>
          <p:nvPr>
            <p:ph type="sldNum" sz="quarter" idx="5"/>
          </p:nvPr>
        </p:nvSpPr>
        <p:spPr/>
        <p:txBody>
          <a:bodyPr/>
          <a:lstStyle/>
          <a:p>
            <a:pPr>
              <a:defRPr/>
            </a:pPr>
            <a:fld id="{D5FF098B-11E1-4157-9010-7732075E4A31}" type="slidenum">
              <a:rPr lang="en-US" smtClean="0"/>
              <a:pPr>
                <a:defRPr/>
              </a:pPr>
              <a:t>68</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smtClean="0"/>
          </a:p>
        </p:txBody>
      </p:sp>
      <p:sp>
        <p:nvSpPr>
          <p:cNvPr id="109572" name="Slide Number Placeholder 3"/>
          <p:cNvSpPr>
            <a:spLocks noGrp="1"/>
          </p:cNvSpPr>
          <p:nvPr>
            <p:ph type="sldNum" sz="quarter" idx="5"/>
          </p:nvPr>
        </p:nvSpPr>
        <p:spPr/>
        <p:txBody>
          <a:bodyPr/>
          <a:lstStyle/>
          <a:p>
            <a:pPr>
              <a:defRPr/>
            </a:pPr>
            <a:fld id="{8698B499-7E22-4949-B642-9045C6543267}" type="slidenum">
              <a:rPr lang="en-US" smtClean="0"/>
              <a:pPr>
                <a:defRPr/>
              </a:pPr>
              <a:t>69</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smtClean="0"/>
          </a:p>
        </p:txBody>
      </p:sp>
      <p:sp>
        <p:nvSpPr>
          <p:cNvPr id="110596" name="Slide Number Placeholder 3"/>
          <p:cNvSpPr>
            <a:spLocks noGrp="1"/>
          </p:cNvSpPr>
          <p:nvPr>
            <p:ph type="sldNum" sz="quarter" idx="5"/>
          </p:nvPr>
        </p:nvSpPr>
        <p:spPr/>
        <p:txBody>
          <a:bodyPr/>
          <a:lstStyle/>
          <a:p>
            <a:pPr>
              <a:defRPr/>
            </a:pPr>
            <a:fld id="{B33E18A8-9F16-409E-BBDA-53B74C387088}" type="slidenum">
              <a:rPr lang="en-US" smtClean="0"/>
              <a:pPr>
                <a:defRPr/>
              </a:pPr>
              <a:t>70</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smtClean="0"/>
          </a:p>
        </p:txBody>
      </p:sp>
      <p:sp>
        <p:nvSpPr>
          <p:cNvPr id="111620" name="Slide Number Placeholder 3"/>
          <p:cNvSpPr>
            <a:spLocks noGrp="1"/>
          </p:cNvSpPr>
          <p:nvPr>
            <p:ph type="sldNum" sz="quarter" idx="5"/>
          </p:nvPr>
        </p:nvSpPr>
        <p:spPr/>
        <p:txBody>
          <a:bodyPr/>
          <a:lstStyle/>
          <a:p>
            <a:pPr>
              <a:defRPr/>
            </a:pPr>
            <a:fld id="{A49B369B-9E50-4794-98FD-D359811A10E9}" type="slidenum">
              <a:rPr lang="en-US" smtClean="0"/>
              <a:pPr>
                <a:defRPr/>
              </a:pPr>
              <a:t>71</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smtClean="0"/>
          </a:p>
        </p:txBody>
      </p:sp>
      <p:sp>
        <p:nvSpPr>
          <p:cNvPr id="112644" name="Slide Number Placeholder 3"/>
          <p:cNvSpPr>
            <a:spLocks noGrp="1"/>
          </p:cNvSpPr>
          <p:nvPr>
            <p:ph type="sldNum" sz="quarter" idx="5"/>
          </p:nvPr>
        </p:nvSpPr>
        <p:spPr/>
        <p:txBody>
          <a:bodyPr/>
          <a:lstStyle/>
          <a:p>
            <a:pPr>
              <a:defRPr/>
            </a:pPr>
            <a:fld id="{FE5CF7A8-A97C-4ABC-9FDB-4B321D1A2A87}" type="slidenum">
              <a:rPr lang="en-US" smtClean="0"/>
              <a:pPr>
                <a:defRPr/>
              </a:pPr>
              <a:t>72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9</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smtClean="0"/>
          </a:p>
        </p:txBody>
      </p:sp>
      <p:sp>
        <p:nvSpPr>
          <p:cNvPr id="113668" name="Slide Number Placeholder 3"/>
          <p:cNvSpPr>
            <a:spLocks noGrp="1"/>
          </p:cNvSpPr>
          <p:nvPr>
            <p:ph type="sldNum" sz="quarter" idx="5"/>
          </p:nvPr>
        </p:nvSpPr>
        <p:spPr/>
        <p:txBody>
          <a:bodyPr/>
          <a:lstStyle/>
          <a:p>
            <a:pPr>
              <a:defRPr/>
            </a:pPr>
            <a:fld id="{EE8DA7B5-55FB-443F-A4E5-E33797D749EF}" type="slidenum">
              <a:rPr lang="en-US" smtClean="0"/>
              <a:pPr>
                <a:defRPr/>
              </a:pPr>
              <a:t>73</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76</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77</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78</a:t>
            </a:fld>
            <a:endParaRPr lang="en-US" smtClean="0">
              <a:solidFill>
                <a:srgbClr val="000000"/>
              </a:solidFill>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p>
        </p:txBody>
      </p:sp>
      <p:sp>
        <p:nvSpPr>
          <p:cNvPr id="148484" name="Slide Number Placeholder 3"/>
          <p:cNvSpPr>
            <a:spLocks noGrp="1"/>
          </p:cNvSpPr>
          <p:nvPr>
            <p:ph type="sldNum" sz="quarter" idx="5"/>
          </p:nvPr>
        </p:nvSpPr>
        <p:spPr>
          <a:noFill/>
          <a:ln>
            <a:miter lim="800000"/>
            <a:headEnd/>
            <a:tailEnd/>
          </a:ln>
        </p:spPr>
        <p:txBody>
          <a:bodyPr/>
          <a:lstStyle/>
          <a:p>
            <a:fld id="{02892776-1DAC-4B7E-843C-41CE75CC1264}" type="slidenum">
              <a:rPr lang="en-US" smtClean="0">
                <a:ea typeface="MS PGothic" pitchFamily="34" charset="-128"/>
              </a:rPr>
              <a:pPr/>
              <a:t>79</a:t>
            </a:fld>
            <a:endParaRPr lang="en-US" smtClean="0">
              <a:ea typeface="MS PGothic"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p:spPr>
        <p:txBody>
          <a:bodyPr/>
          <a:lstStyle/>
          <a:p>
            <a:endParaRPr lang="en-GB" smtClean="0"/>
          </a:p>
        </p:txBody>
      </p:sp>
      <p:sp>
        <p:nvSpPr>
          <p:cNvPr id="150532" name="Slide Number Placeholder 3"/>
          <p:cNvSpPr>
            <a:spLocks noGrp="1"/>
          </p:cNvSpPr>
          <p:nvPr>
            <p:ph type="sldNum" sz="quarter" idx="5"/>
          </p:nvPr>
        </p:nvSpPr>
        <p:spPr>
          <a:noFill/>
          <a:ln>
            <a:miter lim="800000"/>
            <a:headEnd/>
            <a:tailEnd/>
          </a:ln>
        </p:spPr>
        <p:txBody>
          <a:bodyPr/>
          <a:lstStyle/>
          <a:p>
            <a:fld id="{80D7D78A-3985-40AD-9C3B-D29C422CA3D3}" type="slidenum">
              <a:rPr lang="en-US" smtClean="0">
                <a:ea typeface="MS PGothic" pitchFamily="34" charset="-128"/>
              </a:rPr>
              <a:pPr/>
              <a:t>80</a:t>
            </a:fld>
            <a:endParaRPr lang="en-US" smtClean="0">
              <a:ea typeface="MS PGothic"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81</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82</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83</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84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10</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85</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86</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87</a:t>
            </a:fld>
            <a:endParaRPr lang="en-US" smtClean="0">
              <a:solidFill>
                <a:srgbClr val="000000"/>
              </a:solidFill>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88</a:t>
            </a:fld>
            <a:endParaRPr lang="en-US" smtClean="0">
              <a:solidFill>
                <a:srgbClr val="000000"/>
              </a:solidFill>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89</a:t>
            </a:fld>
            <a:endParaRPr lang="en-US" smtClean="0">
              <a:solidFill>
                <a:srgbClr val="000000"/>
              </a:solidFill>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p:spPr>
        <p:txBody>
          <a:bodyPr/>
          <a:lstStyle/>
          <a:p>
            <a:endParaRPr lang="en-GB" smtClean="0"/>
          </a:p>
        </p:txBody>
      </p:sp>
      <p:sp>
        <p:nvSpPr>
          <p:cNvPr id="181252" name="Slide Number Placeholder 3"/>
          <p:cNvSpPr>
            <a:spLocks noGrp="1"/>
          </p:cNvSpPr>
          <p:nvPr>
            <p:ph type="sldNum" sz="quarter" idx="5"/>
          </p:nvPr>
        </p:nvSpPr>
        <p:spPr>
          <a:noFill/>
          <a:ln>
            <a:miter lim="800000"/>
            <a:headEnd/>
            <a:tailEnd/>
          </a:ln>
        </p:spPr>
        <p:txBody>
          <a:bodyPr/>
          <a:lstStyle/>
          <a:p>
            <a:fld id="{A320F916-231B-4362-96FC-3DF872821188}" type="slidenum">
              <a:rPr lang="en-US" smtClean="0">
                <a:ea typeface="MS PGothic" pitchFamily="34" charset="-128"/>
              </a:rPr>
              <a:pPr/>
              <a:t>90</a:t>
            </a:fld>
            <a:endParaRPr lang="en-US" smtClean="0">
              <a:ea typeface="MS PGothic"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p:spPr>
        <p:txBody>
          <a:bodyPr/>
          <a:lstStyle/>
          <a:p>
            <a:endParaRPr lang="en-GB" smtClean="0"/>
          </a:p>
        </p:txBody>
      </p:sp>
      <p:sp>
        <p:nvSpPr>
          <p:cNvPr id="183300" name="Slide Number Placeholder 3"/>
          <p:cNvSpPr>
            <a:spLocks noGrp="1"/>
          </p:cNvSpPr>
          <p:nvPr>
            <p:ph type="sldNum" sz="quarter" idx="5"/>
          </p:nvPr>
        </p:nvSpPr>
        <p:spPr>
          <a:noFill/>
          <a:ln>
            <a:miter lim="800000"/>
            <a:headEnd/>
            <a:tailEnd/>
          </a:ln>
        </p:spPr>
        <p:txBody>
          <a:bodyPr/>
          <a:lstStyle/>
          <a:p>
            <a:fld id="{7B6EA40E-70F0-449A-80C2-9D986C69335E}" type="slidenum">
              <a:rPr lang="en-US" smtClean="0">
                <a:ea typeface="MS PGothic" pitchFamily="34" charset="-128"/>
              </a:rPr>
              <a:pPr/>
              <a:t>91</a:t>
            </a:fld>
            <a:endParaRPr lang="en-US" smtClean="0">
              <a:ea typeface="MS PGothic"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94</a:t>
            </a:fld>
            <a:endParaRPr lang="en-US" smtClean="0">
              <a:solidFill>
                <a:srgbClr val="000000"/>
              </a:solidFill>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95</a:t>
            </a:fld>
            <a:endParaRPr lang="en-US" smtClean="0">
              <a:solidFill>
                <a:srgbClr val="000000"/>
              </a:solidFill>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GB" smtClean="0"/>
          </a:p>
        </p:txBody>
      </p:sp>
      <p:sp>
        <p:nvSpPr>
          <p:cNvPr id="135172" name="Slide Number Placeholder 3"/>
          <p:cNvSpPr>
            <a:spLocks noGrp="1"/>
          </p:cNvSpPr>
          <p:nvPr>
            <p:ph type="sldNum" sz="quarter" idx="5"/>
          </p:nvPr>
        </p:nvSpPr>
        <p:spPr>
          <a:noFill/>
          <a:ln>
            <a:miter lim="800000"/>
            <a:headEnd/>
            <a:tailEnd/>
          </a:ln>
        </p:spPr>
        <p:txBody>
          <a:bodyPr/>
          <a:lstStyle/>
          <a:p>
            <a:fld id="{058906F8-19BF-4CA2-8B3A-B20EB445FA22}" type="slidenum">
              <a:rPr lang="en-US" smtClean="0">
                <a:ea typeface="MS PGothic" pitchFamily="34" charset="-128"/>
              </a:rPr>
              <a:pPr/>
              <a:t>96</a:t>
            </a:fld>
            <a:endParaRPr lang="en-US" smtClean="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p>
        </p:txBody>
      </p:sp>
      <p:sp>
        <p:nvSpPr>
          <p:cNvPr id="71684" name="Slide Number Placeholder 3"/>
          <p:cNvSpPr>
            <a:spLocks noGrp="1"/>
          </p:cNvSpPr>
          <p:nvPr>
            <p:ph type="sldNum" sz="quarter" idx="5"/>
          </p:nvPr>
        </p:nvSpPr>
        <p:spPr/>
        <p:txBody>
          <a:bodyPr/>
          <a:lstStyle/>
          <a:p>
            <a:pPr>
              <a:defRPr/>
            </a:pPr>
            <a:fld id="{EBCEB933-D093-44DF-A250-331B6E84A5C9}" type="slidenum">
              <a:rPr lang="en-US" smtClean="0"/>
              <a:pPr>
                <a:defRPr/>
              </a:pPr>
              <a:t>11</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5618184" y="9697187"/>
            <a:ext cx="731936" cy="231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71794" tIns="43635" rIns="0" bIns="43635"/>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lnSpc>
                <a:spcPct val="80000"/>
              </a:lnSpc>
              <a:spcBef>
                <a:spcPct val="50000"/>
              </a:spcBef>
              <a:spcAft>
                <a:spcPct val="0"/>
              </a:spcAft>
              <a:defRPr sz="1600">
                <a:solidFill>
                  <a:schemeClr val="tx1"/>
                </a:solidFill>
                <a:latin typeface="Arial" charset="0"/>
                <a:cs typeface="Arial" charset="0"/>
              </a:defRPr>
            </a:lvl6pPr>
            <a:lvl7pPr marL="2971800" indent="-228600" algn="ctr" eaLnBrk="0" fontAlgn="base" hangingPunct="0">
              <a:lnSpc>
                <a:spcPct val="80000"/>
              </a:lnSpc>
              <a:spcBef>
                <a:spcPct val="50000"/>
              </a:spcBef>
              <a:spcAft>
                <a:spcPct val="0"/>
              </a:spcAft>
              <a:defRPr sz="1600">
                <a:solidFill>
                  <a:schemeClr val="tx1"/>
                </a:solidFill>
                <a:latin typeface="Arial" charset="0"/>
                <a:cs typeface="Arial" charset="0"/>
              </a:defRPr>
            </a:lvl7pPr>
            <a:lvl8pPr marL="3429000" indent="-228600" algn="ctr" eaLnBrk="0" fontAlgn="base" hangingPunct="0">
              <a:lnSpc>
                <a:spcPct val="80000"/>
              </a:lnSpc>
              <a:spcBef>
                <a:spcPct val="50000"/>
              </a:spcBef>
              <a:spcAft>
                <a:spcPct val="0"/>
              </a:spcAft>
              <a:defRPr sz="1600">
                <a:solidFill>
                  <a:schemeClr val="tx1"/>
                </a:solidFill>
                <a:latin typeface="Arial" charset="0"/>
                <a:cs typeface="Arial" charset="0"/>
              </a:defRPr>
            </a:lvl8pPr>
            <a:lvl9pPr marL="3886200" indent="-228600" algn="ctr" eaLnBrk="0" fontAlgn="base" hangingPunct="0">
              <a:lnSpc>
                <a:spcPct val="80000"/>
              </a:lnSpc>
              <a:spcBef>
                <a:spcPct val="50000"/>
              </a:spcBef>
              <a:spcAft>
                <a:spcPct val="0"/>
              </a:spcAft>
              <a:defRPr sz="1600">
                <a:solidFill>
                  <a:schemeClr val="tx1"/>
                </a:solidFill>
                <a:latin typeface="Arial" charset="0"/>
                <a:cs typeface="Arial" charset="0"/>
              </a:defRPr>
            </a:lvl9pPr>
          </a:lstStyle>
          <a:p>
            <a:pPr algn="r" eaLnBrk="1" hangingPunct="1">
              <a:lnSpc>
                <a:spcPct val="100000"/>
              </a:lnSpc>
              <a:spcBef>
                <a:spcPct val="0"/>
              </a:spcBef>
            </a:pPr>
            <a:fld id="{65FE8A8C-A98D-4248-AF0F-AC7C78B5E21E}" type="slidenum">
              <a:rPr sz="800" noProof="1"/>
              <a:pPr algn="r" eaLnBrk="1" hangingPunct="1">
                <a:lnSpc>
                  <a:spcPct val="100000"/>
                </a:lnSpc>
                <a:spcBef>
                  <a:spcPct val="0"/>
                </a:spcBef>
              </a:pPr>
              <a:t>97</a:t>
            </a:fld>
            <a:endParaRPr lang="en-GB" sz="800" noProof="1"/>
          </a:p>
        </p:txBody>
      </p:sp>
      <p:sp>
        <p:nvSpPr>
          <p:cNvPr id="55299" name="Rectangle 2"/>
          <p:cNvSpPr>
            <a:spLocks noGrp="1" noRot="1" noChangeAspect="1" noChangeArrowheads="1" noTextEdit="1"/>
          </p:cNvSpPr>
          <p:nvPr>
            <p:ph type="sldImg"/>
          </p:nvPr>
        </p:nvSpPr>
        <p:spPr>
          <a:xfrm>
            <a:off x="854075" y="744538"/>
            <a:ext cx="4960938" cy="3722687"/>
          </a:xfrm>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85750" indent="-285750">
              <a:lnSpc>
                <a:spcPct val="90000"/>
              </a:lnSpc>
              <a:buFont typeface="Arial" pitchFamily="34" charset="0"/>
              <a:buChar char="•"/>
            </a:pPr>
            <a:r>
              <a:rPr lang="en-GB" sz="1300" dirty="0" smtClean="0"/>
              <a:t>Less relevant events based on legacy </a:t>
            </a:r>
            <a:r>
              <a:rPr lang="en-GB" sz="1300" dirty="0"/>
              <a:t>– First Officer flying a single engine missed </a:t>
            </a:r>
            <a:r>
              <a:rPr lang="en-GB" sz="1300" dirty="0" smtClean="0"/>
              <a:t>approach, without an autopilot, dead captain, sanitised runway etc……..</a:t>
            </a:r>
            <a:endParaRPr lang="en-GB" sz="1300" dirty="0"/>
          </a:p>
          <a:p>
            <a:pPr marL="285750" indent="-285750">
              <a:lnSpc>
                <a:spcPct val="90000"/>
              </a:lnSpc>
              <a:buFont typeface="Arial" pitchFamily="34" charset="0"/>
              <a:buChar char="•"/>
            </a:pPr>
            <a:r>
              <a:rPr lang="en-GB" sz="1300" dirty="0"/>
              <a:t>Training courses traditionally focus on </a:t>
            </a:r>
            <a:r>
              <a:rPr lang="en-GB" sz="1300" dirty="0" smtClean="0"/>
              <a:t>exposure, ticking </a:t>
            </a:r>
            <a:r>
              <a:rPr lang="en-GB" sz="1300" dirty="0"/>
              <a:t>off all systems/procedures rather than mastering the process to deal with them </a:t>
            </a:r>
            <a:r>
              <a:rPr lang="en-GB" sz="1300" dirty="0" smtClean="0"/>
              <a:t>all</a:t>
            </a:r>
            <a:endParaRPr lang="en-GB" sz="1300" dirty="0"/>
          </a:p>
          <a:p>
            <a:pPr marL="285750" marR="0" indent="-285750" algn="l" defTabSz="914400" rtl="0" eaLnBrk="1" fontAlgn="auto" latinLnBrk="0" hangingPunct="1">
              <a:lnSpc>
                <a:spcPct val="90000"/>
              </a:lnSpc>
              <a:spcBef>
                <a:spcPts val="0"/>
              </a:spcBef>
              <a:spcAft>
                <a:spcPts val="0"/>
              </a:spcAft>
              <a:buClrTx/>
              <a:buSzTx/>
              <a:buFont typeface="Arial" pitchFamily="34" charset="0"/>
              <a:buChar char="•"/>
              <a:tabLst/>
              <a:defRPr/>
            </a:pPr>
            <a:r>
              <a:rPr lang="en-GB" sz="1300" dirty="0" smtClean="0"/>
              <a:t>Management require/expect strict adherence with policy/regulation.  But……Warren </a:t>
            </a:r>
            <a:r>
              <a:rPr lang="en-GB" sz="1300" dirty="0"/>
              <a:t>Bennis said </a:t>
            </a:r>
            <a:r>
              <a:rPr lang="en-GB" sz="1300" dirty="0" smtClean="0"/>
              <a:t>“managers </a:t>
            </a:r>
            <a:r>
              <a:rPr lang="en-GB" sz="1300" dirty="0"/>
              <a:t>do things right leaders do the right </a:t>
            </a:r>
            <a:r>
              <a:rPr lang="en-GB" sz="1300" dirty="0" smtClean="0"/>
              <a:t>thing”; </a:t>
            </a:r>
            <a:r>
              <a:rPr lang="en-GB" sz="1300" dirty="0"/>
              <a:t>we need </a:t>
            </a:r>
            <a:r>
              <a:rPr lang="en-GB" sz="1300" dirty="0" smtClean="0"/>
              <a:t>crew leaders</a:t>
            </a:r>
            <a:endParaRPr lang="en-GB" sz="1300" dirty="0"/>
          </a:p>
          <a:p>
            <a:pPr marL="285750" indent="-285750">
              <a:lnSpc>
                <a:spcPct val="90000"/>
              </a:lnSpc>
              <a:buFont typeface="Arial" pitchFamily="34" charset="0"/>
              <a:buChar char="•"/>
            </a:pPr>
            <a:r>
              <a:rPr lang="en-GB" sz="1300" dirty="0"/>
              <a:t>Increasingly in accidents we see pilots retained that have poor training histories but meet the regulations, TRTOs get paid to </a:t>
            </a:r>
            <a:r>
              <a:rPr lang="en-GB" sz="1300" dirty="0" smtClean="0"/>
              <a:t>pass.  In the past ‘aircraft </a:t>
            </a:r>
            <a:r>
              <a:rPr lang="en-GB" sz="1300" dirty="0"/>
              <a:t>killed </a:t>
            </a:r>
            <a:r>
              <a:rPr lang="en-GB" sz="1300" dirty="0" smtClean="0"/>
              <a:t>pilots’  and back then some good pilots died.  With better more reliable aircraft and better training </a:t>
            </a:r>
            <a:r>
              <a:rPr lang="en-GB" sz="1300" dirty="0"/>
              <a:t>that should not be </a:t>
            </a:r>
            <a:r>
              <a:rPr lang="en-GB" sz="1300" dirty="0" smtClean="0"/>
              <a:t>acceptable now! </a:t>
            </a:r>
            <a:endParaRPr lang="en-GB" sz="1300"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GB" smtClean="0"/>
          </a:p>
        </p:txBody>
      </p:sp>
      <p:sp>
        <p:nvSpPr>
          <p:cNvPr id="137220" name="Slide Number Placeholder 3"/>
          <p:cNvSpPr>
            <a:spLocks noGrp="1"/>
          </p:cNvSpPr>
          <p:nvPr>
            <p:ph type="sldNum" sz="quarter" idx="5"/>
          </p:nvPr>
        </p:nvSpPr>
        <p:spPr>
          <a:noFill/>
          <a:ln>
            <a:miter lim="800000"/>
            <a:headEnd/>
            <a:tailEnd/>
          </a:ln>
        </p:spPr>
        <p:txBody>
          <a:bodyPr/>
          <a:lstStyle/>
          <a:p>
            <a:fld id="{D09D2510-8A39-48B7-8699-0B57E9E02435}" type="slidenum">
              <a:rPr lang="en-US" smtClean="0">
                <a:ea typeface="MS PGothic" pitchFamily="34" charset="-128"/>
              </a:rPr>
              <a:pPr/>
              <a:t>98</a:t>
            </a:fld>
            <a:endParaRPr lang="en-US" smtClean="0">
              <a:ea typeface="MS PGothic"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99</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100</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p>
        </p:txBody>
      </p:sp>
      <p:sp>
        <p:nvSpPr>
          <p:cNvPr id="140292" name="Slide Number Placeholder 3"/>
          <p:cNvSpPr>
            <a:spLocks noGrp="1"/>
          </p:cNvSpPr>
          <p:nvPr>
            <p:ph type="sldNum" sz="quarter" idx="5"/>
          </p:nvPr>
        </p:nvSpPr>
        <p:spPr>
          <a:noFill/>
          <a:ln>
            <a:miter lim="800000"/>
            <a:headEnd/>
            <a:tailEnd/>
          </a:ln>
        </p:spPr>
        <p:txBody>
          <a:bodyPr/>
          <a:lstStyle/>
          <a:p>
            <a:fld id="{4DD35C70-C1EA-49DA-852C-54421EDD796B}" type="slidenum">
              <a:rPr lang="en-US" smtClean="0">
                <a:ea typeface="MS PGothic" pitchFamily="34" charset="-128"/>
              </a:rPr>
              <a:pPr/>
              <a:t>101</a:t>
            </a:fld>
            <a:endParaRPr lang="en-US" smtClean="0">
              <a:ea typeface="MS PGothic"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p>
        </p:txBody>
      </p:sp>
      <p:sp>
        <p:nvSpPr>
          <p:cNvPr id="140292" name="Slide Number Placeholder 3"/>
          <p:cNvSpPr>
            <a:spLocks noGrp="1"/>
          </p:cNvSpPr>
          <p:nvPr>
            <p:ph type="sldNum" sz="quarter" idx="5"/>
          </p:nvPr>
        </p:nvSpPr>
        <p:spPr>
          <a:noFill/>
          <a:ln>
            <a:miter lim="800000"/>
            <a:headEnd/>
            <a:tailEnd/>
          </a:ln>
        </p:spPr>
        <p:txBody>
          <a:bodyPr/>
          <a:lstStyle/>
          <a:p>
            <a:fld id="{4DD35C70-C1EA-49DA-852C-54421EDD796B}" type="slidenum">
              <a:rPr lang="en-US" smtClean="0">
                <a:ea typeface="MS PGothic" pitchFamily="34" charset="-128"/>
              </a:rPr>
              <a:pPr/>
              <a:t>102</a:t>
            </a:fld>
            <a:endParaRPr lang="en-US" smtClean="0">
              <a:ea typeface="MS PGothic"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103</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104</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105</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108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smtClean="0"/>
          </a:p>
        </p:txBody>
      </p:sp>
      <p:sp>
        <p:nvSpPr>
          <p:cNvPr id="73732" name="Slide Number Placeholder 3"/>
          <p:cNvSpPr>
            <a:spLocks noGrp="1"/>
          </p:cNvSpPr>
          <p:nvPr>
            <p:ph type="sldNum" sz="quarter" idx="5"/>
          </p:nvPr>
        </p:nvSpPr>
        <p:spPr/>
        <p:txBody>
          <a:bodyPr/>
          <a:lstStyle/>
          <a:p>
            <a:pPr>
              <a:defRPr/>
            </a:pPr>
            <a:fld id="{29541B77-CFA5-4A3A-8420-AE12FC87ADC4}" type="slidenum">
              <a:rPr lang="en-US" smtClean="0"/>
              <a:pPr>
                <a:defRPr/>
              </a:pPr>
              <a:t>12</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109</a:t>
            </a:fld>
            <a:endParaRPr lang="en-US" smtClean="0">
              <a:solidFill>
                <a:srgbClr val="000000"/>
              </a:solidFill>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110</a:t>
            </a:fld>
            <a:endParaRPr lang="en-US" smtClean="0">
              <a:solidFill>
                <a:srgbClr val="000000"/>
              </a:solidFill>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111</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112</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113</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114</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115</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116</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smtClean="0"/>
          </a:p>
        </p:txBody>
      </p:sp>
      <p:sp>
        <p:nvSpPr>
          <p:cNvPr id="114692" name="Slide Number Placeholder 3"/>
          <p:cNvSpPr>
            <a:spLocks noGrp="1"/>
          </p:cNvSpPr>
          <p:nvPr>
            <p:ph type="sldNum" sz="quarter" idx="5"/>
          </p:nvPr>
        </p:nvSpPr>
        <p:spPr/>
        <p:txBody>
          <a:bodyPr/>
          <a:lstStyle/>
          <a:p>
            <a:pPr>
              <a:defRPr/>
            </a:pPr>
            <a:fld id="{3A0D80A7-A932-4F13-A388-64B456437C2A}" type="slidenum">
              <a:rPr lang="en-US" smtClean="0"/>
              <a:pPr>
                <a:defRPr/>
              </a:pPr>
              <a:t>117</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smtClean="0"/>
          </a:p>
        </p:txBody>
      </p:sp>
      <p:sp>
        <p:nvSpPr>
          <p:cNvPr id="115716" name="Slide Number Placeholder 3"/>
          <p:cNvSpPr>
            <a:spLocks noGrp="1"/>
          </p:cNvSpPr>
          <p:nvPr>
            <p:ph type="sldNum" sz="quarter" idx="5"/>
          </p:nvPr>
        </p:nvSpPr>
        <p:spPr/>
        <p:txBody>
          <a:bodyPr/>
          <a:lstStyle/>
          <a:p>
            <a:pPr>
              <a:defRPr/>
            </a:pPr>
            <a:fld id="{4A07515C-F50D-47AB-841A-0BC06D52C9EF}" type="slidenum">
              <a:rPr lang="en-US" smtClean="0"/>
              <a:pPr>
                <a:defRPr/>
              </a:pPr>
              <a:t>118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GB" smtClean="0"/>
          </a:p>
        </p:txBody>
      </p:sp>
      <p:sp>
        <p:nvSpPr>
          <p:cNvPr id="103428" name="Slide Number Placeholder 3"/>
          <p:cNvSpPr>
            <a:spLocks noGrp="1"/>
          </p:cNvSpPr>
          <p:nvPr>
            <p:ph type="sldNum" sz="quarter" idx="5"/>
          </p:nvPr>
        </p:nvSpPr>
        <p:spPr>
          <a:noFill/>
          <a:ln>
            <a:miter lim="800000"/>
            <a:headEnd/>
            <a:tailEnd/>
          </a:ln>
        </p:spPr>
        <p:txBody>
          <a:bodyPr/>
          <a:lstStyle/>
          <a:p>
            <a:fld id="{F9B516B4-E9AF-47EA-85D8-CFD231C735A5}" type="slidenum">
              <a:rPr lang="en-US" smtClean="0">
                <a:ea typeface="MS PGothic" pitchFamily="34" charset="-128"/>
              </a:rPr>
              <a:pPr/>
              <a:t>13</a:t>
            </a:fld>
            <a:endParaRPr lang="en-US" smtClean="0">
              <a:ea typeface="MS PGothic"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p:txBody>
          <a:bodyPr/>
          <a:lstStyle/>
          <a:p>
            <a:pPr>
              <a:defRPr/>
            </a:pPr>
            <a:fld id="{6A8C2A24-C3B6-4B5D-A03B-2E4653ECE064}" type="slidenum">
              <a:rPr lang="en-US" smtClean="0"/>
              <a:pPr>
                <a:defRPr/>
              </a:pPr>
              <a:t>119</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120</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smtClean="0"/>
          </a:p>
        </p:txBody>
      </p:sp>
      <p:sp>
        <p:nvSpPr>
          <p:cNvPr id="124932" name="Slide Number Placeholder 3"/>
          <p:cNvSpPr>
            <a:spLocks noGrp="1"/>
          </p:cNvSpPr>
          <p:nvPr>
            <p:ph type="sldNum" sz="quarter" idx="5"/>
          </p:nvPr>
        </p:nvSpPr>
        <p:spPr/>
        <p:txBody>
          <a:bodyPr/>
          <a:lstStyle/>
          <a:p>
            <a:pPr>
              <a:defRPr/>
            </a:pPr>
            <a:fld id="{C2B43364-970D-4ACE-83C7-518073760444}" type="slidenum">
              <a:rPr lang="en-US" smtClean="0"/>
              <a:pPr>
                <a:defRPr/>
              </a:pPr>
              <a:t>121</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p:spPr>
        <p:txBody>
          <a:bodyPr/>
          <a:lstStyle/>
          <a:p>
            <a:endParaRPr lang="en-GB" smtClean="0"/>
          </a:p>
        </p:txBody>
      </p:sp>
      <p:sp>
        <p:nvSpPr>
          <p:cNvPr id="186372" name="Slide Number Placeholder 3"/>
          <p:cNvSpPr>
            <a:spLocks noGrp="1"/>
          </p:cNvSpPr>
          <p:nvPr>
            <p:ph type="sldNum" sz="quarter" idx="5"/>
          </p:nvPr>
        </p:nvSpPr>
        <p:spPr>
          <a:noFill/>
          <a:ln>
            <a:miter lim="800000"/>
            <a:headEnd/>
            <a:tailEnd/>
          </a:ln>
        </p:spPr>
        <p:txBody>
          <a:bodyPr/>
          <a:lstStyle/>
          <a:p>
            <a:fld id="{6A6E8970-D719-4D4F-B398-969DFD05B44A}" type="slidenum">
              <a:rPr lang="en-US" smtClean="0">
                <a:ea typeface="MS PGothic" pitchFamily="34" charset="-128"/>
              </a:rPr>
              <a:pPr/>
              <a:t>123</a:t>
            </a:fld>
            <a:endParaRPr lang="en-US" smtClean="0">
              <a:ea typeface="MS PGothic" pitchFamily="34"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84324" name="Slide Number Placeholder 3"/>
          <p:cNvSpPr>
            <a:spLocks noGrp="1"/>
          </p:cNvSpPr>
          <p:nvPr>
            <p:ph type="sldNum" sz="quarter" idx="5"/>
          </p:nvPr>
        </p:nvSpPr>
        <p:spPr>
          <a:noFill/>
          <a:ln>
            <a:miter lim="800000"/>
            <a:headEnd/>
            <a:tailEnd/>
          </a:ln>
        </p:spPr>
        <p:txBody>
          <a:bodyPr/>
          <a:lstStyle/>
          <a:p>
            <a:fld id="{E944E2B7-16BF-458C-8475-6EFEA26DB7D6}" type="slidenum">
              <a:rPr lang="en-US" smtClean="0">
                <a:solidFill>
                  <a:srgbClr val="000000"/>
                </a:solidFill>
                <a:ea typeface="ＭＳ Ｐゴシック" pitchFamily="34" charset="-128"/>
              </a:rPr>
              <a:pPr/>
              <a:t>124</a:t>
            </a:fld>
            <a:endParaRPr lang="en-US" smtClean="0">
              <a:solidFill>
                <a:srgbClr val="000000"/>
              </a:solidFill>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John Green Background only">
    <p:spTree>
      <p:nvGrpSpPr>
        <p:cNvPr id="1" name=""/>
        <p:cNvGrpSpPr/>
        <p:nvPr/>
      </p:nvGrpSpPr>
      <p:grpSpPr>
        <a:xfrm>
          <a:off x="0" y="0"/>
          <a:ext cx="0" cy="0"/>
          <a:chOff x="0" y="0"/>
          <a:chExt cx="0" cy="0"/>
        </a:xfrm>
      </p:grpSpPr>
      <p:sp>
        <p:nvSpPr>
          <p:cNvPr id="2" name="Rectangle 3"/>
          <p:cNvSpPr>
            <a:spLocks noChangeArrowheads="1"/>
          </p:cNvSpPr>
          <p:nvPr/>
        </p:nvSpPr>
        <p:spPr bwMode="auto">
          <a:xfrm>
            <a:off x="628650" y="971550"/>
            <a:ext cx="7886700" cy="5481638"/>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3" name="Rectangle 4"/>
          <p:cNvSpPr>
            <a:spLocks noChangeArrowheads="1"/>
          </p:cNvSpPr>
          <p:nvPr/>
        </p:nvSpPr>
        <p:spPr bwMode="auto">
          <a:xfrm>
            <a:off x="635000" y="1268413"/>
            <a:ext cx="3811588"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4" name="Rectangle 5"/>
          <p:cNvSpPr>
            <a:spLocks noChangeArrowheads="1"/>
          </p:cNvSpPr>
          <p:nvPr/>
        </p:nvSpPr>
        <p:spPr bwMode="auto">
          <a:xfrm>
            <a:off x="4699000" y="1268413"/>
            <a:ext cx="3816350"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stGeom>
          <a:noFill/>
          <a:ln w="12700">
            <a:noFill/>
            <a:round/>
            <a:headEnd/>
            <a:tailEnd/>
          </a:ln>
          <a:effectLst/>
        </p:spPr>
        <p:txBody>
          <a:bodyPr wrap="none" anchor="ctr"/>
          <a:lstStyle/>
          <a:p>
            <a:pPr algn="r" eaLnBrk="0" hangingPunct="0">
              <a:defRPr/>
            </a:pPr>
            <a:endParaRPr lang="en-GB">
              <a:cs typeface="+mn-cs"/>
            </a:endParaRPr>
          </a:p>
        </p:txBody>
      </p:sp>
      <p:pic>
        <p:nvPicPr>
          <p:cNvPr id="10" name="Picture 2" descr="John Green Contrails - 23oct09 crop"/>
          <p:cNvPicPr preferRelativeResize="0">
            <a:picLocks noChangeArrowheads="1"/>
          </p:cNvPicPr>
          <p:nvPr userDrawn="1"/>
        </p:nvPicPr>
        <p:blipFill>
          <a:blip r:embed="rId2" cstate="print"/>
          <a:srcRect/>
          <a:stretch>
            <a:fillRect/>
          </a:stretch>
        </p:blipFill>
        <p:spPr bwMode="auto">
          <a:xfrm>
            <a:off x="-14287" y="-1587"/>
            <a:ext cx="9158287" cy="6872287"/>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53188"/>
            <a:ext cx="2133600" cy="268287"/>
          </a:xfrm>
          <a:prstGeom prst="rect">
            <a:avLst/>
          </a:prstGeom>
        </p:spPr>
        <p:txBody>
          <a:bodyPr/>
          <a:lstStyle>
            <a:lvl1pPr algn="ctr">
              <a:defRPr/>
            </a:lvl1pPr>
          </a:lstStyle>
          <a:p>
            <a:fld id="{77A962B1-A3EC-44B6-9068-A6F3FBDD83D1}" type="datetime4">
              <a:rPr lang="en-GB" smtClean="0"/>
              <a:pPr/>
              <a:t>09 April 2014</a:t>
            </a:fld>
            <a:endParaRPr lang="en-GB" dirty="0"/>
          </a:p>
        </p:txBody>
      </p:sp>
      <p:sp>
        <p:nvSpPr>
          <p:cNvPr id="5" name="Footer Placeholder 4"/>
          <p:cNvSpPr>
            <a:spLocks noGrp="1"/>
          </p:cNvSpPr>
          <p:nvPr>
            <p:ph type="ftr" sz="quarter" idx="11"/>
          </p:nvPr>
        </p:nvSpPr>
        <p:spPr>
          <a:xfrm>
            <a:off x="3124200" y="6453188"/>
            <a:ext cx="2895600" cy="268287"/>
          </a:xfrm>
          <a:prstGeom prst="rect">
            <a:avLst/>
          </a:prstGeom>
        </p:spPr>
        <p:txBody>
          <a:bodyPr/>
          <a:lstStyle>
            <a:lvl1pPr>
              <a:defRPr/>
            </a:lvl1pPr>
          </a:lstStyle>
          <a:p>
            <a:r>
              <a:rPr lang="en-GB" dirty="0" smtClean="0"/>
              <a:t>Awareness, Airmanship, Suspicion </a:t>
            </a:r>
            <a:endParaRPr lang="en-GB" dirty="0"/>
          </a:p>
        </p:txBody>
      </p:sp>
      <p:sp>
        <p:nvSpPr>
          <p:cNvPr id="6" name="Slide Number Placeholder 5"/>
          <p:cNvSpPr>
            <a:spLocks noGrp="1"/>
          </p:cNvSpPr>
          <p:nvPr>
            <p:ph type="sldNum" sz="quarter" idx="12"/>
          </p:nvPr>
        </p:nvSpPr>
        <p:spPr>
          <a:xfrm>
            <a:off x="6553200" y="6453188"/>
            <a:ext cx="2133600" cy="268287"/>
          </a:xfrm>
          <a:prstGeom prst="rect">
            <a:avLst/>
          </a:prstGeom>
        </p:spPr>
        <p:txBody>
          <a:bodyPr/>
          <a:lstStyle>
            <a:lvl1pPr>
              <a:defRPr/>
            </a:lvl1pPr>
          </a:lstStyle>
          <a:p>
            <a:fld id="{B8013785-0F6E-4819-8FD2-8114AEEBDD3A}" type="slidenum">
              <a:rPr lang="en-GB" smtClean="0"/>
              <a:pPr/>
              <a:t>‹#›</a:t>
            </a:fld>
            <a:endParaRPr lang="en-GB" dirty="0"/>
          </a:p>
        </p:txBody>
      </p:sp>
    </p:spTree>
    <p:extLst>
      <p:ext uri="{BB962C8B-B14F-4D97-AF65-F5344CB8AC3E}">
        <p14:creationId xmlns="" xmlns:p14="http://schemas.microsoft.com/office/powerpoint/2010/main" val="139908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0" hangingPunct="0">
              <a:defRPr>
                <a:latin typeface="Arial" charset="0"/>
                <a:ea typeface="ＭＳ Ｐゴシック" pitchFamily="-128" charset="-128"/>
                <a:cs typeface="+mn-cs"/>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0" hangingPunct="0">
              <a:defRPr>
                <a:latin typeface="Arial" charset="0"/>
                <a:ea typeface="ＭＳ Ｐゴシック" pitchFamily="-128" charset="-128"/>
                <a:cs typeface="+mn-cs"/>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eaLnBrk="0" hangingPunct="0">
              <a:defRPr>
                <a:latin typeface="Arial" charset="0"/>
                <a:ea typeface="ＭＳ Ｐゴシック" pitchFamily="-128" charset="-128"/>
                <a:cs typeface="+mn-cs"/>
              </a:defRPr>
            </a:lvl1pPr>
          </a:lstStyle>
          <a:p>
            <a:pPr>
              <a:defRPr/>
            </a:pPr>
            <a:fld id="{BAC16889-D2D2-4CA7-88F1-07CAD59E4637}"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John Green Contrails - 23oct09 crop"/>
          <p:cNvPicPr preferRelativeResize="0">
            <a:picLocks noChangeArrowheads="1"/>
          </p:cNvPicPr>
          <p:nvPr/>
        </p:nvPicPr>
        <p:blipFill>
          <a:blip r:embed="rId26" cstate="print"/>
          <a:srcRect/>
          <a:stretch>
            <a:fillRect/>
          </a:stretch>
        </p:blipFill>
        <p:spPr bwMode="auto">
          <a:xfrm>
            <a:off x="-14287" y="-1587"/>
            <a:ext cx="9158287" cy="6872287"/>
          </a:xfrm>
          <a:prstGeom prst="rect">
            <a:avLst/>
          </a:prstGeom>
          <a:noFill/>
          <a:ln w="9525">
            <a:noFill/>
            <a:miter lim="800000"/>
            <a:headEnd/>
            <a:tailEnd/>
          </a:ln>
        </p:spPr>
      </p:pic>
      <p:sp>
        <p:nvSpPr>
          <p:cNvPr id="1445891" name="Rectangle 3"/>
          <p:cNvSpPr>
            <a:spLocks noChangeArrowheads="1"/>
          </p:cNvSpPr>
          <p:nvPr/>
        </p:nvSpPr>
        <p:spPr bwMode="auto">
          <a:xfrm>
            <a:off x="628650" y="971550"/>
            <a:ext cx="7886700" cy="5481638"/>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1445892" name="Rectangle 4"/>
          <p:cNvSpPr>
            <a:spLocks noChangeArrowheads="1"/>
          </p:cNvSpPr>
          <p:nvPr/>
        </p:nvSpPr>
        <p:spPr bwMode="auto">
          <a:xfrm>
            <a:off x="635000" y="1268413"/>
            <a:ext cx="3811588"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1445893" name="Rectangle 5"/>
          <p:cNvSpPr>
            <a:spLocks noChangeArrowheads="1"/>
          </p:cNvSpPr>
          <p:nvPr/>
        </p:nvSpPr>
        <p:spPr bwMode="auto">
          <a:xfrm>
            <a:off x="4699000" y="1268413"/>
            <a:ext cx="3816350"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1445894" name="Line 6"/>
          <p:cNvSpPr>
            <a:spLocks noChangeShapeType="1"/>
          </p:cNvSpPr>
          <p:nvPr/>
        </p:nvSpPr>
        <p:spPr bwMode="auto">
          <a:xfrm flipH="1">
            <a:off x="631825" y="3703638"/>
            <a:ext cx="7885113" cy="0"/>
          </a:xfrm>
          <a:prstGeom prst="line">
            <a:avLst/>
          </a:prstGeom>
          <a:noFill/>
          <a:ln w="12700">
            <a:noFill/>
            <a:round/>
            <a:headEnd/>
            <a:tailEnd/>
          </a:ln>
          <a:effectLst/>
        </p:spPr>
        <p:txBody>
          <a:bodyPr wrap="none" anchor="ctr"/>
          <a:lstStyle/>
          <a:p>
            <a:pPr algn="r" eaLnBrk="0" hangingPunct="0">
              <a:defRPr/>
            </a:pPr>
            <a:endParaRPr lang="en-GB">
              <a:cs typeface="+mn-cs"/>
            </a:endParaRPr>
          </a:p>
        </p:txBody>
      </p:sp>
      <p:sp>
        <p:nvSpPr>
          <p:cNvPr id="1445896" name="Text Box 8"/>
          <p:cNvSpPr txBox="1">
            <a:spLocks noChangeArrowheads="1"/>
          </p:cNvSpPr>
          <p:nvPr/>
        </p:nvSpPr>
        <p:spPr bwMode="auto">
          <a:xfrm>
            <a:off x="361950" y="6524625"/>
            <a:ext cx="8782050" cy="276999"/>
          </a:xfrm>
          <a:prstGeom prst="rect">
            <a:avLst/>
          </a:prstGeom>
          <a:noFill/>
          <a:ln w="28575">
            <a:noFill/>
            <a:miter lim="800000"/>
            <a:headEnd/>
            <a:tailEnd/>
          </a:ln>
          <a:effectLst/>
        </p:spPr>
        <p:txBody>
          <a:bodyPr wrap="square">
            <a:spAutoFit/>
          </a:bodyPr>
          <a:lstStyle/>
          <a:p>
            <a:pPr algn="l" eaLnBrk="0" hangingPunct="0">
              <a:spcBef>
                <a:spcPct val="50000"/>
              </a:spcBef>
              <a:defRPr/>
            </a:pPr>
            <a:r>
              <a:rPr lang="en-GB" sz="1200" dirty="0">
                <a:solidFill>
                  <a:srgbClr val="000099"/>
                </a:solidFill>
                <a:latin typeface="Times New Roman" pitchFamily="18" charset="0"/>
                <a:cs typeface="+mn-cs"/>
              </a:rPr>
              <a:t>RAeS </a:t>
            </a:r>
            <a:r>
              <a:rPr lang="en-GB" sz="1200" dirty="0" smtClean="0">
                <a:solidFill>
                  <a:srgbClr val="000099"/>
                </a:solidFill>
                <a:latin typeface="Times New Roman" pitchFamily="18" charset="0"/>
                <a:cs typeface="+mn-cs"/>
              </a:rPr>
              <a:t>Solent</a:t>
            </a:r>
            <a:r>
              <a:rPr lang="en-GB" sz="1200" baseline="0" dirty="0" smtClean="0">
                <a:solidFill>
                  <a:srgbClr val="000099"/>
                </a:solidFill>
                <a:latin typeface="Times New Roman" pitchFamily="18" charset="0"/>
                <a:cs typeface="+mn-cs"/>
              </a:rPr>
              <a:t> </a:t>
            </a:r>
            <a:r>
              <a:rPr lang="en-GB" sz="1200" dirty="0" smtClean="0">
                <a:solidFill>
                  <a:srgbClr val="000099"/>
                </a:solidFill>
                <a:latin typeface="Times New Roman" pitchFamily="18" charset="0"/>
                <a:cs typeface="+mn-cs"/>
              </a:rPr>
              <a:t>Branch</a:t>
            </a:r>
            <a:r>
              <a:rPr lang="en-GB" sz="1200" baseline="0" dirty="0" smtClean="0">
                <a:solidFill>
                  <a:srgbClr val="000099"/>
                </a:solidFill>
                <a:latin typeface="Times New Roman" pitchFamily="18" charset="0"/>
                <a:cs typeface="+mn-cs"/>
              </a:rPr>
              <a:t> 13 Nov 2013 </a:t>
            </a:r>
            <a:r>
              <a:rPr lang="en-GB" sz="1200" dirty="0" smtClean="0">
                <a:solidFill>
                  <a:srgbClr val="000099"/>
                </a:solidFill>
                <a:latin typeface="Times New Roman" pitchFamily="18" charset="0"/>
                <a:cs typeface="+mn-cs"/>
              </a:rPr>
              <a:t>Hugh </a:t>
            </a:r>
            <a:r>
              <a:rPr lang="en-GB" sz="1200" dirty="0">
                <a:solidFill>
                  <a:srgbClr val="000099"/>
                </a:solidFill>
                <a:latin typeface="Times New Roman" pitchFamily="18" charset="0"/>
                <a:cs typeface="+mn-cs"/>
              </a:rPr>
              <a:t>DIBLEY </a:t>
            </a:r>
            <a:r>
              <a:rPr lang="en-GB" sz="1200" dirty="0" smtClean="0">
                <a:solidFill>
                  <a:srgbClr val="000099"/>
                </a:solidFill>
                <a:latin typeface="Times New Roman" pitchFamily="18" charset="0"/>
                <a:cs typeface="+mn-cs"/>
              </a:rPr>
              <a:t> “Operational </a:t>
            </a:r>
            <a:r>
              <a:rPr lang="en-GB" sz="1200" dirty="0">
                <a:solidFill>
                  <a:srgbClr val="000099"/>
                </a:solidFill>
                <a:latin typeface="Times New Roman" pitchFamily="18" charset="0"/>
                <a:cs typeface="+mn-cs"/>
              </a:rPr>
              <a:t>Fuel Savings &amp; Noise </a:t>
            </a:r>
            <a:r>
              <a:rPr lang="en-GB" sz="1200" dirty="0" smtClean="0">
                <a:solidFill>
                  <a:srgbClr val="000099"/>
                </a:solidFill>
                <a:latin typeface="Times New Roman" pitchFamily="18" charset="0"/>
                <a:cs typeface="+mn-cs"/>
              </a:rPr>
              <a:t>Reduction</a:t>
            </a:r>
            <a:r>
              <a:rPr lang="en-GB" sz="1200" baseline="0" dirty="0" smtClean="0">
                <a:solidFill>
                  <a:srgbClr val="000099"/>
                </a:solidFill>
                <a:latin typeface="Times New Roman" pitchFamily="18" charset="0"/>
                <a:cs typeface="+mn-cs"/>
              </a:rPr>
              <a:t>, </a:t>
            </a:r>
            <a:r>
              <a:rPr lang="en-GB" sz="1200" dirty="0" smtClean="0">
                <a:solidFill>
                  <a:srgbClr val="000099"/>
                </a:solidFill>
                <a:latin typeface="Times New Roman" pitchFamily="18" charset="0"/>
                <a:cs typeface="+mn-cs"/>
              </a:rPr>
              <a:t>Do We Still Need a Pilot?”  </a:t>
            </a:r>
            <a:fld id="{F91E2CBB-7499-4B07-A8DE-20B79A4B6FC5}" type="slidenum">
              <a:rPr lang="en-GB" sz="1200">
                <a:solidFill>
                  <a:srgbClr val="000099"/>
                </a:solidFill>
                <a:latin typeface="Times New Roman" pitchFamily="18" charset="0"/>
                <a:cs typeface="+mn-cs"/>
              </a:rPr>
              <a:pPr algn="l" eaLnBrk="0" hangingPunct="0">
                <a:spcBef>
                  <a:spcPct val="50000"/>
                </a:spcBef>
                <a:defRPr/>
              </a:pPr>
              <a:t>‹#›</a:t>
            </a:fld>
            <a:r>
              <a:rPr lang="en-GB" sz="1200" dirty="0">
                <a:solidFill>
                  <a:srgbClr val="000099"/>
                </a:solidFill>
                <a:latin typeface="Times New Roman" pitchFamily="18" charset="0"/>
                <a:cs typeface="+mn-cs"/>
              </a:rPr>
              <a:t> </a:t>
            </a:r>
            <a:r>
              <a:rPr lang="en-GB" sz="1200" dirty="0" smtClean="0">
                <a:solidFill>
                  <a:srgbClr val="000099"/>
                </a:solidFill>
                <a:latin typeface="Times New Roman" pitchFamily="18" charset="0"/>
                <a:cs typeface="+mn-cs"/>
              </a:rPr>
              <a:t>/124       </a:t>
            </a:r>
            <a:endParaRPr lang="en-US" sz="1200" dirty="0">
              <a:solidFill>
                <a:srgbClr val="000099"/>
              </a:solidFill>
              <a:latin typeface="Times New Roman" pitchFamily="18" charset="0"/>
              <a:cs typeface="+mn-cs"/>
            </a:endParaRPr>
          </a:p>
        </p:txBody>
      </p:sp>
      <p:sp>
        <p:nvSpPr>
          <p:cNvPr id="1445897" name="Line 9"/>
          <p:cNvSpPr>
            <a:spLocks noChangeShapeType="1"/>
          </p:cNvSpPr>
          <p:nvPr/>
        </p:nvSpPr>
        <p:spPr bwMode="auto">
          <a:xfrm flipV="1">
            <a:off x="358775" y="6453336"/>
            <a:ext cx="8734425" cy="14139"/>
          </a:xfrm>
          <a:prstGeom prst="line">
            <a:avLst/>
          </a:prstGeom>
          <a:noFill/>
          <a:ln w="12700">
            <a:solidFill>
              <a:srgbClr val="333399"/>
            </a:solidFill>
            <a:round/>
            <a:headEnd/>
            <a:tailEnd/>
          </a:ln>
          <a:effectLst/>
        </p:spPr>
        <p:txBody>
          <a:bodyPr wrap="square">
            <a:spAutoFit/>
          </a:bodyPr>
          <a:lstStyle/>
          <a:p>
            <a:pPr algn="r" eaLnBrk="0" hangingPunct="0">
              <a:defRPr/>
            </a:pPr>
            <a:endParaRPr lang="en-GB">
              <a:cs typeface="+mn-cs"/>
            </a:endParaRPr>
          </a:p>
        </p:txBody>
      </p:sp>
      <p:sp>
        <p:nvSpPr>
          <p:cNvPr id="11" name="TextBox 10"/>
          <p:cNvSpPr txBox="1"/>
          <p:nvPr userDrawn="1"/>
        </p:nvSpPr>
        <p:spPr>
          <a:xfrm>
            <a:off x="-714375" y="642938"/>
            <a:ext cx="184150" cy="461962"/>
          </a:xfrm>
          <a:prstGeom prst="rect">
            <a:avLst/>
          </a:prstGeom>
          <a:noFill/>
        </p:spPr>
        <p:txBody>
          <a:bodyPr wrap="none">
            <a:spAutoFit/>
          </a:bodyPr>
          <a:lstStyle/>
          <a:p>
            <a:pPr>
              <a:defRPr/>
            </a:pPr>
            <a:endParaRPr lang="en-GB" dirty="0">
              <a:latin typeface="Arial" pitchFamily="34" charset="0"/>
              <a:cs typeface="Arial" pitchFamily="34" charset="0"/>
            </a:endParaRPr>
          </a:p>
        </p:txBody>
      </p:sp>
      <p:pic>
        <p:nvPicPr>
          <p:cNvPr id="10" name="Picture 9" descr="Sunjoo New RAeS Logo no background - 22jan13.png"/>
          <p:cNvPicPr>
            <a:picLocks noChangeAspect="1"/>
          </p:cNvPicPr>
          <p:nvPr userDrawn="1"/>
        </p:nvPicPr>
        <p:blipFill>
          <a:blip r:embed="rId27" cstate="print"/>
          <a:stretch>
            <a:fillRect/>
          </a:stretch>
        </p:blipFill>
        <p:spPr>
          <a:xfrm>
            <a:off x="29384" y="6477824"/>
            <a:ext cx="360000" cy="360000"/>
          </a:xfrm>
          <a:prstGeom prst="rect">
            <a:avLst/>
          </a:prstGeom>
        </p:spPr>
      </p:pic>
      <p:pic>
        <p:nvPicPr>
          <p:cNvPr id="12" name="Picture 11" descr="RAeS Solent Lctre 131113 - Solent Uni S logo blue  - 10nov13 h1cm.jpg"/>
          <p:cNvPicPr>
            <a:picLocks noChangeAspect="1"/>
          </p:cNvPicPr>
          <p:nvPr userDrawn="1"/>
        </p:nvPicPr>
        <p:blipFill>
          <a:blip r:embed="rId28" cstate="print"/>
          <a:stretch>
            <a:fillRect/>
          </a:stretch>
        </p:blipFill>
        <p:spPr>
          <a:xfrm>
            <a:off x="8769224" y="6482856"/>
            <a:ext cx="353568" cy="359664"/>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49" r:id="rId2"/>
    <p:sldLayoutId id="2147483760" r:id="rId3"/>
    <p:sldLayoutId id="2147483761"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62" r:id="rId14"/>
    <p:sldLayoutId id="2147483763" r:id="rId15"/>
    <p:sldLayoutId id="2147483765"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Lst>
  <p:transition/>
  <p:timing>
    <p:tnLst>
      <p:par>
        <p:cTn id="1" dur="indefinite" restart="never" nodeType="tmRoot"/>
      </p:par>
    </p:tnLst>
  </p:timing>
  <p:txStyles>
    <p:titleStyle>
      <a:lvl1pPr algn="l" defTabSz="795338" rtl="0" eaLnBrk="0" fontAlgn="base" hangingPunct="0">
        <a:spcBef>
          <a:spcPct val="0"/>
        </a:spcBef>
        <a:spcAft>
          <a:spcPct val="0"/>
        </a:spcAft>
        <a:defRPr sz="3000">
          <a:solidFill>
            <a:schemeClr val="bg1"/>
          </a:solidFill>
          <a:latin typeface="+mj-lt"/>
          <a:ea typeface="+mj-ea"/>
          <a:cs typeface="+mj-cs"/>
        </a:defRPr>
      </a:lvl1pPr>
      <a:lvl2pPr algn="l" defTabSz="795338" rtl="0" eaLnBrk="0" fontAlgn="base" hangingPunct="0">
        <a:spcBef>
          <a:spcPct val="0"/>
        </a:spcBef>
        <a:spcAft>
          <a:spcPct val="0"/>
        </a:spcAft>
        <a:defRPr sz="3000">
          <a:solidFill>
            <a:schemeClr val="bg1"/>
          </a:solidFill>
          <a:latin typeface="Copperplate Gothic Bold" pitchFamily="34" charset="0"/>
        </a:defRPr>
      </a:lvl2pPr>
      <a:lvl3pPr algn="l" defTabSz="795338" rtl="0" eaLnBrk="0" fontAlgn="base" hangingPunct="0">
        <a:spcBef>
          <a:spcPct val="0"/>
        </a:spcBef>
        <a:spcAft>
          <a:spcPct val="0"/>
        </a:spcAft>
        <a:defRPr sz="3000">
          <a:solidFill>
            <a:schemeClr val="bg1"/>
          </a:solidFill>
          <a:latin typeface="Copperplate Gothic Bold" pitchFamily="34" charset="0"/>
        </a:defRPr>
      </a:lvl3pPr>
      <a:lvl4pPr algn="l" defTabSz="795338" rtl="0" eaLnBrk="0" fontAlgn="base" hangingPunct="0">
        <a:spcBef>
          <a:spcPct val="0"/>
        </a:spcBef>
        <a:spcAft>
          <a:spcPct val="0"/>
        </a:spcAft>
        <a:defRPr sz="3000">
          <a:solidFill>
            <a:schemeClr val="bg1"/>
          </a:solidFill>
          <a:latin typeface="Copperplate Gothic Bold" pitchFamily="34" charset="0"/>
        </a:defRPr>
      </a:lvl4pPr>
      <a:lvl5pPr algn="l" defTabSz="795338" rtl="0" eaLnBrk="0" fontAlgn="base" hangingPunct="0">
        <a:spcBef>
          <a:spcPct val="0"/>
        </a:spcBef>
        <a:spcAft>
          <a:spcPct val="0"/>
        </a:spcAft>
        <a:defRPr sz="3000">
          <a:solidFill>
            <a:schemeClr val="bg1"/>
          </a:solidFill>
          <a:latin typeface="Copperplate Gothic Bold" pitchFamily="34" charset="0"/>
        </a:defRPr>
      </a:lvl5pPr>
      <a:lvl6pPr marL="457200" algn="l" defTabSz="795338" rtl="0" fontAlgn="base">
        <a:spcBef>
          <a:spcPct val="0"/>
        </a:spcBef>
        <a:spcAft>
          <a:spcPct val="0"/>
        </a:spcAft>
        <a:defRPr sz="3000">
          <a:solidFill>
            <a:schemeClr val="bg1"/>
          </a:solidFill>
          <a:latin typeface="Copperplate Gothic Bold" pitchFamily="34" charset="0"/>
        </a:defRPr>
      </a:lvl6pPr>
      <a:lvl7pPr marL="914400" algn="l" defTabSz="795338" rtl="0" fontAlgn="base">
        <a:spcBef>
          <a:spcPct val="0"/>
        </a:spcBef>
        <a:spcAft>
          <a:spcPct val="0"/>
        </a:spcAft>
        <a:defRPr sz="3000">
          <a:solidFill>
            <a:schemeClr val="bg1"/>
          </a:solidFill>
          <a:latin typeface="Copperplate Gothic Bold" pitchFamily="34" charset="0"/>
        </a:defRPr>
      </a:lvl7pPr>
      <a:lvl8pPr marL="1371600" algn="l" defTabSz="795338" rtl="0" fontAlgn="base">
        <a:spcBef>
          <a:spcPct val="0"/>
        </a:spcBef>
        <a:spcAft>
          <a:spcPct val="0"/>
        </a:spcAft>
        <a:defRPr sz="3000">
          <a:solidFill>
            <a:schemeClr val="bg1"/>
          </a:solidFill>
          <a:latin typeface="Copperplate Gothic Bold" pitchFamily="34" charset="0"/>
        </a:defRPr>
      </a:lvl8pPr>
      <a:lvl9pPr marL="1828800" algn="l" defTabSz="795338" rtl="0" fontAlgn="base">
        <a:spcBef>
          <a:spcPct val="0"/>
        </a:spcBef>
        <a:spcAft>
          <a:spcPct val="0"/>
        </a:spcAft>
        <a:defRPr sz="3000">
          <a:solidFill>
            <a:schemeClr val="bg1"/>
          </a:solidFill>
          <a:latin typeface="Copperplate Gothic Bold" pitchFamily="34" charset="0"/>
        </a:defRPr>
      </a:lvl9pPr>
    </p:titleStyle>
    <p:bodyStyle>
      <a:lvl1pPr marL="330200" indent="-330200" algn="l" defTabSz="795338" rtl="0" eaLnBrk="0" fontAlgn="base" hangingPunct="0">
        <a:spcBef>
          <a:spcPct val="20000"/>
        </a:spcBef>
        <a:spcAft>
          <a:spcPct val="0"/>
        </a:spcAft>
        <a:buClr>
          <a:schemeClr val="bg1"/>
        </a:buClr>
        <a:buSzPct val="80000"/>
        <a:buFont typeface="Wingdings" pitchFamily="2" charset="2"/>
        <a:buChar char="l"/>
        <a:defRPr sz="2400" b="1">
          <a:solidFill>
            <a:schemeClr val="bg1"/>
          </a:solidFill>
          <a:latin typeface="+mn-lt"/>
          <a:ea typeface="+mn-ea"/>
          <a:cs typeface="+mn-cs"/>
        </a:defRPr>
      </a:lvl1pPr>
      <a:lvl2pPr marL="695325" indent="-198438" algn="l" defTabSz="795338" rtl="0" eaLnBrk="0" fontAlgn="base" hangingPunct="0">
        <a:spcBef>
          <a:spcPct val="20000"/>
        </a:spcBef>
        <a:spcAft>
          <a:spcPct val="0"/>
        </a:spcAft>
        <a:buClr>
          <a:schemeClr val="bg1"/>
        </a:buClr>
        <a:buSzPct val="100000"/>
        <a:buChar char="•"/>
        <a:defRPr>
          <a:solidFill>
            <a:schemeClr val="bg1"/>
          </a:solidFill>
          <a:latin typeface="+mn-lt"/>
        </a:defRPr>
      </a:lvl2pPr>
      <a:lvl3pPr marL="1060450" indent="-198438" algn="l" defTabSz="795338" rtl="0" eaLnBrk="0" fontAlgn="base" hangingPunct="0">
        <a:spcBef>
          <a:spcPct val="20000"/>
        </a:spcBef>
        <a:spcAft>
          <a:spcPct val="0"/>
        </a:spcAft>
        <a:buClr>
          <a:schemeClr val="bg1"/>
        </a:buClr>
        <a:buSzPct val="100000"/>
        <a:buChar char="–"/>
        <a:defRPr sz="1700">
          <a:solidFill>
            <a:schemeClr val="bg1"/>
          </a:solidFill>
          <a:latin typeface="+mn-lt"/>
        </a:defRPr>
      </a:lvl3pPr>
      <a:lvl4pPr marL="1374775" indent="-149225" algn="l" defTabSz="795338" rtl="0" eaLnBrk="0" fontAlgn="base" hangingPunct="0">
        <a:spcBef>
          <a:spcPct val="20000"/>
        </a:spcBef>
        <a:spcAft>
          <a:spcPct val="0"/>
        </a:spcAft>
        <a:buClr>
          <a:schemeClr val="bg1"/>
        </a:buClr>
        <a:buSzPct val="100000"/>
        <a:buChar char="."/>
        <a:defRPr sz="1600">
          <a:solidFill>
            <a:schemeClr val="bg1"/>
          </a:solidFill>
          <a:latin typeface="+mn-lt"/>
        </a:defRPr>
      </a:lvl4pPr>
      <a:lvl5pPr marL="1738313" indent="-149225" algn="l" defTabSz="795338" rtl="0" eaLnBrk="0" fontAlgn="base" hangingPunct="0">
        <a:spcBef>
          <a:spcPct val="20000"/>
        </a:spcBef>
        <a:spcAft>
          <a:spcPct val="0"/>
        </a:spcAft>
        <a:buClr>
          <a:schemeClr val="bg1"/>
        </a:buClr>
        <a:buSzPct val="100000"/>
        <a:buChar char="-"/>
        <a:defRPr sz="1400">
          <a:solidFill>
            <a:schemeClr val="bg1"/>
          </a:solidFill>
          <a:latin typeface="+mn-lt"/>
        </a:defRPr>
      </a:lvl5pPr>
      <a:lvl6pPr marL="2195513" indent="-149225" algn="l" defTabSz="795338" rtl="0" fontAlgn="base">
        <a:spcBef>
          <a:spcPct val="20000"/>
        </a:spcBef>
        <a:spcAft>
          <a:spcPct val="0"/>
        </a:spcAft>
        <a:buClr>
          <a:schemeClr val="bg1"/>
        </a:buClr>
        <a:buSzPct val="100000"/>
        <a:buChar char="-"/>
        <a:defRPr sz="1400">
          <a:solidFill>
            <a:schemeClr val="bg1"/>
          </a:solidFill>
          <a:latin typeface="+mn-lt"/>
        </a:defRPr>
      </a:lvl6pPr>
      <a:lvl7pPr marL="2652713" indent="-149225" algn="l" defTabSz="795338" rtl="0" fontAlgn="base">
        <a:spcBef>
          <a:spcPct val="20000"/>
        </a:spcBef>
        <a:spcAft>
          <a:spcPct val="0"/>
        </a:spcAft>
        <a:buClr>
          <a:schemeClr val="bg1"/>
        </a:buClr>
        <a:buSzPct val="100000"/>
        <a:buChar char="-"/>
        <a:defRPr sz="1400">
          <a:solidFill>
            <a:schemeClr val="bg1"/>
          </a:solidFill>
          <a:latin typeface="+mn-lt"/>
        </a:defRPr>
      </a:lvl7pPr>
      <a:lvl8pPr marL="3109913" indent="-149225" algn="l" defTabSz="795338" rtl="0" fontAlgn="base">
        <a:spcBef>
          <a:spcPct val="20000"/>
        </a:spcBef>
        <a:spcAft>
          <a:spcPct val="0"/>
        </a:spcAft>
        <a:buClr>
          <a:schemeClr val="bg1"/>
        </a:buClr>
        <a:buSzPct val="100000"/>
        <a:buChar char="-"/>
        <a:defRPr sz="1400">
          <a:solidFill>
            <a:schemeClr val="bg1"/>
          </a:solidFill>
          <a:latin typeface="+mn-lt"/>
        </a:defRPr>
      </a:lvl8pPr>
      <a:lvl9pPr marL="3567113" indent="-149225" algn="l" defTabSz="795338" rtl="0" fontAlgn="base">
        <a:spcBef>
          <a:spcPct val="20000"/>
        </a:spcBef>
        <a:spcAft>
          <a:spcPct val="0"/>
        </a:spcAft>
        <a:buClr>
          <a:schemeClr val="bg1"/>
        </a:buClr>
        <a:buSzPct val="100000"/>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75.xml"/><Relationship Id="rId1" Type="http://schemas.openxmlformats.org/officeDocument/2006/relationships/slideLayout" Target="../slideLayouts/slideLayout15.xml"/><Relationship Id="rId4" Type="http://schemas.openxmlformats.org/officeDocument/2006/relationships/image" Target="../media/image128.jpe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9.xml"/><Relationship Id="rId5" Type="http://schemas.openxmlformats.org/officeDocument/2006/relationships/image" Target="../media/image132.jpeg"/><Relationship Id="rId4" Type="http://schemas.openxmlformats.org/officeDocument/2006/relationships/image" Target="../media/image131.jpeg"/></Relationships>
</file>

<file path=ppt/slides/_rels/slide107.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81.xml"/><Relationship Id="rId1" Type="http://schemas.openxmlformats.org/officeDocument/2006/relationships/slideLayout" Target="../slideLayouts/slideLayout9.xml"/><Relationship Id="rId4" Type="http://schemas.openxmlformats.org/officeDocument/2006/relationships/image" Target="../media/image135.emf"/></Relationships>
</file>

<file path=ppt/slides/_rels/slide111.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37.jpeg"/></Relationships>
</file>

<file path=ppt/slides/_rels/slide112.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37.jpeg"/></Relationships>
</file>

<file path=ppt/slides/_rels/slide113.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39.jpeg"/></Relationships>
</file>

<file path=ppt/slides/_rels/slide114.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39.jpeg"/></Relationships>
</file>

<file path=ppt/slides/_rels/slide115.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40.jpeg"/></Relationships>
</file>

<file path=ppt/slides/_rels/slide1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42.jpeg"/><Relationship Id="rId4" Type="http://schemas.openxmlformats.org/officeDocument/2006/relationships/image" Target="../media/image141.jpeg"/></Relationships>
</file>

<file path=ppt/slides/_rels/slide117.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0.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146.jpeg"/><Relationship Id="rId4" Type="http://schemas.openxmlformats.org/officeDocument/2006/relationships/image" Target="../media/image145.jpeg"/></Relationships>
</file>

<file path=ppt/slides/_rels/slide122.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9.xml"/><Relationship Id="rId4" Type="http://schemas.openxmlformats.org/officeDocument/2006/relationships/image" Target="../media/image15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video" Target="file:///E:\A380%20construction%20video.wm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dibley.eu.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9.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5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9.xml"/><Relationship Id="rId5" Type="http://schemas.openxmlformats.org/officeDocument/2006/relationships/image" Target="../media/image76.jpeg"/><Relationship Id="rId4" Type="http://schemas.openxmlformats.org/officeDocument/2006/relationships/image" Target="../media/image75.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9.xml"/><Relationship Id="rId5" Type="http://schemas.openxmlformats.org/officeDocument/2006/relationships/image" Target="../media/image82.jpeg"/><Relationship Id="rId4" Type="http://schemas.openxmlformats.org/officeDocument/2006/relationships/image" Target="../media/image81.jpeg"/></Relationships>
</file>

<file path=ppt/slides/_rels/slide6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9.xml"/><Relationship Id="rId1" Type="http://schemas.openxmlformats.org/officeDocument/2006/relationships/video" Target="file:///E:\My%20Dropbox\Presentations%20of%20HD%20etc\HD%20131113%20-%20RAeS%20Solent%20Brnch%20-%20Opnl%20Noise%20Fuel%20Savng%20Past%20Ftre%20-%20Need%20Pilot\RAeS%20Solent%20Lctre%20131113%20-%20NextGen%20SatNav%20approach%20Houston%20-%2012nov13.mp4"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8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06.jpeg"/><Relationship Id="rId4" Type="http://schemas.openxmlformats.org/officeDocument/2006/relationships/image" Target="../media/image105.jpeg"/></Relationships>
</file>

<file path=ppt/slides/_rels/slide8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65.xml"/><Relationship Id="rId1" Type="http://schemas.openxmlformats.org/officeDocument/2006/relationships/slideLayout" Target="../slideLayouts/slideLayout14.xml"/><Relationship Id="rId5" Type="http://schemas.openxmlformats.org/officeDocument/2006/relationships/image" Target="../media/image112.jpeg"/><Relationship Id="rId4" Type="http://schemas.openxmlformats.org/officeDocument/2006/relationships/image" Target="../media/image111.jpeg"/></Relationships>
</file>

<file path=ppt/slides/_rels/slide9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9.xml"/><Relationship Id="rId1" Type="http://schemas.openxmlformats.org/officeDocument/2006/relationships/video" Target="../media/media1.mpeg"/><Relationship Id="rId5" Type="http://schemas.openxmlformats.org/officeDocument/2006/relationships/image" Target="../media/image120.jpeg"/><Relationship Id="rId4" Type="http://schemas.microsoft.com/office/2007/relationships/media" Target="../media/media1.mpeg"/></Relationships>
</file>

<file path=ppt/slides/_rels/slide9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25.jpeg"/><Relationship Id="rId5" Type="http://schemas.openxmlformats.org/officeDocument/2006/relationships/image" Target="../media/image124.jpeg"/><Relationship Id="rId4" Type="http://schemas.openxmlformats.org/officeDocument/2006/relationships/image" Target="../media/image1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692275" y="2513043"/>
            <a:ext cx="5511800" cy="425450"/>
          </a:xfrm>
          <a:prstGeom prst="rect">
            <a:avLst/>
          </a:prstGeom>
          <a:noFill/>
          <a:ln w="28575">
            <a:noFill/>
            <a:miter lim="800000"/>
            <a:headEnd/>
            <a:tailEnd/>
          </a:ln>
        </p:spPr>
        <p:txBody>
          <a:bodyPr/>
          <a:lstStyle/>
          <a:p>
            <a:pPr algn="ctr" eaLnBrk="0" hangingPunct="0">
              <a:spcBef>
                <a:spcPct val="50000"/>
              </a:spcBef>
            </a:pPr>
            <a:r>
              <a:rPr lang="en-US" sz="2800" b="1" dirty="0" smtClean="0">
                <a:solidFill>
                  <a:srgbClr val="000099"/>
                </a:solidFill>
                <a:latin typeface="Arial" charset="0"/>
              </a:rPr>
              <a:t>13</a:t>
            </a:r>
            <a:r>
              <a:rPr lang="en-US" sz="2800" b="1" baseline="30000" dirty="0" smtClean="0">
                <a:solidFill>
                  <a:srgbClr val="000099"/>
                </a:solidFill>
                <a:latin typeface="Arial" charset="0"/>
              </a:rPr>
              <a:t>th</a:t>
            </a:r>
            <a:r>
              <a:rPr lang="en-US" sz="2800" b="1" dirty="0" smtClean="0">
                <a:solidFill>
                  <a:srgbClr val="000099"/>
                </a:solidFill>
                <a:latin typeface="Arial" charset="0"/>
              </a:rPr>
              <a:t> November 2013</a:t>
            </a:r>
            <a:endParaRPr lang="en-US" sz="2800" b="1" dirty="0">
              <a:solidFill>
                <a:srgbClr val="000099"/>
              </a:solidFill>
              <a:latin typeface="Arial" charset="0"/>
            </a:endParaRPr>
          </a:p>
        </p:txBody>
      </p:sp>
      <p:sp>
        <p:nvSpPr>
          <p:cNvPr id="6" name="Text Box 5"/>
          <p:cNvSpPr txBox="1">
            <a:spLocks noChangeArrowheads="1"/>
          </p:cNvSpPr>
          <p:nvPr/>
        </p:nvSpPr>
        <p:spPr bwMode="auto">
          <a:xfrm>
            <a:off x="1485916" y="4895464"/>
            <a:ext cx="5963564" cy="958588"/>
          </a:xfrm>
          <a:prstGeom prst="rect">
            <a:avLst/>
          </a:prstGeom>
          <a:solidFill>
            <a:schemeClr val="tx2">
              <a:lumMod val="20000"/>
              <a:lumOff val="80000"/>
              <a:alpha val="44000"/>
            </a:schemeClr>
          </a:solidFill>
          <a:ln w="19050">
            <a:solidFill>
              <a:schemeClr val="tx2"/>
            </a:solidFill>
            <a:miter lim="800000"/>
            <a:headEnd/>
            <a:tailEnd/>
          </a:ln>
        </p:spPr>
        <p:txBody>
          <a:bodyPr wrap="square" bIns="118800">
            <a:spAutoFit/>
          </a:bodyPr>
          <a:lstStyle/>
          <a:p>
            <a:pPr algn="ctr" eaLnBrk="0" hangingPunct="0">
              <a:lnSpc>
                <a:spcPct val="50000"/>
              </a:lnSpc>
              <a:spcBef>
                <a:spcPct val="50000"/>
              </a:spcBef>
            </a:pPr>
            <a:endParaRPr lang="en-US" sz="600" b="1" dirty="0">
              <a:solidFill>
                <a:srgbClr val="000099"/>
              </a:solidFill>
              <a:latin typeface="Arial" charset="0"/>
            </a:endParaRPr>
          </a:p>
          <a:p>
            <a:pPr algn="ctr" eaLnBrk="0" hangingPunct="0">
              <a:lnSpc>
                <a:spcPct val="50000"/>
              </a:lnSpc>
              <a:spcBef>
                <a:spcPct val="35000"/>
              </a:spcBef>
            </a:pPr>
            <a:r>
              <a:rPr lang="en-GB" sz="3200" b="1" dirty="0" smtClean="0">
                <a:solidFill>
                  <a:srgbClr val="000099"/>
                </a:solidFill>
                <a:latin typeface="Arial" charset="0"/>
              </a:rPr>
              <a:t>Hugh DIBLEY </a:t>
            </a:r>
            <a:r>
              <a:rPr lang="en-GB" sz="2000" dirty="0" smtClean="0">
                <a:solidFill>
                  <a:srgbClr val="000099"/>
                </a:solidFill>
                <a:latin typeface="Arial" charset="0"/>
              </a:rPr>
              <a:t>FRAeS, FRIN, CMILT</a:t>
            </a:r>
            <a:r>
              <a:rPr lang="en-GB" sz="3200" b="1" dirty="0" smtClean="0">
                <a:solidFill>
                  <a:srgbClr val="000099"/>
                </a:solidFill>
                <a:latin typeface="Arial" charset="0"/>
              </a:rPr>
              <a:t> </a:t>
            </a:r>
          </a:p>
          <a:p>
            <a:pPr algn="ctr" eaLnBrk="0" hangingPunct="0">
              <a:lnSpc>
                <a:spcPct val="50000"/>
              </a:lnSpc>
              <a:spcBef>
                <a:spcPts val="1200"/>
              </a:spcBef>
            </a:pPr>
            <a:r>
              <a:rPr lang="en-GB" sz="2000" b="1" dirty="0" smtClean="0">
                <a:solidFill>
                  <a:srgbClr val="000099"/>
                </a:solidFill>
              </a:rPr>
              <a:t>formerly BOAC/BA    Airbus Toulouse</a:t>
            </a:r>
            <a:endParaRPr lang="en-GB" sz="2000" b="1" dirty="0">
              <a:solidFill>
                <a:srgbClr val="000099"/>
              </a:solidFill>
              <a:latin typeface="Arial" charset="0"/>
            </a:endParaRPr>
          </a:p>
        </p:txBody>
      </p:sp>
      <p:sp>
        <p:nvSpPr>
          <p:cNvPr id="8" name="Text Box 8"/>
          <p:cNvSpPr txBox="1">
            <a:spLocks noChangeArrowheads="1"/>
          </p:cNvSpPr>
          <p:nvPr/>
        </p:nvSpPr>
        <p:spPr bwMode="auto">
          <a:xfrm>
            <a:off x="1476792" y="3144701"/>
            <a:ext cx="6048672" cy="1558101"/>
          </a:xfrm>
          <a:prstGeom prst="rect">
            <a:avLst/>
          </a:prstGeom>
          <a:solidFill>
            <a:schemeClr val="tx2">
              <a:lumMod val="40000"/>
              <a:lumOff val="60000"/>
              <a:alpha val="31000"/>
            </a:schemeClr>
          </a:solidFill>
          <a:ln w="28575">
            <a:solidFill>
              <a:schemeClr val="tx2"/>
            </a:solidFill>
            <a:miter lim="800000"/>
            <a:headEnd/>
            <a:tailEnd/>
          </a:ln>
        </p:spPr>
        <p:txBody>
          <a:bodyPr wrap="square" tIns="72000" bIns="72000">
            <a:spAutoFit/>
          </a:bodyPr>
          <a:lstStyle/>
          <a:p>
            <a:pPr algn="ctr" eaLnBrk="0" hangingPunct="0">
              <a:lnSpc>
                <a:spcPct val="80000"/>
              </a:lnSpc>
              <a:spcBef>
                <a:spcPts val="1200"/>
              </a:spcBef>
            </a:pPr>
            <a:r>
              <a:rPr lang="en-GB" sz="3600" b="1" dirty="0" smtClean="0">
                <a:solidFill>
                  <a:srgbClr val="000099"/>
                </a:solidFill>
                <a:latin typeface="Arial" charset="0"/>
              </a:rPr>
              <a:t>“Operational Fuel Savings </a:t>
            </a:r>
          </a:p>
          <a:p>
            <a:pPr algn="ctr" eaLnBrk="0" hangingPunct="0">
              <a:lnSpc>
                <a:spcPct val="80000"/>
              </a:lnSpc>
              <a:spcBef>
                <a:spcPts val="0"/>
              </a:spcBef>
            </a:pPr>
            <a:r>
              <a:rPr lang="en-GB" sz="3600" b="1" dirty="0" smtClean="0">
                <a:solidFill>
                  <a:srgbClr val="000099"/>
                </a:solidFill>
                <a:latin typeface="Arial" charset="0"/>
              </a:rPr>
              <a:t>and Noise Reduction –</a:t>
            </a:r>
            <a:endParaRPr lang="en-GB" sz="3600" b="1" dirty="0" smtClean="0">
              <a:solidFill>
                <a:srgbClr val="000099"/>
              </a:solidFill>
            </a:endParaRPr>
          </a:p>
          <a:p>
            <a:pPr algn="ctr" eaLnBrk="0" hangingPunct="0">
              <a:lnSpc>
                <a:spcPct val="80000"/>
              </a:lnSpc>
              <a:spcBef>
                <a:spcPct val="15000"/>
              </a:spcBef>
            </a:pPr>
            <a:r>
              <a:rPr lang="en-GB" sz="3600" b="1" dirty="0" smtClean="0">
                <a:solidFill>
                  <a:srgbClr val="000099"/>
                </a:solidFill>
                <a:latin typeface="Arial" charset="0"/>
              </a:rPr>
              <a:t>Do We Still Need a Pilot”</a:t>
            </a:r>
            <a:endParaRPr lang="en-US" sz="3600" b="1" dirty="0">
              <a:solidFill>
                <a:srgbClr val="000099"/>
              </a:solidFill>
              <a:latin typeface="Arial" charset="0"/>
            </a:endParaRPr>
          </a:p>
        </p:txBody>
      </p:sp>
      <p:sp>
        <p:nvSpPr>
          <p:cNvPr id="9" name="Rectangle 8"/>
          <p:cNvSpPr/>
          <p:nvPr/>
        </p:nvSpPr>
        <p:spPr>
          <a:xfrm>
            <a:off x="1086472" y="6135687"/>
            <a:ext cx="6768752" cy="461665"/>
          </a:xfrm>
          <a:prstGeom prst="rect">
            <a:avLst/>
          </a:prstGeom>
        </p:spPr>
        <p:txBody>
          <a:bodyPr wrap="square">
            <a:spAutoFit/>
          </a:bodyPr>
          <a:lstStyle/>
          <a:p>
            <a:pPr algn="ctr"/>
            <a:r>
              <a:rPr lang="en-GB" b="1" i="1" dirty="0" smtClean="0">
                <a:solidFill>
                  <a:srgbClr val="0033CC"/>
                </a:solidFill>
              </a:rPr>
              <a:t>(Busy slides for  reading without audio!)</a:t>
            </a:r>
            <a:endParaRPr lang="en-GB" dirty="0">
              <a:solidFill>
                <a:srgbClr val="0033CC"/>
              </a:solidFill>
            </a:endParaRPr>
          </a:p>
        </p:txBody>
      </p:sp>
      <p:pic>
        <p:nvPicPr>
          <p:cNvPr id="16" name="Picture 15" descr="RAeS Solent Lctre 131113 - RAeS Basic Logo with text - 10nov13.jpg"/>
          <p:cNvPicPr>
            <a:picLocks noChangeAspect="1"/>
          </p:cNvPicPr>
          <p:nvPr/>
        </p:nvPicPr>
        <p:blipFill>
          <a:blip r:embed="rId3" cstate="print"/>
          <a:stretch>
            <a:fillRect/>
          </a:stretch>
        </p:blipFill>
        <p:spPr>
          <a:xfrm>
            <a:off x="2119752" y="585808"/>
            <a:ext cx="4810125" cy="1828800"/>
          </a:xfrm>
          <a:prstGeom prst="rect">
            <a:avLst/>
          </a:prstGeom>
        </p:spPr>
      </p:pic>
      <p:sp>
        <p:nvSpPr>
          <p:cNvPr id="17" name="TextBox 16"/>
          <p:cNvSpPr txBox="1"/>
          <p:nvPr/>
        </p:nvSpPr>
        <p:spPr>
          <a:xfrm>
            <a:off x="3780480" y="692128"/>
            <a:ext cx="2952328" cy="1569660"/>
          </a:xfrm>
          <a:prstGeom prst="rect">
            <a:avLst/>
          </a:prstGeom>
          <a:solidFill>
            <a:schemeClr val="bg1"/>
          </a:solidFill>
        </p:spPr>
        <p:txBody>
          <a:bodyPr wrap="square" lIns="0" rtlCol="0">
            <a:spAutoFit/>
          </a:bodyPr>
          <a:lstStyle/>
          <a:p>
            <a:r>
              <a:rPr lang="en-GB" b="1" dirty="0" smtClean="0">
                <a:solidFill>
                  <a:srgbClr val="000066"/>
                </a:solidFill>
              </a:rPr>
              <a:t>ROYAL</a:t>
            </a:r>
          </a:p>
          <a:p>
            <a:r>
              <a:rPr lang="en-GB" b="1" dirty="0" smtClean="0">
                <a:solidFill>
                  <a:srgbClr val="000066"/>
                </a:solidFill>
              </a:rPr>
              <a:t>  AERONAUTICAL </a:t>
            </a:r>
          </a:p>
          <a:p>
            <a:r>
              <a:rPr lang="en-GB" b="1" dirty="0" smtClean="0">
                <a:solidFill>
                  <a:srgbClr val="000066"/>
                </a:solidFill>
              </a:rPr>
              <a:t>  SOCIETY</a:t>
            </a:r>
          </a:p>
          <a:p>
            <a:r>
              <a:rPr lang="en-GB" b="1" dirty="0" smtClean="0">
                <a:solidFill>
                  <a:srgbClr val="000066"/>
                </a:solidFill>
              </a:rPr>
              <a:t>SOLENT BRANCH</a:t>
            </a:r>
            <a:endParaRPr lang="en-GB" b="1" dirty="0">
              <a:solidFill>
                <a:srgbClr val="000066"/>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368294" y="633423"/>
            <a:ext cx="8775706" cy="5355312"/>
          </a:xfrm>
          <a:prstGeom prst="rect">
            <a:avLst/>
          </a:prstGeom>
          <a:noFill/>
          <a:ln w="9525">
            <a:noFill/>
            <a:miter lim="800000"/>
            <a:headEnd/>
            <a:tailEnd/>
          </a:ln>
        </p:spPr>
        <p:txBody>
          <a:bodyPr wrap="square">
            <a:spAutoFit/>
          </a:bodyPr>
          <a:lstStyle/>
          <a:p>
            <a:pPr marL="457200" indent="-457200" algn="ctr" eaLnBrk="0" hangingPunct="0">
              <a:spcBef>
                <a:spcPts val="600"/>
              </a:spcBef>
              <a:spcAft>
                <a:spcPts val="1200"/>
              </a:spcAft>
            </a:pPr>
            <a:r>
              <a:rPr lang="en-GB" sz="2000" b="1" dirty="0" smtClean="0">
                <a:solidFill>
                  <a:srgbClr val="000099"/>
                </a:solidFill>
              </a:rPr>
              <a:t>Operational Fuel Savings &amp; Noise Reduction – Past &amp; Future</a:t>
            </a:r>
            <a:endParaRPr lang="en-GB" sz="2000" b="1" dirty="0" smtClean="0">
              <a:solidFill>
                <a:srgbClr val="00B0F0"/>
              </a:solidFill>
            </a:endParaRPr>
          </a:p>
          <a:p>
            <a:pPr marL="457200" indent="-457200" eaLnBrk="0" hangingPunct="0">
              <a:spcBef>
                <a:spcPct val="20000"/>
              </a:spcBef>
              <a:buFontTx/>
              <a:buAutoNum type="arabicPeriod"/>
            </a:pPr>
            <a:r>
              <a:rPr lang="en-GB" sz="2000" dirty="0" smtClean="0">
                <a:solidFill>
                  <a:srgbClr val="000099"/>
                </a:solidFill>
              </a:rPr>
              <a:t>Simplified </a:t>
            </a:r>
            <a:r>
              <a:rPr lang="en-GB" sz="2000" dirty="0">
                <a:solidFill>
                  <a:srgbClr val="000099"/>
                </a:solidFill>
              </a:rPr>
              <a:t>Aircraft Flight Profile – for a Single Aircraft</a:t>
            </a:r>
          </a:p>
          <a:p>
            <a:pPr marL="457200" indent="-457200" eaLnBrk="0" hangingPunct="0">
              <a:spcBef>
                <a:spcPct val="20000"/>
              </a:spcBef>
              <a:buFontTx/>
              <a:buAutoNum type="arabicPeriod"/>
            </a:pPr>
            <a:r>
              <a:rPr lang="en-GB" sz="2000" dirty="0">
                <a:solidFill>
                  <a:srgbClr val="000099"/>
                </a:solidFill>
              </a:rPr>
              <a:t>Efficiency Loss as ATC must Separate Aircraft then Merge to Land</a:t>
            </a:r>
            <a:r>
              <a:rPr lang="en-GB" sz="2000" dirty="0"/>
              <a:t> </a:t>
            </a:r>
          </a:p>
          <a:p>
            <a:pPr marL="457200" indent="-457200" eaLnBrk="0" hangingPunct="0">
              <a:spcBef>
                <a:spcPct val="20000"/>
              </a:spcBef>
              <a:buFontTx/>
              <a:buAutoNum type="arabicPeriod"/>
            </a:pPr>
            <a:r>
              <a:rPr lang="en-GB" sz="2000" dirty="0">
                <a:solidFill>
                  <a:srgbClr val="000099"/>
                </a:solidFill>
              </a:rPr>
              <a:t>Pre-Flight Planning – Cost of Carrying Extra Fuel on the Sector</a:t>
            </a:r>
          </a:p>
          <a:p>
            <a:pPr marL="457200" indent="-457200" eaLnBrk="0" hangingPunct="0">
              <a:spcBef>
                <a:spcPct val="20000"/>
              </a:spcBef>
              <a:buFontTx/>
              <a:buAutoNum type="arabicPeriod"/>
            </a:pPr>
            <a:r>
              <a:rPr lang="en-GB" sz="2000" dirty="0">
                <a:solidFill>
                  <a:srgbClr val="000099"/>
                </a:solidFill>
              </a:rPr>
              <a:t>Departure Noise Abatement Procedures</a:t>
            </a:r>
          </a:p>
          <a:p>
            <a:pPr marL="457200" indent="-457200" eaLnBrk="0" hangingPunct="0">
              <a:spcBef>
                <a:spcPct val="20000"/>
              </a:spcBef>
              <a:buFontTx/>
              <a:buAutoNum type="arabicPeriod"/>
            </a:pPr>
            <a:r>
              <a:rPr lang="en-GB" sz="2000" dirty="0">
                <a:solidFill>
                  <a:srgbClr val="000099"/>
                </a:solidFill>
              </a:rPr>
              <a:t>Cruise - Fuel Savings &amp; Crew Situational Awareness</a:t>
            </a:r>
          </a:p>
          <a:p>
            <a:pPr marL="457200" indent="-457200" eaLnBrk="0" hangingPunct="0">
              <a:spcBef>
                <a:spcPct val="20000"/>
              </a:spcBef>
              <a:buFontTx/>
              <a:buAutoNum type="arabicPeriod"/>
            </a:pPr>
            <a:r>
              <a:rPr lang="en-GB" sz="2000" dirty="0">
                <a:solidFill>
                  <a:srgbClr val="000099"/>
                </a:solidFill>
              </a:rPr>
              <a:t>Descent – Large opportunity for Fuel </a:t>
            </a:r>
            <a:r>
              <a:rPr lang="en-GB" sz="2000" dirty="0" smtClean="0">
                <a:solidFill>
                  <a:srgbClr val="000099"/>
                </a:solidFill>
              </a:rPr>
              <a:t>Savings –</a:t>
            </a:r>
            <a:r>
              <a:rPr lang="en-GB" sz="2000" i="1" dirty="0" smtClean="0">
                <a:solidFill>
                  <a:srgbClr val="000099"/>
                </a:solidFill>
              </a:rPr>
              <a:t> and safety in approach</a:t>
            </a:r>
            <a:endParaRPr lang="en-GB" sz="2000" i="1" dirty="0">
              <a:solidFill>
                <a:srgbClr val="000099"/>
              </a:solidFill>
            </a:endParaRPr>
          </a:p>
          <a:p>
            <a:pPr marL="457200" indent="-457200" eaLnBrk="0" hangingPunct="0">
              <a:spcBef>
                <a:spcPct val="20000"/>
              </a:spcBef>
              <a:buFontTx/>
              <a:buAutoNum type="arabicPeriod"/>
            </a:pPr>
            <a:r>
              <a:rPr lang="en-GB" sz="2000" dirty="0">
                <a:solidFill>
                  <a:srgbClr val="000099"/>
                </a:solidFill>
              </a:rPr>
              <a:t>Approach – Large opportunity for Fuel Savings &amp; Noise Reduction</a:t>
            </a:r>
          </a:p>
          <a:p>
            <a:pPr marL="457200" indent="-457200" eaLnBrk="0" hangingPunct="0">
              <a:spcBef>
                <a:spcPct val="20000"/>
              </a:spcBef>
              <a:buFontTx/>
              <a:buAutoNum type="arabicPeriod"/>
            </a:pPr>
            <a:r>
              <a:rPr lang="en-GB" sz="2000" dirty="0">
                <a:solidFill>
                  <a:srgbClr val="000099"/>
                </a:solidFill>
              </a:rPr>
              <a:t>Steep Approaches – to reduce noise?</a:t>
            </a:r>
          </a:p>
          <a:p>
            <a:pPr marL="457200" indent="-457200" eaLnBrk="0" hangingPunct="0">
              <a:spcBef>
                <a:spcPct val="20000"/>
              </a:spcBef>
              <a:buFontTx/>
              <a:buAutoNum type="arabicPeriod"/>
            </a:pPr>
            <a:r>
              <a:rPr lang="en-GB" sz="2000" dirty="0">
                <a:solidFill>
                  <a:srgbClr val="000099"/>
                </a:solidFill>
              </a:rPr>
              <a:t>Crews’ Ability to Save Fuel/Time by Choosing Approach &amp; Runway</a:t>
            </a:r>
          </a:p>
          <a:p>
            <a:pPr marL="457200" indent="-457200" eaLnBrk="0" hangingPunct="0">
              <a:spcBef>
                <a:spcPct val="20000"/>
              </a:spcBef>
              <a:buFontTx/>
              <a:buAutoNum type="arabicPeriod"/>
            </a:pPr>
            <a:r>
              <a:rPr lang="en-GB" sz="2000" dirty="0">
                <a:solidFill>
                  <a:srgbClr val="000099"/>
                </a:solidFill>
              </a:rPr>
              <a:t>Past Examples of Operational Fuel Savings</a:t>
            </a:r>
          </a:p>
          <a:p>
            <a:pPr marL="457200" indent="-457200" eaLnBrk="0" hangingPunct="0">
              <a:spcBef>
                <a:spcPct val="20000"/>
              </a:spcBef>
              <a:buFontTx/>
              <a:buAutoNum type="arabicPeriod"/>
            </a:pPr>
            <a:r>
              <a:rPr lang="en-GB" sz="2000" dirty="0">
                <a:solidFill>
                  <a:srgbClr val="000099"/>
                </a:solidFill>
              </a:rPr>
              <a:t>Possible Future Operational Fuel Savings</a:t>
            </a:r>
          </a:p>
          <a:p>
            <a:pPr marL="457200" indent="-457200" eaLnBrk="0" hangingPunct="0">
              <a:spcBef>
                <a:spcPct val="20000"/>
              </a:spcBef>
              <a:buFontTx/>
              <a:buAutoNum type="arabicPeriod"/>
            </a:pPr>
            <a:r>
              <a:rPr lang="en-GB" sz="2000" dirty="0">
                <a:solidFill>
                  <a:srgbClr val="000099"/>
                </a:solidFill>
              </a:rPr>
              <a:t>“Future” ATM Fuel Savings Being Achieved NOW – USA</a:t>
            </a:r>
          </a:p>
          <a:p>
            <a:pPr marL="457200" indent="-457200" eaLnBrk="0" hangingPunct="0">
              <a:spcBef>
                <a:spcPct val="20000"/>
              </a:spcBef>
              <a:buFontTx/>
              <a:buAutoNum type="arabicPeriod"/>
            </a:pPr>
            <a:r>
              <a:rPr lang="en-GB" sz="2000" dirty="0">
                <a:solidFill>
                  <a:srgbClr val="000099"/>
                </a:solidFill>
              </a:rPr>
              <a:t>“Future” ATM Fuel Savings Being Achieved NOW - </a:t>
            </a:r>
            <a:r>
              <a:rPr lang="en-GB" sz="2000" dirty="0" smtClean="0">
                <a:solidFill>
                  <a:srgbClr val="000099"/>
                </a:solidFill>
              </a:rPr>
              <a:t>Europe</a:t>
            </a:r>
            <a:endParaRPr lang="en-GB" sz="2000"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3188"/>
                                        </p:tgtEl>
                                        <p:attrNameLst>
                                          <p:attrName>style.visibility</p:attrName>
                                        </p:attrNameLst>
                                      </p:cBhvr>
                                      <p:to>
                                        <p:strVal val="visible"/>
                                      </p:to>
                                    </p:set>
                                    <p:animEffect transition="in" filter="wipe(left)">
                                      <p:cBhvr>
                                        <p:cTn id="7" dur="500"/>
                                        <p:tgtEl>
                                          <p:spTgt spid="137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18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0" y="190495"/>
            <a:ext cx="9144000" cy="461665"/>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b="1" dirty="0" smtClean="0">
                <a:solidFill>
                  <a:srgbClr val="000099"/>
                </a:solidFill>
              </a:rPr>
              <a:t>Crew Actions in Emergency and Abnormal Operations</a:t>
            </a:r>
          </a:p>
        </p:txBody>
      </p:sp>
      <p:sp>
        <p:nvSpPr>
          <p:cNvPr id="4" name="Rectangle 3"/>
          <p:cNvSpPr/>
          <p:nvPr/>
        </p:nvSpPr>
        <p:spPr>
          <a:xfrm>
            <a:off x="0" y="654331"/>
            <a:ext cx="9144000" cy="400110"/>
          </a:xfrm>
          <a:prstGeom prst="rect">
            <a:avLst/>
          </a:prstGeom>
        </p:spPr>
        <p:txBody>
          <a:bodyPr wrap="square">
            <a:spAutoFit/>
          </a:bodyPr>
          <a:lstStyle/>
          <a:p>
            <a:pPr marL="0" lvl="1" algn="ctr" eaLnBrk="0" hangingPunct="0">
              <a:spcBef>
                <a:spcPts val="0"/>
              </a:spcBef>
              <a:buSzPct val="200000"/>
            </a:pPr>
            <a:r>
              <a:rPr lang="en-GB" sz="2000" b="1" dirty="0" smtClean="0">
                <a:solidFill>
                  <a:srgbClr val="000099"/>
                </a:solidFill>
              </a:rPr>
              <a:t>Examples of Failures requiring Considerable Crew Activity :</a:t>
            </a:r>
            <a:endParaRPr lang="en-GB" sz="2000" i="1" dirty="0" smtClean="0">
              <a:solidFill>
                <a:srgbClr val="000099"/>
              </a:solidFill>
            </a:endParaRPr>
          </a:p>
        </p:txBody>
      </p:sp>
      <p:sp>
        <p:nvSpPr>
          <p:cNvPr id="5" name="Rectangle 4"/>
          <p:cNvSpPr/>
          <p:nvPr/>
        </p:nvSpPr>
        <p:spPr>
          <a:xfrm>
            <a:off x="319448" y="4293096"/>
            <a:ext cx="8573032" cy="2246769"/>
          </a:xfrm>
          <a:prstGeom prst="rect">
            <a:avLst/>
          </a:prstGeom>
        </p:spPr>
        <p:txBody>
          <a:bodyPr wrap="square">
            <a:spAutoFit/>
          </a:bodyPr>
          <a:lstStyle/>
          <a:p>
            <a:r>
              <a:rPr lang="en-GB" sz="2000" b="1" dirty="0" smtClean="0">
                <a:solidFill>
                  <a:srgbClr val="000099"/>
                </a:solidFill>
              </a:rPr>
              <a:t>After an A380 engine 2 uncontained failure, while the aircraft was being flown manually, Richard de </a:t>
            </a:r>
            <a:r>
              <a:rPr lang="en-GB" sz="2000" b="1" dirty="0" err="1" smtClean="0">
                <a:solidFill>
                  <a:srgbClr val="000099"/>
                </a:solidFill>
              </a:rPr>
              <a:t>Crespigny’s</a:t>
            </a:r>
            <a:r>
              <a:rPr lang="en-GB" sz="2000" b="1" dirty="0" smtClean="0">
                <a:solidFill>
                  <a:srgbClr val="000099"/>
                </a:solidFill>
              </a:rPr>
              <a:t> crew had to action 53 ECAM messages taking some 50 minutes to complete.  </a:t>
            </a:r>
          </a:p>
          <a:p>
            <a:r>
              <a:rPr lang="en-GB" sz="2000" b="1" dirty="0" smtClean="0">
                <a:solidFill>
                  <a:srgbClr val="000099"/>
                </a:solidFill>
              </a:rPr>
              <a:t>It took the 5 man crew some 2 hours to prepare the aircraft for landing.  When on the ground they still had matters to resolve – engine 2 could not be shut down, wheels brakes reached 900°C.</a:t>
            </a:r>
          </a:p>
          <a:p>
            <a:r>
              <a:rPr lang="en-GB" sz="2000" b="1" i="1" dirty="0" smtClean="0">
                <a:solidFill>
                  <a:srgbClr val="000099"/>
                </a:solidFill>
              </a:rPr>
              <a:t>(Possible to automate in the </a:t>
            </a:r>
            <a:r>
              <a:rPr lang="en-GB" sz="2000" b="1" i="1" dirty="0" err="1" smtClean="0">
                <a:solidFill>
                  <a:srgbClr val="000099"/>
                </a:solidFill>
              </a:rPr>
              <a:t>foreseable</a:t>
            </a:r>
            <a:r>
              <a:rPr lang="en-GB" sz="2000" b="1" i="1" dirty="0" smtClean="0">
                <a:solidFill>
                  <a:srgbClr val="000099"/>
                </a:solidFill>
              </a:rPr>
              <a:t> future?)</a:t>
            </a:r>
            <a:endParaRPr lang="en-GB" sz="4000" i="1" dirty="0" smtClean="0">
              <a:solidFill>
                <a:srgbClr val="000099"/>
              </a:solidFill>
            </a:endParaRPr>
          </a:p>
        </p:txBody>
      </p:sp>
      <p:pic>
        <p:nvPicPr>
          <p:cNvPr id="6" name="Picture 5" descr="QF A380 Engine 2 damage - 11apr11 lighter .jpg"/>
          <p:cNvPicPr>
            <a:picLocks noChangeAspect="1"/>
          </p:cNvPicPr>
          <p:nvPr/>
        </p:nvPicPr>
        <p:blipFill>
          <a:blip r:embed="rId3" cstate="print"/>
          <a:stretch>
            <a:fillRect/>
          </a:stretch>
        </p:blipFill>
        <p:spPr>
          <a:xfrm>
            <a:off x="1619672" y="1066456"/>
            <a:ext cx="5435897" cy="32403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5" grpId="0" uiExpand="1" build="allAtOnce"/>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PER 840319 - Eng Fire Light not extinguished -17mar12.jpg"/>
          <p:cNvPicPr>
            <a:picLocks noChangeAspect="1"/>
          </p:cNvPicPr>
          <p:nvPr/>
        </p:nvPicPr>
        <p:blipFill>
          <a:blip r:embed="rId3" cstate="print"/>
          <a:srcRect/>
          <a:stretch>
            <a:fillRect/>
          </a:stretch>
        </p:blipFill>
        <p:spPr bwMode="auto">
          <a:xfrm>
            <a:off x="50800" y="1725613"/>
            <a:ext cx="9031288" cy="4392612"/>
          </a:xfrm>
          <a:prstGeom prst="rect">
            <a:avLst/>
          </a:prstGeom>
          <a:noFill/>
          <a:ln w="9525">
            <a:noFill/>
            <a:miter lim="800000"/>
            <a:headEnd/>
            <a:tailEnd/>
          </a:ln>
        </p:spPr>
      </p:pic>
      <p:sp>
        <p:nvSpPr>
          <p:cNvPr id="3" name="Rectangle 2"/>
          <p:cNvSpPr>
            <a:spLocks noChangeArrowheads="1"/>
          </p:cNvSpPr>
          <p:nvPr/>
        </p:nvSpPr>
        <p:spPr bwMode="auto">
          <a:xfrm>
            <a:off x="0" y="242888"/>
            <a:ext cx="9144000" cy="1323975"/>
          </a:xfrm>
          <a:prstGeom prst="rect">
            <a:avLst/>
          </a:prstGeom>
          <a:noFill/>
          <a:ln w="9525">
            <a:noFill/>
            <a:miter lim="800000"/>
            <a:headEnd/>
            <a:tailEnd/>
          </a:ln>
        </p:spPr>
        <p:txBody>
          <a:bodyPr>
            <a:spAutoFit/>
          </a:bodyPr>
          <a:lstStyle/>
          <a:p>
            <a:pPr marL="0" lvl="1" algn="ctr" eaLnBrk="0" hangingPunct="0">
              <a:buSzPct val="200000"/>
            </a:pPr>
            <a:r>
              <a:rPr lang="en-GB" sz="2000" b="1" dirty="0">
                <a:solidFill>
                  <a:srgbClr val="000099"/>
                </a:solidFill>
              </a:rPr>
              <a:t>Another Example when the crew judged that the </a:t>
            </a:r>
          </a:p>
          <a:p>
            <a:pPr marL="0" lvl="1" algn="ctr" eaLnBrk="0" hangingPunct="0">
              <a:buSzPct val="200000"/>
            </a:pPr>
            <a:r>
              <a:rPr lang="en-GB" sz="2000" b="1" dirty="0">
                <a:solidFill>
                  <a:srgbClr val="000099"/>
                </a:solidFill>
              </a:rPr>
              <a:t>aircraft automatic ECAM System</a:t>
            </a:r>
          </a:p>
          <a:p>
            <a:pPr marL="0" lvl="1" algn="ctr" eaLnBrk="0" hangingPunct="0">
              <a:buSzPct val="200000"/>
            </a:pPr>
            <a:r>
              <a:rPr lang="en-GB" sz="2000" b="1" i="1" dirty="0">
                <a:solidFill>
                  <a:srgbClr val="000099"/>
                </a:solidFill>
              </a:rPr>
              <a:t>(Electronic Centralised Aircraft Monitor)</a:t>
            </a:r>
          </a:p>
          <a:p>
            <a:pPr marL="0" lvl="1" algn="ctr" eaLnBrk="0" hangingPunct="0">
              <a:buSzPct val="200000"/>
            </a:pPr>
            <a:r>
              <a:rPr lang="en-GB" sz="2000" b="1" i="1" dirty="0">
                <a:solidFill>
                  <a:srgbClr val="000099"/>
                </a:solidFill>
              </a:rPr>
              <a:t>was better to be ignored as they had more information  – a burning smell </a:t>
            </a:r>
            <a:endParaRPr lang="en-GB" sz="2000" i="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55"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PER 840319 - Eng Fire Light not extinguished -17mar12.jpg"/>
          <p:cNvPicPr>
            <a:picLocks noChangeAspect="1"/>
          </p:cNvPicPr>
          <p:nvPr/>
        </p:nvPicPr>
        <p:blipFill>
          <a:blip r:embed="rId3" cstate="print"/>
          <a:srcRect/>
          <a:stretch>
            <a:fillRect/>
          </a:stretch>
        </p:blipFill>
        <p:spPr bwMode="auto">
          <a:xfrm>
            <a:off x="50800" y="1725613"/>
            <a:ext cx="9031288" cy="4392612"/>
          </a:xfrm>
          <a:prstGeom prst="rect">
            <a:avLst/>
          </a:prstGeom>
          <a:noFill/>
          <a:ln w="9525">
            <a:noFill/>
            <a:miter lim="800000"/>
            <a:headEnd/>
            <a:tailEnd/>
          </a:ln>
        </p:spPr>
      </p:pic>
      <p:sp>
        <p:nvSpPr>
          <p:cNvPr id="3" name="Rectangle 2"/>
          <p:cNvSpPr>
            <a:spLocks noChangeArrowheads="1"/>
          </p:cNvSpPr>
          <p:nvPr/>
        </p:nvSpPr>
        <p:spPr bwMode="auto">
          <a:xfrm>
            <a:off x="0" y="242888"/>
            <a:ext cx="9144000" cy="1323975"/>
          </a:xfrm>
          <a:prstGeom prst="rect">
            <a:avLst/>
          </a:prstGeom>
          <a:noFill/>
          <a:ln w="9525">
            <a:noFill/>
            <a:miter lim="800000"/>
            <a:headEnd/>
            <a:tailEnd/>
          </a:ln>
        </p:spPr>
        <p:txBody>
          <a:bodyPr>
            <a:spAutoFit/>
          </a:bodyPr>
          <a:lstStyle/>
          <a:p>
            <a:pPr marL="0" lvl="1" algn="ctr" eaLnBrk="0" hangingPunct="0">
              <a:buSzPct val="200000"/>
            </a:pPr>
            <a:r>
              <a:rPr lang="en-GB" sz="2000" b="1" dirty="0">
                <a:solidFill>
                  <a:srgbClr val="000099"/>
                </a:solidFill>
              </a:rPr>
              <a:t>Another Example when the crew judged that the </a:t>
            </a:r>
          </a:p>
          <a:p>
            <a:pPr marL="0" lvl="1" algn="ctr" eaLnBrk="0" hangingPunct="0">
              <a:buSzPct val="200000"/>
            </a:pPr>
            <a:r>
              <a:rPr lang="en-GB" sz="2000" b="1" dirty="0">
                <a:solidFill>
                  <a:srgbClr val="000099"/>
                </a:solidFill>
              </a:rPr>
              <a:t>aircraft automatic ECAM System</a:t>
            </a:r>
          </a:p>
          <a:p>
            <a:pPr marL="0" lvl="1" algn="ctr" eaLnBrk="0" hangingPunct="0">
              <a:buSzPct val="200000"/>
            </a:pPr>
            <a:r>
              <a:rPr lang="en-GB" sz="2000" b="1" i="1" dirty="0">
                <a:solidFill>
                  <a:srgbClr val="000099"/>
                </a:solidFill>
              </a:rPr>
              <a:t>(Electronic Centralised Aircraft Monitor)</a:t>
            </a:r>
          </a:p>
          <a:p>
            <a:pPr marL="0" lvl="1" algn="ctr" eaLnBrk="0" hangingPunct="0">
              <a:buSzPct val="200000"/>
            </a:pPr>
            <a:r>
              <a:rPr lang="en-GB" sz="2000" b="1" i="1" dirty="0">
                <a:solidFill>
                  <a:srgbClr val="000099"/>
                </a:solidFill>
              </a:rPr>
              <a:t>was better to be ignored as they had more information  – a burning smell </a:t>
            </a:r>
            <a:endParaRPr lang="en-GB" sz="2000" i="1" dirty="0">
              <a:solidFill>
                <a:srgbClr val="000099"/>
              </a:solidFill>
            </a:endParaRPr>
          </a:p>
        </p:txBody>
      </p:sp>
      <p:pic>
        <p:nvPicPr>
          <p:cNvPr id="5122" name="Picture 2" descr="E:\My Dropbox\!Curdata\!hpkd-cur\wx-hpkd.cur\Aviation\B747 G-BDXH - Engine Fire Perth 3mar1984\BA Perth RB211G-BDXH fire mar1984.jpg"/>
          <p:cNvPicPr>
            <a:picLocks noChangeAspect="1" noChangeArrowheads="1"/>
          </p:cNvPicPr>
          <p:nvPr/>
        </p:nvPicPr>
        <p:blipFill>
          <a:blip r:embed="rId4" cstate="print"/>
          <a:srcRect/>
          <a:stretch>
            <a:fillRect/>
          </a:stretch>
        </p:blipFill>
        <p:spPr bwMode="auto">
          <a:xfrm>
            <a:off x="5465640" y="1885536"/>
            <a:ext cx="3600000" cy="3703704"/>
          </a:xfrm>
          <a:prstGeom prst="rect">
            <a:avLst/>
          </a:prstGeom>
          <a:noFill/>
        </p:spPr>
      </p:pic>
      <p:sp>
        <p:nvSpPr>
          <p:cNvPr id="5" name="Rectangle 4"/>
          <p:cNvSpPr>
            <a:spLocks noChangeArrowheads="1"/>
          </p:cNvSpPr>
          <p:nvPr/>
        </p:nvSpPr>
        <p:spPr bwMode="auto">
          <a:xfrm>
            <a:off x="5250112" y="5486562"/>
            <a:ext cx="3915544" cy="707886"/>
          </a:xfrm>
          <a:prstGeom prst="rect">
            <a:avLst/>
          </a:prstGeom>
          <a:noFill/>
          <a:ln w="9525">
            <a:noFill/>
            <a:miter lim="800000"/>
            <a:headEnd/>
            <a:tailEnd/>
          </a:ln>
        </p:spPr>
        <p:txBody>
          <a:bodyPr wrap="square">
            <a:spAutoFit/>
          </a:bodyPr>
          <a:lstStyle/>
          <a:p>
            <a:pPr marL="0" lvl="1" algn="ctr" eaLnBrk="0" hangingPunct="0">
              <a:buSzPct val="200000"/>
            </a:pPr>
            <a:r>
              <a:rPr lang="en-GB" sz="2000" b="1" dirty="0" smtClean="0">
                <a:solidFill>
                  <a:srgbClr val="000099"/>
                </a:solidFill>
              </a:rPr>
              <a:t>Feed into burner can failed,</a:t>
            </a:r>
            <a:endParaRPr lang="en-GB" sz="2000" b="1" i="1" dirty="0" smtClean="0">
              <a:solidFill>
                <a:srgbClr val="000099"/>
              </a:solidFill>
            </a:endParaRPr>
          </a:p>
          <a:p>
            <a:pPr marL="0" lvl="1" algn="ctr" eaLnBrk="0" hangingPunct="0">
              <a:buSzPct val="200000"/>
            </a:pPr>
            <a:r>
              <a:rPr lang="en-GB" sz="2000" b="1" i="1" dirty="0" smtClean="0">
                <a:solidFill>
                  <a:srgbClr val="000099"/>
                </a:solidFill>
              </a:rPr>
              <a:t>Fuel sprayed into nacelle.</a:t>
            </a:r>
            <a:endParaRPr lang="en-GB" sz="2000" i="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uiExpand="1" build="allAtOnce"/>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0" y="190495"/>
            <a:ext cx="9144000" cy="461665"/>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b="1" dirty="0" smtClean="0">
                <a:solidFill>
                  <a:srgbClr val="000099"/>
                </a:solidFill>
              </a:rPr>
              <a:t>Crew Actions in Emergency and Abnormal Operations</a:t>
            </a:r>
          </a:p>
        </p:txBody>
      </p:sp>
      <p:sp>
        <p:nvSpPr>
          <p:cNvPr id="4" name="Rectangle 3"/>
          <p:cNvSpPr/>
          <p:nvPr/>
        </p:nvSpPr>
        <p:spPr>
          <a:xfrm>
            <a:off x="0" y="654331"/>
            <a:ext cx="9144000" cy="400110"/>
          </a:xfrm>
          <a:prstGeom prst="rect">
            <a:avLst/>
          </a:prstGeom>
        </p:spPr>
        <p:txBody>
          <a:bodyPr wrap="square">
            <a:spAutoFit/>
          </a:bodyPr>
          <a:lstStyle/>
          <a:p>
            <a:pPr marL="0" lvl="1" algn="ctr" eaLnBrk="0" hangingPunct="0">
              <a:spcBef>
                <a:spcPts val="0"/>
              </a:spcBef>
              <a:buSzPct val="200000"/>
            </a:pPr>
            <a:r>
              <a:rPr lang="en-GB" sz="2000" b="1" dirty="0" smtClean="0">
                <a:solidFill>
                  <a:srgbClr val="000099"/>
                </a:solidFill>
              </a:rPr>
              <a:t>Delta B767 Captain’s Account of Arrival after Japanese Earthquake</a:t>
            </a:r>
            <a:endParaRPr lang="en-GB" sz="2000" i="1" dirty="0" smtClean="0">
              <a:solidFill>
                <a:srgbClr val="000099"/>
              </a:solidFill>
            </a:endParaRPr>
          </a:p>
        </p:txBody>
      </p:sp>
      <p:sp>
        <p:nvSpPr>
          <p:cNvPr id="7" name="Rectangle 6"/>
          <p:cNvSpPr/>
          <p:nvPr/>
        </p:nvSpPr>
        <p:spPr>
          <a:xfrm>
            <a:off x="179512" y="1081181"/>
            <a:ext cx="8964488" cy="6740307"/>
          </a:xfrm>
          <a:prstGeom prst="rect">
            <a:avLst/>
          </a:prstGeom>
        </p:spPr>
        <p:txBody>
          <a:bodyPr wrap="square">
            <a:spAutoFit/>
          </a:bodyPr>
          <a:lstStyle/>
          <a:p>
            <a:r>
              <a:rPr lang="en-GB" sz="1600" dirty="0" smtClean="0"/>
              <a:t> The Japanese controller's anxiety level seemed quite high and he said expect "indefinite" holding time. No one would commit to a time frame on that so I got my </a:t>
            </a:r>
            <a:r>
              <a:rPr lang="en-GB" sz="1600" dirty="0" err="1" smtClean="0"/>
              <a:t>copilot</a:t>
            </a:r>
            <a:r>
              <a:rPr lang="en-GB" sz="1600" dirty="0" smtClean="0"/>
              <a:t> and relief pilot busy looking at divert stations and our fuel situation, which, after an ocean crossing is typically low.........</a:t>
            </a:r>
          </a:p>
          <a:p>
            <a:endParaRPr lang="en-GB" sz="1600" dirty="0" smtClean="0"/>
          </a:p>
          <a:p>
            <a:r>
              <a:rPr lang="en-GB" sz="1600" dirty="0" smtClean="0"/>
              <a:t>With more planes piling in from both east and west, all needing a place to land and several now fuel critical ATC was getting over-whelmed. In the scramble, and without waiting for my fuel to get critical, I got my flight a clearance to head for Nagoya, fuel situation still okay........ few minutes into heading that way, I was "ordered" by ATC to reverse course. Nagoya was saturated with traffic and unable to handle more planes (read- airport full). Ditto for Osaka............</a:t>
            </a:r>
          </a:p>
          <a:p>
            <a:endParaRPr lang="en-GB" sz="1600" dirty="0" smtClean="0"/>
          </a:p>
          <a:p>
            <a:r>
              <a:rPr lang="en-GB" sz="1600" dirty="0" smtClean="0"/>
              <a:t>Planes started to heading for air force bases. The nearest to Tokyo was </a:t>
            </a:r>
            <a:r>
              <a:rPr lang="en-GB" sz="1600" dirty="0" err="1" smtClean="0"/>
              <a:t>Yokoda</a:t>
            </a:r>
            <a:r>
              <a:rPr lang="en-GB" sz="1600" dirty="0" smtClean="0"/>
              <a:t> AFB. I threw my hat in the ring for that initially. The answer - </a:t>
            </a:r>
            <a:r>
              <a:rPr lang="en-GB" sz="1600" dirty="0" err="1" smtClean="0"/>
              <a:t>Yokoda</a:t>
            </a:r>
            <a:r>
              <a:rPr lang="en-GB" sz="1600" dirty="0" smtClean="0"/>
              <a:t> closed! no more space...............</a:t>
            </a:r>
          </a:p>
          <a:p>
            <a:pPr>
              <a:tabLst>
                <a:tab pos="7443788" algn="l"/>
              </a:tabLst>
            </a:pPr>
            <a:r>
              <a:rPr lang="en-GB" sz="1600" dirty="0" smtClean="0"/>
              <a:t>"</a:t>
            </a:r>
            <a:r>
              <a:rPr lang="en-GB" sz="1600" dirty="0" err="1" smtClean="0"/>
              <a:t>Sapparo</a:t>
            </a:r>
            <a:r>
              <a:rPr lang="en-GB" sz="1600" dirty="0" smtClean="0"/>
              <a:t> Control - Delta XX requesting immediate clearance direct to </a:t>
            </a:r>
            <a:r>
              <a:rPr lang="en-GB" sz="1600" dirty="0" err="1" smtClean="0"/>
              <a:t>Chitose</a:t>
            </a:r>
            <a:r>
              <a:rPr lang="en-GB" sz="1600" dirty="0" smtClean="0"/>
              <a:t>,  minimum fuel, unable hold.  "Negative the Pattern is full“.</a:t>
            </a:r>
            <a:br>
              <a:rPr lang="en-GB" sz="1600" dirty="0" smtClean="0"/>
            </a:br>
            <a:r>
              <a:rPr lang="en-GB" sz="1600" dirty="0" smtClean="0"/>
              <a:t>"</a:t>
            </a:r>
            <a:r>
              <a:rPr lang="en-GB" sz="1600" dirty="0" err="1" smtClean="0"/>
              <a:t>Sapparo</a:t>
            </a:r>
            <a:r>
              <a:rPr lang="en-GB" sz="1600" dirty="0" smtClean="0"/>
              <a:t> Control - make that - Delta XX declaring emergency, low fuel, proceeding direct </a:t>
            </a:r>
            <a:r>
              <a:rPr lang="en-GB" sz="1600" dirty="0" err="1" smtClean="0"/>
              <a:t>Chitose</a:t>
            </a:r>
            <a:r>
              <a:rPr lang="en-GB" sz="1600" dirty="0" smtClean="0"/>
              <a:t>“  "Roger Delta XX, understood, you are cleared direct to </a:t>
            </a:r>
            <a:r>
              <a:rPr lang="en-GB" sz="1600" dirty="0" err="1" smtClean="0"/>
              <a:t>Chitose</a:t>
            </a:r>
            <a:r>
              <a:rPr lang="en-GB" sz="1600" dirty="0" smtClean="0"/>
              <a:t>, contact </a:t>
            </a:r>
            <a:r>
              <a:rPr lang="en-GB" sz="1600" dirty="0" err="1" smtClean="0"/>
              <a:t>Chitose</a:t>
            </a:r>
            <a:r>
              <a:rPr lang="en-GB" sz="1600" dirty="0" smtClean="0"/>
              <a:t> approach....etc...."</a:t>
            </a:r>
            <a:r>
              <a:rPr lang="en-GB" sz="2000" dirty="0" smtClean="0"/>
              <a:t/>
            </a:r>
            <a:br>
              <a:rPr lang="en-GB" sz="2000" dirty="0" smtClean="0"/>
            </a:br>
            <a:r>
              <a:rPr lang="en-GB" sz="2000" dirty="0" smtClean="0"/>
              <a:t>I</a:t>
            </a:r>
            <a:r>
              <a:rPr lang="en-GB" sz="1600" dirty="0" smtClean="0"/>
              <a:t>n the end, Delta had two 747s, my 767 and another 767 and a 777 all on the ramp at </a:t>
            </a:r>
            <a:r>
              <a:rPr lang="en-GB" sz="1600" dirty="0" err="1" smtClean="0"/>
              <a:t>Chitose</a:t>
            </a:r>
            <a:r>
              <a:rPr lang="en-GB" sz="1600" dirty="0" smtClean="0"/>
              <a:t>.  We saw two American airlines planes, a United and two Air Canada as well. Not to mention several extra Al Nippon and Japan Air Lines planes - 9 hours later, Japan air lines finally got around to getting a boarding ladder to the plane......</a:t>
            </a:r>
          </a:p>
          <a:p>
            <a:endParaRPr lang="en-GB" sz="1600" dirty="0" smtClean="0"/>
          </a:p>
          <a:p>
            <a:endParaRPr lang="en-GB" sz="2000" dirty="0" smtClean="0"/>
          </a:p>
          <a:p>
            <a:r>
              <a:rPr lang="en-GB" sz="2000" dirty="0" smtClean="0"/>
              <a:t/>
            </a:r>
            <a:br>
              <a:rPr lang="en-GB" sz="2000" dirty="0" smtClean="0"/>
            </a:br>
            <a:endParaRPr lang="en-GB"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39670" y="61903"/>
            <a:ext cx="9104330" cy="6217087"/>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sz="2000" b="1" dirty="0" smtClean="0">
                <a:solidFill>
                  <a:srgbClr val="000099"/>
                </a:solidFill>
              </a:rPr>
              <a:t>Main Reasons for Improvement in Aviation Safety</a:t>
            </a:r>
          </a:p>
          <a:p>
            <a:pPr marL="457200" indent="-457200" eaLnBrk="0" hangingPunct="0">
              <a:spcBef>
                <a:spcPts val="1200"/>
              </a:spcBef>
              <a:buSzPct val="200000"/>
              <a:buFont typeface="Arial" pitchFamily="34" charset="0"/>
              <a:buChar char="•"/>
            </a:pPr>
            <a:r>
              <a:rPr lang="en-GB" sz="2000" b="1" dirty="0" smtClean="0">
                <a:solidFill>
                  <a:srgbClr val="000099"/>
                </a:solidFill>
              </a:rPr>
              <a:t>Technical – Aircraft  Hardware and Software</a:t>
            </a:r>
          </a:p>
          <a:p>
            <a:pPr marL="914400" lvl="1" indent="-457200" eaLnBrk="0" hangingPunct="0">
              <a:spcBef>
                <a:spcPct val="20000"/>
              </a:spcBef>
              <a:buSzPct val="125000"/>
              <a:buFont typeface="Arial" pitchFamily="34" charset="0"/>
              <a:buChar char="•"/>
            </a:pPr>
            <a:r>
              <a:rPr lang="en-GB" sz="2000" dirty="0" smtClean="0">
                <a:solidFill>
                  <a:srgbClr val="000099"/>
                </a:solidFill>
              </a:rPr>
              <a:t>Knowledge of aircraft position: Late 1960s - DME (reliable distance from a VHF radio beacon) – eliminated need for Step Down Descents and Approaches; Electronic maps;  Mid 1990s – GPS (Global Positioning System) </a:t>
            </a:r>
            <a:r>
              <a:rPr lang="en-GB" sz="2000" i="1" dirty="0" smtClean="0">
                <a:solidFill>
                  <a:srgbClr val="000099"/>
                </a:solidFill>
              </a:rPr>
              <a:t>maybe disrupted by Broadband in the US!</a:t>
            </a:r>
            <a:endParaRPr lang="en-GB" sz="2000" dirty="0" smtClean="0">
              <a:solidFill>
                <a:srgbClr val="000099"/>
              </a:solidFill>
            </a:endParaRPr>
          </a:p>
          <a:p>
            <a:pPr marL="914400" lvl="1" indent="-457200" eaLnBrk="0" hangingPunct="0">
              <a:spcBef>
                <a:spcPct val="20000"/>
              </a:spcBef>
              <a:buSzPct val="125000"/>
              <a:buFont typeface="Arial" pitchFamily="34" charset="0"/>
              <a:buChar char="•"/>
            </a:pPr>
            <a:r>
              <a:rPr lang="en-GB" sz="2000" dirty="0" smtClean="0">
                <a:solidFill>
                  <a:srgbClr val="000099"/>
                </a:solidFill>
              </a:rPr>
              <a:t>Dealing with the symptoms of poor 3 D navigation/CFIT (Controlled Flight Into Terrain) : 1970s – GPWS (Ground Proximity Warning System); 1990s - Enhanced GPWS with terrain database/TAWS.</a:t>
            </a:r>
          </a:p>
          <a:p>
            <a:pPr marL="914400" lvl="1" indent="-457200" eaLnBrk="0" hangingPunct="0">
              <a:spcBef>
                <a:spcPct val="20000"/>
              </a:spcBef>
              <a:buSzPct val="125000"/>
              <a:buFont typeface="Arial" pitchFamily="34" charset="0"/>
              <a:buChar char="•"/>
            </a:pPr>
            <a:r>
              <a:rPr lang="en-GB" sz="2000" dirty="0" smtClean="0">
                <a:solidFill>
                  <a:srgbClr val="000099"/>
                </a:solidFill>
              </a:rPr>
              <a:t>Windshear:  1970s – Reactive to fly out of, 1990s – Detection to avoid</a:t>
            </a:r>
          </a:p>
          <a:p>
            <a:pPr marL="914400" lvl="1" indent="-457200" eaLnBrk="0" hangingPunct="0">
              <a:spcBef>
                <a:spcPct val="20000"/>
              </a:spcBef>
              <a:buSzPct val="125000"/>
              <a:buFont typeface="Arial" pitchFamily="34" charset="0"/>
              <a:buChar char="•"/>
            </a:pPr>
            <a:r>
              <a:rPr lang="en-GB" sz="2000" dirty="0" smtClean="0">
                <a:solidFill>
                  <a:srgbClr val="000099"/>
                </a:solidFill>
              </a:rPr>
              <a:t>Automatic  Airborne Collision Avoidance Guidance:  1980s – Traffic Alert &amp; Collision Avoidance System, 2007 ACAS.</a:t>
            </a:r>
          </a:p>
          <a:p>
            <a:pPr marL="914400" lvl="1" indent="-457200" eaLnBrk="0" hangingPunct="0">
              <a:spcBef>
                <a:spcPct val="20000"/>
              </a:spcBef>
              <a:buSzPct val="125000"/>
              <a:buFont typeface="Arial" pitchFamily="34" charset="0"/>
              <a:buChar char="•"/>
            </a:pPr>
            <a:r>
              <a:rPr lang="en-GB" sz="2000" dirty="0" smtClean="0">
                <a:solidFill>
                  <a:srgbClr val="000099"/>
                </a:solidFill>
              </a:rPr>
              <a:t>Digital Flight Simulators:  1970s – progressive improvement to be able train above devices as well as crew manual flying &amp; system handling.</a:t>
            </a:r>
          </a:p>
          <a:p>
            <a:pPr marL="914400" lvl="1" indent="-457200" eaLnBrk="0" hangingPunct="0">
              <a:spcBef>
                <a:spcPct val="20000"/>
              </a:spcBef>
              <a:buSzPct val="125000"/>
              <a:buFont typeface="Arial" pitchFamily="34" charset="0"/>
              <a:buChar char="•"/>
            </a:pPr>
            <a:r>
              <a:rPr lang="en-GB" sz="2000" dirty="0" smtClean="0">
                <a:solidFill>
                  <a:srgbClr val="000099"/>
                </a:solidFill>
              </a:rPr>
              <a:t>Digital Flight Data Monitoring – Europe1960s, US 1990s allowing expanded Flight Operations Monitoring to help assess crew performance, and human factors.</a:t>
            </a:r>
          </a:p>
          <a:p>
            <a:pPr marL="914400" lvl="1" indent="-457200" eaLnBrk="0" hangingPunct="0">
              <a:spcBef>
                <a:spcPct val="20000"/>
              </a:spcBef>
              <a:buSzPct val="125000"/>
              <a:buFont typeface="Arial" pitchFamily="34" charset="0"/>
              <a:buChar char="•"/>
            </a:pPr>
            <a:r>
              <a:rPr lang="en-GB" sz="2000" dirty="0" smtClean="0">
                <a:solidFill>
                  <a:srgbClr val="000099"/>
                </a:solidFill>
              </a:rPr>
              <a:t>Improved maintenance / reliability of systems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3188">
                                            <p:txEl>
                                              <p:pRg st="0" end="0"/>
                                            </p:txEl>
                                          </p:spTgt>
                                        </p:tgtEl>
                                        <p:attrNameLst>
                                          <p:attrName>style.visibility</p:attrName>
                                        </p:attrNameLst>
                                      </p:cBhvr>
                                      <p:to>
                                        <p:strVal val="visible"/>
                                      </p:to>
                                    </p:set>
                                    <p:animEffect transition="in" filter="wipe(left)">
                                      <p:cBhvr>
                                        <p:cTn id="7" dur="500"/>
                                        <p:tgtEl>
                                          <p:spTgt spid="137318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73188">
                                            <p:txEl>
                                              <p:pRg st="1" end="1"/>
                                            </p:txEl>
                                          </p:spTgt>
                                        </p:tgtEl>
                                        <p:attrNameLst>
                                          <p:attrName>style.visibility</p:attrName>
                                        </p:attrNameLst>
                                      </p:cBhvr>
                                      <p:to>
                                        <p:strVal val="visible"/>
                                      </p:to>
                                    </p:set>
                                    <p:animEffect transition="in" filter="wipe(left)">
                                      <p:cBhvr>
                                        <p:cTn id="11" dur="500"/>
                                        <p:tgtEl>
                                          <p:spTgt spid="137318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73188">
                                            <p:txEl>
                                              <p:pRg st="2" end="2"/>
                                            </p:txEl>
                                          </p:spTgt>
                                        </p:tgtEl>
                                        <p:attrNameLst>
                                          <p:attrName>style.visibility</p:attrName>
                                        </p:attrNameLst>
                                      </p:cBhvr>
                                      <p:to>
                                        <p:strVal val="visible"/>
                                      </p:to>
                                    </p:set>
                                    <p:animEffect transition="in" filter="wipe(left)">
                                      <p:cBhvr>
                                        <p:cTn id="16" dur="500"/>
                                        <p:tgtEl>
                                          <p:spTgt spid="137318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73188">
                                            <p:txEl>
                                              <p:pRg st="3" end="3"/>
                                            </p:txEl>
                                          </p:spTgt>
                                        </p:tgtEl>
                                        <p:attrNameLst>
                                          <p:attrName>style.visibility</p:attrName>
                                        </p:attrNameLst>
                                      </p:cBhvr>
                                      <p:to>
                                        <p:strVal val="visible"/>
                                      </p:to>
                                    </p:set>
                                    <p:animEffect transition="in" filter="wipe(left)">
                                      <p:cBhvr>
                                        <p:cTn id="21" dur="500"/>
                                        <p:tgtEl>
                                          <p:spTgt spid="137318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73188">
                                            <p:txEl>
                                              <p:pRg st="4" end="4"/>
                                            </p:txEl>
                                          </p:spTgt>
                                        </p:tgtEl>
                                        <p:attrNameLst>
                                          <p:attrName>style.visibility</p:attrName>
                                        </p:attrNameLst>
                                      </p:cBhvr>
                                      <p:to>
                                        <p:strVal val="visible"/>
                                      </p:to>
                                    </p:set>
                                    <p:animEffect transition="in" filter="wipe(left)">
                                      <p:cBhvr>
                                        <p:cTn id="26" dur="500"/>
                                        <p:tgtEl>
                                          <p:spTgt spid="137318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73188">
                                            <p:txEl>
                                              <p:pRg st="5" end="5"/>
                                            </p:txEl>
                                          </p:spTgt>
                                        </p:tgtEl>
                                        <p:attrNameLst>
                                          <p:attrName>style.visibility</p:attrName>
                                        </p:attrNameLst>
                                      </p:cBhvr>
                                      <p:to>
                                        <p:strVal val="visible"/>
                                      </p:to>
                                    </p:set>
                                    <p:animEffect transition="in" filter="wipe(left)">
                                      <p:cBhvr>
                                        <p:cTn id="31" dur="500"/>
                                        <p:tgtEl>
                                          <p:spTgt spid="1373188">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73188">
                                            <p:txEl>
                                              <p:pRg st="6" end="6"/>
                                            </p:txEl>
                                          </p:spTgt>
                                        </p:tgtEl>
                                        <p:attrNameLst>
                                          <p:attrName>style.visibility</p:attrName>
                                        </p:attrNameLst>
                                      </p:cBhvr>
                                      <p:to>
                                        <p:strVal val="visible"/>
                                      </p:to>
                                    </p:set>
                                    <p:animEffect transition="in" filter="wipe(left)">
                                      <p:cBhvr>
                                        <p:cTn id="36" dur="500"/>
                                        <p:tgtEl>
                                          <p:spTgt spid="137318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73188">
                                            <p:txEl>
                                              <p:pRg st="7" end="7"/>
                                            </p:txEl>
                                          </p:spTgt>
                                        </p:tgtEl>
                                        <p:attrNameLst>
                                          <p:attrName>style.visibility</p:attrName>
                                        </p:attrNameLst>
                                      </p:cBhvr>
                                      <p:to>
                                        <p:strVal val="visible"/>
                                      </p:to>
                                    </p:set>
                                    <p:animEffect transition="in" filter="wipe(left)">
                                      <p:cBhvr>
                                        <p:cTn id="41" dur="500"/>
                                        <p:tgtEl>
                                          <p:spTgt spid="1373188">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3188">
                                            <p:txEl>
                                              <p:pRg st="8" end="8"/>
                                            </p:txEl>
                                          </p:spTgt>
                                        </p:tgtEl>
                                        <p:attrNameLst>
                                          <p:attrName>style.visibility</p:attrName>
                                        </p:attrNameLst>
                                      </p:cBhvr>
                                      <p:to>
                                        <p:strVal val="visible"/>
                                      </p:to>
                                    </p:set>
                                    <p:animEffect transition="in" filter="wipe(left)">
                                      <p:cBhvr>
                                        <p:cTn id="46" dur="500"/>
                                        <p:tgtEl>
                                          <p:spTgt spid="137318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188" grpId="0" uiExpand="1" build="p" bldLvl="3"/>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39670" y="190495"/>
            <a:ext cx="9104330" cy="6678751"/>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sz="2000" b="1" dirty="0" smtClean="0">
                <a:solidFill>
                  <a:srgbClr val="000099"/>
                </a:solidFill>
              </a:rPr>
              <a:t>Main Reasons for Improvement in Aviation Safety</a:t>
            </a:r>
          </a:p>
          <a:p>
            <a:pPr marL="457200" indent="-457200" eaLnBrk="0" hangingPunct="0">
              <a:spcBef>
                <a:spcPct val="20000"/>
              </a:spcBef>
              <a:buSzPct val="200000"/>
              <a:buFont typeface="Arial" pitchFamily="34" charset="0"/>
              <a:buChar char="•"/>
            </a:pPr>
            <a:r>
              <a:rPr lang="en-GB" sz="2000" b="1" dirty="0" smtClean="0">
                <a:solidFill>
                  <a:srgbClr val="000099"/>
                </a:solidFill>
              </a:rPr>
              <a:t>Human Ware</a:t>
            </a:r>
            <a:r>
              <a:rPr lang="en-GB" sz="2000" dirty="0" smtClean="0">
                <a:solidFill>
                  <a:srgbClr val="000099"/>
                </a:solidFill>
              </a:rPr>
              <a:t>.</a:t>
            </a:r>
          </a:p>
          <a:p>
            <a:pPr marL="914400" lvl="1" indent="-457200" eaLnBrk="0" hangingPunct="0">
              <a:spcBef>
                <a:spcPct val="20000"/>
              </a:spcBef>
              <a:buSzPct val="125000"/>
              <a:buFont typeface="Arial" pitchFamily="34" charset="0"/>
              <a:buChar char="•"/>
            </a:pPr>
            <a:r>
              <a:rPr lang="en-GB" sz="2000" b="1" dirty="0" smtClean="0">
                <a:solidFill>
                  <a:srgbClr val="000099"/>
                </a:solidFill>
              </a:rPr>
              <a:t>Selection to recruit suitable candidates</a:t>
            </a:r>
          </a:p>
          <a:p>
            <a:pPr marL="914400" lvl="1" indent="-457200" eaLnBrk="0" hangingPunct="0">
              <a:spcBef>
                <a:spcPct val="20000"/>
              </a:spcBef>
              <a:buSzPct val="125000"/>
              <a:buFont typeface="Arial" pitchFamily="34" charset="0"/>
              <a:buChar char="•"/>
            </a:pPr>
            <a:r>
              <a:rPr lang="en-GB" sz="2000" b="1" dirty="0" smtClean="0">
                <a:solidFill>
                  <a:srgbClr val="000099"/>
                </a:solidFill>
              </a:rPr>
              <a:t>Crew Resource Management </a:t>
            </a:r>
            <a:r>
              <a:rPr lang="en-GB" sz="2000" dirty="0" smtClean="0">
                <a:solidFill>
                  <a:srgbClr val="000099"/>
                </a:solidFill>
              </a:rPr>
              <a:t>– 1960s (some airlines)</a:t>
            </a:r>
          </a:p>
          <a:p>
            <a:pPr marL="1371600" lvl="2" indent="-457200" eaLnBrk="0" hangingPunct="0">
              <a:spcBef>
                <a:spcPct val="20000"/>
              </a:spcBef>
              <a:buSzPct val="125000"/>
              <a:buFont typeface="Arial" pitchFamily="34" charset="0"/>
              <a:buChar char="•"/>
            </a:pPr>
            <a:r>
              <a:rPr lang="en-GB" sz="2000" dirty="0" smtClean="0">
                <a:solidFill>
                  <a:srgbClr val="000099"/>
                </a:solidFill>
              </a:rPr>
              <a:t>Equally competent crew members working together, </a:t>
            </a:r>
          </a:p>
          <a:p>
            <a:pPr marL="1371600" lvl="2" indent="-457200" eaLnBrk="0" hangingPunct="0">
              <a:spcBef>
                <a:spcPct val="20000"/>
              </a:spcBef>
              <a:buSzPct val="125000"/>
              <a:buFont typeface="Arial" pitchFamily="34" charset="0"/>
              <a:buChar char="•"/>
            </a:pPr>
            <a:r>
              <a:rPr lang="en-GB" sz="2000" dirty="0" smtClean="0">
                <a:solidFill>
                  <a:srgbClr val="000099"/>
                </a:solidFill>
              </a:rPr>
              <a:t>Correct command gradient between captain and co-pilot</a:t>
            </a:r>
          </a:p>
          <a:p>
            <a:pPr marL="1371600" lvl="2" indent="-457200" eaLnBrk="0" hangingPunct="0">
              <a:spcBef>
                <a:spcPct val="20000"/>
              </a:spcBef>
              <a:buSzPct val="125000"/>
              <a:buFont typeface="Arial" pitchFamily="34" charset="0"/>
              <a:buChar char="•"/>
            </a:pPr>
            <a:r>
              <a:rPr lang="en-GB" sz="2000" dirty="0" smtClean="0">
                <a:solidFill>
                  <a:srgbClr val="000099"/>
                </a:solidFill>
              </a:rPr>
              <a:t>Routines to agree decisions, manage abnormal circumstances</a:t>
            </a:r>
          </a:p>
          <a:p>
            <a:pPr marL="1371600" lvl="2" indent="-457200" eaLnBrk="0" hangingPunct="0">
              <a:spcBef>
                <a:spcPct val="20000"/>
              </a:spcBef>
              <a:buSzPct val="125000"/>
              <a:buFont typeface="Arial" pitchFamily="34" charset="0"/>
              <a:buChar char="•"/>
            </a:pPr>
            <a:r>
              <a:rPr lang="en-GB" sz="2000" dirty="0" smtClean="0">
                <a:solidFill>
                  <a:srgbClr val="000099"/>
                </a:solidFill>
              </a:rPr>
              <a:t>Line Operations Monitoring to obtain honest feedback</a:t>
            </a:r>
          </a:p>
          <a:p>
            <a:pPr marL="1371600" lvl="2" indent="-457200" eaLnBrk="0" hangingPunct="0">
              <a:spcBef>
                <a:spcPct val="20000"/>
              </a:spcBef>
              <a:buSzPct val="125000"/>
              <a:buFont typeface="Arial" pitchFamily="34" charset="0"/>
              <a:buChar char="•"/>
            </a:pPr>
            <a:r>
              <a:rPr lang="en-GB" sz="2000" dirty="0" smtClean="0">
                <a:solidFill>
                  <a:srgbClr val="000099"/>
                </a:solidFill>
              </a:rPr>
              <a:t>Management of errors</a:t>
            </a:r>
          </a:p>
          <a:p>
            <a:pPr marL="914400" lvl="1" indent="-457200" eaLnBrk="0" hangingPunct="0">
              <a:spcBef>
                <a:spcPct val="20000"/>
              </a:spcBef>
              <a:buSzPct val="125000"/>
              <a:buFont typeface="Arial" pitchFamily="34" charset="0"/>
              <a:buChar char="•"/>
            </a:pPr>
            <a:r>
              <a:rPr lang="en-GB" sz="2000" b="1" dirty="0" smtClean="0">
                <a:solidFill>
                  <a:srgbClr val="000099"/>
                </a:solidFill>
              </a:rPr>
              <a:t>Flight Time Limitations</a:t>
            </a:r>
          </a:p>
          <a:p>
            <a:pPr marL="914400" lvl="1" indent="-457200" eaLnBrk="0" hangingPunct="0">
              <a:spcBef>
                <a:spcPct val="20000"/>
              </a:spcBef>
              <a:buSzPct val="125000"/>
              <a:buFont typeface="Arial" pitchFamily="34" charset="0"/>
              <a:buChar char="•"/>
            </a:pPr>
            <a:endParaRPr lang="en-GB" sz="2000" b="1" dirty="0" smtClean="0">
              <a:solidFill>
                <a:srgbClr val="000099"/>
              </a:solidFill>
            </a:endParaRPr>
          </a:p>
          <a:p>
            <a:pPr marL="457200" indent="-457200" eaLnBrk="0" hangingPunct="0">
              <a:spcBef>
                <a:spcPct val="20000"/>
              </a:spcBef>
              <a:buSzPct val="200000"/>
              <a:buFont typeface="Arial" pitchFamily="34" charset="0"/>
              <a:buChar char="•"/>
            </a:pPr>
            <a:r>
              <a:rPr lang="en-GB" sz="2000" b="1" dirty="0" smtClean="0">
                <a:solidFill>
                  <a:srgbClr val="000099"/>
                </a:solidFill>
              </a:rPr>
              <a:t>Good/Clear Operational Documentation </a:t>
            </a:r>
          </a:p>
          <a:p>
            <a:pPr marL="914400" lvl="1" indent="-457200" eaLnBrk="0" hangingPunct="0">
              <a:spcBef>
                <a:spcPct val="20000"/>
              </a:spcBef>
              <a:buSzPct val="125000"/>
              <a:buFont typeface="Arial" pitchFamily="34" charset="0"/>
              <a:buChar char="•"/>
            </a:pPr>
            <a:r>
              <a:rPr lang="en-GB" sz="2000" b="1" dirty="0" smtClean="0">
                <a:solidFill>
                  <a:srgbClr val="000099"/>
                </a:solidFill>
              </a:rPr>
              <a:t>Checklists</a:t>
            </a:r>
          </a:p>
          <a:p>
            <a:pPr marL="914400" lvl="1" indent="-457200" eaLnBrk="0" hangingPunct="0">
              <a:spcBef>
                <a:spcPct val="20000"/>
              </a:spcBef>
              <a:buSzPct val="125000"/>
              <a:buFont typeface="Arial" pitchFamily="34" charset="0"/>
              <a:buChar char="•"/>
            </a:pPr>
            <a:r>
              <a:rPr lang="en-GB" sz="2000" b="1" dirty="0" smtClean="0">
                <a:solidFill>
                  <a:srgbClr val="000099"/>
                </a:solidFill>
              </a:rPr>
              <a:t>Procedures</a:t>
            </a:r>
            <a:endParaRPr lang="en-GB" sz="2000" dirty="0" smtClean="0">
              <a:solidFill>
                <a:srgbClr val="000099"/>
              </a:solidFill>
            </a:endParaRPr>
          </a:p>
          <a:p>
            <a:pPr marL="914400" lvl="1" indent="-457200" eaLnBrk="0" hangingPunct="0">
              <a:spcBef>
                <a:spcPct val="20000"/>
              </a:spcBef>
              <a:buSzPct val="125000"/>
              <a:buFont typeface="Arial" pitchFamily="34" charset="0"/>
              <a:buChar char="•"/>
            </a:pPr>
            <a:endParaRPr lang="en-GB" sz="2000" b="1" dirty="0" smtClean="0">
              <a:solidFill>
                <a:srgbClr val="000099"/>
              </a:solidFill>
            </a:endParaRPr>
          </a:p>
          <a:p>
            <a:pPr marL="914400" lvl="1" indent="-457200" eaLnBrk="0" hangingPunct="0">
              <a:spcBef>
                <a:spcPct val="20000"/>
              </a:spcBef>
              <a:buSzPct val="125000"/>
            </a:pPr>
            <a:r>
              <a:rPr lang="en-GB" sz="2000" b="1" i="1" dirty="0" smtClean="0">
                <a:solidFill>
                  <a:srgbClr val="FF0000"/>
                </a:solidFill>
              </a:rPr>
              <a:t>Safety record of UAVs is many orders worse that crewed aircraft</a:t>
            </a:r>
          </a:p>
          <a:p>
            <a:pPr marL="457200" indent="-457200" eaLnBrk="0" hangingPunct="0">
              <a:spcBef>
                <a:spcPct val="20000"/>
              </a:spcBef>
              <a:buFont typeface="Arial" pitchFamily="34" charset="0"/>
              <a:buChar char="•"/>
            </a:pPr>
            <a:endParaRPr lang="en-GB" sz="2000" dirty="0" smtClean="0">
              <a:solidFill>
                <a:srgbClr val="000099"/>
              </a:solidFill>
            </a:endParaRPr>
          </a:p>
          <a:p>
            <a:pPr marL="914400" lvl="1" indent="-457200" eaLnBrk="0" hangingPunct="0">
              <a:spcBef>
                <a:spcPct val="20000"/>
              </a:spcBef>
              <a:buFont typeface="Arial" pitchFamily="34" charset="0"/>
              <a:buChar char="•"/>
            </a:pPr>
            <a:endParaRPr lang="en-GB"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3188">
                                            <p:txEl>
                                              <p:pRg st="0" end="0"/>
                                            </p:txEl>
                                          </p:spTgt>
                                        </p:tgtEl>
                                        <p:attrNameLst>
                                          <p:attrName>style.visibility</p:attrName>
                                        </p:attrNameLst>
                                      </p:cBhvr>
                                      <p:to>
                                        <p:strVal val="visible"/>
                                      </p:to>
                                    </p:set>
                                    <p:animEffect transition="in" filter="wipe(left)">
                                      <p:cBhvr>
                                        <p:cTn id="7" dur="500"/>
                                        <p:tgtEl>
                                          <p:spTgt spid="1373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3188">
                                            <p:txEl>
                                              <p:pRg st="1" end="1"/>
                                            </p:txEl>
                                          </p:spTgt>
                                        </p:tgtEl>
                                        <p:attrNameLst>
                                          <p:attrName>style.visibility</p:attrName>
                                        </p:attrNameLst>
                                      </p:cBhvr>
                                      <p:to>
                                        <p:strVal val="visible"/>
                                      </p:to>
                                    </p:set>
                                    <p:animEffect transition="in" filter="wipe(left)">
                                      <p:cBhvr>
                                        <p:cTn id="12" dur="500"/>
                                        <p:tgtEl>
                                          <p:spTgt spid="1373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3188">
                                            <p:txEl>
                                              <p:pRg st="2" end="2"/>
                                            </p:txEl>
                                          </p:spTgt>
                                        </p:tgtEl>
                                        <p:attrNameLst>
                                          <p:attrName>style.visibility</p:attrName>
                                        </p:attrNameLst>
                                      </p:cBhvr>
                                      <p:to>
                                        <p:strVal val="visible"/>
                                      </p:to>
                                    </p:set>
                                    <p:animEffect transition="in" filter="wipe(left)">
                                      <p:cBhvr>
                                        <p:cTn id="17" dur="500"/>
                                        <p:tgtEl>
                                          <p:spTgt spid="13731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73188">
                                            <p:txEl>
                                              <p:pRg st="3" end="3"/>
                                            </p:txEl>
                                          </p:spTgt>
                                        </p:tgtEl>
                                        <p:attrNameLst>
                                          <p:attrName>style.visibility</p:attrName>
                                        </p:attrNameLst>
                                      </p:cBhvr>
                                      <p:to>
                                        <p:strVal val="visible"/>
                                      </p:to>
                                    </p:set>
                                    <p:animEffect transition="in" filter="wipe(left)">
                                      <p:cBhvr>
                                        <p:cTn id="22" dur="500"/>
                                        <p:tgtEl>
                                          <p:spTgt spid="13731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73188">
                                            <p:txEl>
                                              <p:pRg st="4" end="4"/>
                                            </p:txEl>
                                          </p:spTgt>
                                        </p:tgtEl>
                                        <p:attrNameLst>
                                          <p:attrName>style.visibility</p:attrName>
                                        </p:attrNameLst>
                                      </p:cBhvr>
                                      <p:to>
                                        <p:strVal val="visible"/>
                                      </p:to>
                                    </p:set>
                                    <p:animEffect transition="in" filter="wipe(left)">
                                      <p:cBhvr>
                                        <p:cTn id="27" dur="500"/>
                                        <p:tgtEl>
                                          <p:spTgt spid="13731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73188">
                                            <p:txEl>
                                              <p:pRg st="5" end="5"/>
                                            </p:txEl>
                                          </p:spTgt>
                                        </p:tgtEl>
                                        <p:attrNameLst>
                                          <p:attrName>style.visibility</p:attrName>
                                        </p:attrNameLst>
                                      </p:cBhvr>
                                      <p:to>
                                        <p:strVal val="visible"/>
                                      </p:to>
                                    </p:set>
                                    <p:animEffect transition="in" filter="wipe(left)">
                                      <p:cBhvr>
                                        <p:cTn id="32" dur="500"/>
                                        <p:tgtEl>
                                          <p:spTgt spid="13731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73188">
                                            <p:txEl>
                                              <p:pRg st="6" end="6"/>
                                            </p:txEl>
                                          </p:spTgt>
                                        </p:tgtEl>
                                        <p:attrNameLst>
                                          <p:attrName>style.visibility</p:attrName>
                                        </p:attrNameLst>
                                      </p:cBhvr>
                                      <p:to>
                                        <p:strVal val="visible"/>
                                      </p:to>
                                    </p:set>
                                    <p:animEffect transition="in" filter="wipe(left)">
                                      <p:cBhvr>
                                        <p:cTn id="37" dur="500"/>
                                        <p:tgtEl>
                                          <p:spTgt spid="13731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73188">
                                            <p:txEl>
                                              <p:pRg st="7" end="7"/>
                                            </p:txEl>
                                          </p:spTgt>
                                        </p:tgtEl>
                                        <p:attrNameLst>
                                          <p:attrName>style.visibility</p:attrName>
                                        </p:attrNameLst>
                                      </p:cBhvr>
                                      <p:to>
                                        <p:strVal val="visible"/>
                                      </p:to>
                                    </p:set>
                                    <p:animEffect transition="in" filter="wipe(left)">
                                      <p:cBhvr>
                                        <p:cTn id="42" dur="500"/>
                                        <p:tgtEl>
                                          <p:spTgt spid="13731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73188">
                                            <p:txEl>
                                              <p:pRg st="8" end="8"/>
                                            </p:txEl>
                                          </p:spTgt>
                                        </p:tgtEl>
                                        <p:attrNameLst>
                                          <p:attrName>style.visibility</p:attrName>
                                        </p:attrNameLst>
                                      </p:cBhvr>
                                      <p:to>
                                        <p:strVal val="visible"/>
                                      </p:to>
                                    </p:set>
                                    <p:animEffect transition="in" filter="wipe(left)">
                                      <p:cBhvr>
                                        <p:cTn id="47" dur="500"/>
                                        <p:tgtEl>
                                          <p:spTgt spid="137318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73188">
                                            <p:txEl>
                                              <p:pRg st="9" end="9"/>
                                            </p:txEl>
                                          </p:spTgt>
                                        </p:tgtEl>
                                        <p:attrNameLst>
                                          <p:attrName>style.visibility</p:attrName>
                                        </p:attrNameLst>
                                      </p:cBhvr>
                                      <p:to>
                                        <p:strVal val="visible"/>
                                      </p:to>
                                    </p:set>
                                    <p:animEffect transition="in" filter="wipe(left)">
                                      <p:cBhvr>
                                        <p:cTn id="52" dur="500"/>
                                        <p:tgtEl>
                                          <p:spTgt spid="137318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73188">
                                            <p:txEl>
                                              <p:pRg st="11" end="11"/>
                                            </p:txEl>
                                          </p:spTgt>
                                        </p:tgtEl>
                                        <p:attrNameLst>
                                          <p:attrName>style.visibility</p:attrName>
                                        </p:attrNameLst>
                                      </p:cBhvr>
                                      <p:to>
                                        <p:strVal val="visible"/>
                                      </p:to>
                                    </p:set>
                                    <p:animEffect transition="in" filter="wipe(left)">
                                      <p:cBhvr>
                                        <p:cTn id="57" dur="500"/>
                                        <p:tgtEl>
                                          <p:spTgt spid="1373188">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73188">
                                            <p:txEl>
                                              <p:pRg st="12" end="12"/>
                                            </p:txEl>
                                          </p:spTgt>
                                        </p:tgtEl>
                                        <p:attrNameLst>
                                          <p:attrName>style.visibility</p:attrName>
                                        </p:attrNameLst>
                                      </p:cBhvr>
                                      <p:to>
                                        <p:strVal val="visible"/>
                                      </p:to>
                                    </p:set>
                                    <p:animEffect transition="in" filter="wipe(left)">
                                      <p:cBhvr>
                                        <p:cTn id="62" dur="500"/>
                                        <p:tgtEl>
                                          <p:spTgt spid="1373188">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73188">
                                            <p:txEl>
                                              <p:pRg st="13" end="13"/>
                                            </p:txEl>
                                          </p:spTgt>
                                        </p:tgtEl>
                                        <p:attrNameLst>
                                          <p:attrName>style.visibility</p:attrName>
                                        </p:attrNameLst>
                                      </p:cBhvr>
                                      <p:to>
                                        <p:strVal val="visible"/>
                                      </p:to>
                                    </p:set>
                                    <p:animEffect transition="in" filter="wipe(left)">
                                      <p:cBhvr>
                                        <p:cTn id="67" dur="500"/>
                                        <p:tgtEl>
                                          <p:spTgt spid="1373188">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373188">
                                            <p:txEl>
                                              <p:pRg st="15" end="15"/>
                                            </p:txEl>
                                          </p:spTgt>
                                        </p:tgtEl>
                                        <p:attrNameLst>
                                          <p:attrName>style.visibility</p:attrName>
                                        </p:attrNameLst>
                                      </p:cBhvr>
                                      <p:to>
                                        <p:strVal val="visible"/>
                                      </p:to>
                                    </p:set>
                                    <p:animEffect transition="in" filter="wipe(left)">
                                      <p:cBhvr>
                                        <p:cTn id="72" dur="500"/>
                                        <p:tgtEl>
                                          <p:spTgt spid="137318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188" grpId="0" build="p" bldLvl="3"/>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190495"/>
            <a:ext cx="9144000" cy="904863"/>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b="1" dirty="0" smtClean="0">
                <a:solidFill>
                  <a:srgbClr val="000099"/>
                </a:solidFill>
              </a:rPr>
              <a:t>Recent Accidents – </a:t>
            </a:r>
          </a:p>
          <a:p>
            <a:pPr marL="457200" indent="-457200" algn="ctr" eaLnBrk="0" hangingPunct="0">
              <a:spcBef>
                <a:spcPct val="20000"/>
              </a:spcBef>
              <a:buSzPct val="200000"/>
            </a:pPr>
            <a:r>
              <a:rPr lang="en-GB" b="1" dirty="0" err="1" smtClean="0">
                <a:solidFill>
                  <a:srgbClr val="000099"/>
                </a:solidFill>
              </a:rPr>
              <a:t>Asiana</a:t>
            </a:r>
            <a:r>
              <a:rPr lang="en-GB" b="1" dirty="0" smtClean="0">
                <a:solidFill>
                  <a:srgbClr val="000099"/>
                </a:solidFill>
              </a:rPr>
              <a:t> B777  Visual Approach San Francisco </a:t>
            </a:r>
          </a:p>
        </p:txBody>
      </p:sp>
      <p:pic>
        <p:nvPicPr>
          <p:cNvPr id="4" name="Picture 3" descr="Asiana 777 accident SFO 1 - Visual app track - 11nov13.jpg"/>
          <p:cNvPicPr>
            <a:picLocks noChangeAspect="1"/>
          </p:cNvPicPr>
          <p:nvPr/>
        </p:nvPicPr>
        <p:blipFill>
          <a:blip r:embed="rId2" cstate="print"/>
          <a:stretch>
            <a:fillRect/>
          </a:stretch>
        </p:blipFill>
        <p:spPr>
          <a:xfrm>
            <a:off x="363440" y="2601656"/>
            <a:ext cx="2322582" cy="1620000"/>
          </a:xfrm>
          <a:prstGeom prst="rect">
            <a:avLst/>
          </a:prstGeom>
        </p:spPr>
      </p:pic>
      <p:pic>
        <p:nvPicPr>
          <p:cNvPr id="5" name="Picture 4" descr="Bleyle - DLH 747 UAL 757 SFO parallel approach - 2dec04.jpg"/>
          <p:cNvPicPr>
            <a:picLocks noChangeAspect="1"/>
          </p:cNvPicPr>
          <p:nvPr/>
        </p:nvPicPr>
        <p:blipFill>
          <a:blip r:embed="rId3" cstate="print"/>
          <a:stretch>
            <a:fillRect/>
          </a:stretch>
        </p:blipFill>
        <p:spPr>
          <a:xfrm>
            <a:off x="91032" y="4365104"/>
            <a:ext cx="2580752" cy="1872208"/>
          </a:xfrm>
          <a:prstGeom prst="rect">
            <a:avLst/>
          </a:prstGeom>
        </p:spPr>
      </p:pic>
      <p:pic>
        <p:nvPicPr>
          <p:cNvPr id="6" name="Picture 5" descr="Asiana 777 accident SFO 2 Visual Final PAPIs - 11nov13.jpg"/>
          <p:cNvPicPr>
            <a:picLocks noChangeAspect="1"/>
          </p:cNvPicPr>
          <p:nvPr/>
        </p:nvPicPr>
        <p:blipFill>
          <a:blip r:embed="rId4" cstate="print"/>
          <a:stretch>
            <a:fillRect/>
          </a:stretch>
        </p:blipFill>
        <p:spPr>
          <a:xfrm>
            <a:off x="2959592" y="2600016"/>
            <a:ext cx="2620520" cy="1600105"/>
          </a:xfrm>
          <a:prstGeom prst="rect">
            <a:avLst/>
          </a:prstGeom>
        </p:spPr>
      </p:pic>
      <p:pic>
        <p:nvPicPr>
          <p:cNvPr id="7" name="Picture 6" descr="Asiana 777 accident SFO 3 - Aerial view of runwat - 11nov13.jpg"/>
          <p:cNvPicPr>
            <a:picLocks noChangeAspect="1"/>
          </p:cNvPicPr>
          <p:nvPr/>
        </p:nvPicPr>
        <p:blipFill>
          <a:blip r:embed="rId5" cstate="print"/>
          <a:stretch>
            <a:fillRect/>
          </a:stretch>
        </p:blipFill>
        <p:spPr>
          <a:xfrm>
            <a:off x="5724677" y="1124744"/>
            <a:ext cx="3339827" cy="5259824"/>
          </a:xfrm>
          <a:prstGeom prst="rect">
            <a:avLst/>
          </a:prstGeom>
        </p:spPr>
      </p:pic>
      <p:sp>
        <p:nvSpPr>
          <p:cNvPr id="10" name="Text Box 4"/>
          <p:cNvSpPr txBox="1">
            <a:spLocks noChangeArrowheads="1"/>
          </p:cNvSpPr>
          <p:nvPr/>
        </p:nvSpPr>
        <p:spPr bwMode="auto">
          <a:xfrm>
            <a:off x="0" y="1169457"/>
            <a:ext cx="5652120" cy="1323439"/>
          </a:xfrm>
          <a:prstGeom prst="rect">
            <a:avLst/>
          </a:prstGeom>
          <a:noFill/>
          <a:ln w="9525">
            <a:noFill/>
            <a:miter lim="800000"/>
            <a:headEnd/>
            <a:tailEnd/>
          </a:ln>
        </p:spPr>
        <p:txBody>
          <a:bodyPr wrap="square" lIns="0" rIns="0">
            <a:spAutoFit/>
          </a:bodyPr>
          <a:lstStyle/>
          <a:p>
            <a:pPr marL="457200" indent="-457200" algn="ctr" eaLnBrk="0" hangingPunct="0">
              <a:spcBef>
                <a:spcPct val="20000"/>
              </a:spcBef>
              <a:buSzPct val="200000"/>
            </a:pPr>
            <a:r>
              <a:rPr lang="en-GB" sz="2000" b="1" dirty="0" smtClean="0">
                <a:solidFill>
                  <a:srgbClr val="000099"/>
                </a:solidFill>
              </a:rPr>
              <a:t>Fight from Korea, became low on visual approach and hit sea wall.   Confusion over use of automatic thrust.  Despite hard ground contact accident  all but 2 survived</a:t>
            </a:r>
          </a:p>
        </p:txBody>
      </p:sp>
      <p:sp>
        <p:nvSpPr>
          <p:cNvPr id="11" name="Text Box 4"/>
          <p:cNvSpPr txBox="1">
            <a:spLocks noChangeArrowheads="1"/>
          </p:cNvSpPr>
          <p:nvPr/>
        </p:nvSpPr>
        <p:spPr bwMode="auto">
          <a:xfrm>
            <a:off x="2785520" y="4265656"/>
            <a:ext cx="2880320" cy="2000548"/>
          </a:xfrm>
          <a:prstGeom prst="rect">
            <a:avLst/>
          </a:prstGeom>
          <a:noFill/>
          <a:ln w="9525">
            <a:noFill/>
            <a:miter lim="800000"/>
            <a:headEnd/>
            <a:tailEnd/>
          </a:ln>
        </p:spPr>
        <p:txBody>
          <a:bodyPr wrap="square" lIns="0" rIns="0">
            <a:spAutoFit/>
          </a:bodyPr>
          <a:lstStyle/>
          <a:p>
            <a:pPr algn="ctr" eaLnBrk="0" hangingPunct="0">
              <a:spcBef>
                <a:spcPct val="20000"/>
              </a:spcBef>
              <a:buSzPct val="200000"/>
            </a:pPr>
            <a:r>
              <a:rPr lang="en-GB" sz="2000" b="1" dirty="0" smtClean="0">
                <a:solidFill>
                  <a:srgbClr val="000099"/>
                </a:solidFill>
              </a:rPr>
              <a:t>SFO visual approaches have always been used to keep high landing rates on both runways.  </a:t>
            </a:r>
          </a:p>
          <a:p>
            <a:pPr algn="ctr" eaLnBrk="0" hangingPunct="0">
              <a:spcBef>
                <a:spcPct val="20000"/>
              </a:spcBef>
              <a:buSzPct val="200000"/>
            </a:pPr>
            <a:r>
              <a:rPr lang="en-GB" sz="2000" b="1" dirty="0" smtClean="0">
                <a:solidFill>
                  <a:srgbClr val="000099"/>
                </a:solidFill>
              </a:rPr>
              <a:t>Now banned for foreign operators.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left)">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wipe(left)">
                                      <p:cBhvr>
                                        <p:cTn id="3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uiExpand="1" build="p" bldLvl="5"/>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190495"/>
            <a:ext cx="9144000" cy="1717393"/>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b="1" dirty="0" smtClean="0">
                <a:solidFill>
                  <a:srgbClr val="000099"/>
                </a:solidFill>
              </a:rPr>
              <a:t>Recent Accidents – </a:t>
            </a:r>
          </a:p>
          <a:p>
            <a:pPr marL="457200" indent="-457200" algn="ctr" eaLnBrk="0" hangingPunct="0">
              <a:spcBef>
                <a:spcPct val="20000"/>
              </a:spcBef>
              <a:buSzPct val="200000"/>
            </a:pPr>
            <a:r>
              <a:rPr lang="en-GB" b="1" dirty="0" smtClean="0">
                <a:solidFill>
                  <a:srgbClr val="000099"/>
                </a:solidFill>
              </a:rPr>
              <a:t>UPS Airbus A300-600F Instrument Non Precision Approach into Birmingham Alabama – 14</a:t>
            </a:r>
            <a:r>
              <a:rPr lang="en-GB" b="1" baseline="30000" dirty="0" smtClean="0">
                <a:solidFill>
                  <a:srgbClr val="000099"/>
                </a:solidFill>
              </a:rPr>
              <a:t>th</a:t>
            </a:r>
            <a:r>
              <a:rPr lang="en-GB" b="1" dirty="0" smtClean="0">
                <a:solidFill>
                  <a:srgbClr val="000099"/>
                </a:solidFill>
              </a:rPr>
              <a:t> August 2013</a:t>
            </a:r>
          </a:p>
          <a:p>
            <a:pPr marL="457200" indent="-457200" algn="ctr" eaLnBrk="0" hangingPunct="0">
              <a:spcBef>
                <a:spcPct val="20000"/>
              </a:spcBef>
              <a:buSzPct val="200000"/>
            </a:pPr>
            <a:r>
              <a:rPr lang="en-GB" b="1" dirty="0" smtClean="0">
                <a:solidFill>
                  <a:srgbClr val="000099"/>
                </a:solidFill>
              </a:rPr>
              <a:t> </a:t>
            </a:r>
          </a:p>
        </p:txBody>
      </p:sp>
      <p:pic>
        <p:nvPicPr>
          <p:cNvPr id="3" name="Picture 2" descr="UPS A300 KBHM 130814 LOC DME acdnt Aviation Herald - Photo front fuselage - 14aug13.jpg"/>
          <p:cNvPicPr>
            <a:picLocks noChangeAspect="1"/>
          </p:cNvPicPr>
          <p:nvPr/>
        </p:nvPicPr>
        <p:blipFill>
          <a:blip r:embed="rId2" cstate="print"/>
          <a:stretch>
            <a:fillRect/>
          </a:stretch>
        </p:blipFill>
        <p:spPr>
          <a:xfrm>
            <a:off x="540905" y="1543072"/>
            <a:ext cx="8161878" cy="45260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88640"/>
            <a:ext cx="7488832" cy="1800493"/>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i="1" dirty="0" smtClean="0">
                <a:solidFill>
                  <a:srgbClr val="000099"/>
                </a:solidFill>
                <a:ea typeface="ＭＳ Ｐゴシック" pitchFamily="34" charset="-128"/>
              </a:rPr>
              <a:t>Lecture re Constant Angle Approaches April 2013</a:t>
            </a:r>
          </a:p>
          <a:p>
            <a:pPr algn="ctr" eaLnBrk="0" fontAlgn="base" hangingPunct="0">
              <a:spcBef>
                <a:spcPct val="0"/>
              </a:spcBef>
              <a:spcAft>
                <a:spcPts val="600"/>
              </a:spcAft>
            </a:pPr>
            <a:r>
              <a:rPr lang="en-GB" b="1" dirty="0" smtClean="0">
                <a:solidFill>
                  <a:srgbClr val="000099"/>
                </a:solidFill>
                <a:ea typeface="ＭＳ Ｐゴシック" pitchFamily="34" charset="-128"/>
              </a:rPr>
              <a:t> Let us never have to say –</a:t>
            </a:r>
          </a:p>
          <a:p>
            <a:pPr algn="ctr" eaLnBrk="0" fontAlgn="base" hangingPunct="0">
              <a:spcBef>
                <a:spcPct val="0"/>
              </a:spcBef>
              <a:spcAft>
                <a:spcPts val="600"/>
              </a:spcAft>
            </a:pPr>
            <a:r>
              <a:rPr lang="en-GB" b="1" dirty="0" smtClean="0">
                <a:solidFill>
                  <a:srgbClr val="000099"/>
                </a:solidFill>
                <a:ea typeface="ＭＳ Ｐゴシック" pitchFamily="34" charset="-128"/>
              </a:rPr>
              <a:t>that accident need not have happened.</a:t>
            </a:r>
          </a:p>
          <a:p>
            <a:pPr algn="ctr" eaLnBrk="0" fontAlgn="base" hangingPunct="0">
              <a:spcBef>
                <a:spcPct val="0"/>
              </a:spcBef>
              <a:spcAft>
                <a:spcPts val="600"/>
              </a:spcAft>
            </a:pPr>
            <a:r>
              <a:rPr lang="en-GB" b="1" i="1" dirty="0" smtClean="0">
                <a:solidFill>
                  <a:srgbClr val="000099"/>
                </a:solidFill>
                <a:ea typeface="ＭＳ Ｐゴシック" pitchFamily="34" charset="-128"/>
              </a:rPr>
              <a:t>............but only 4 months later...</a:t>
            </a:r>
          </a:p>
        </p:txBody>
      </p:sp>
      <p:pic>
        <p:nvPicPr>
          <p:cNvPr id="4" name="Picture 3" descr="UPS A300 KBHM 130814 LOC DME acdnt Aviation Herald - Photo front fuselage - 14aug13.jpg"/>
          <p:cNvPicPr>
            <a:picLocks noChangeAspect="1"/>
          </p:cNvPicPr>
          <p:nvPr/>
        </p:nvPicPr>
        <p:blipFill>
          <a:blip r:embed="rId3" cstate="print"/>
          <a:stretch>
            <a:fillRect/>
          </a:stretch>
        </p:blipFill>
        <p:spPr>
          <a:xfrm>
            <a:off x="829007" y="2002488"/>
            <a:ext cx="7488000" cy="415234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404664"/>
            <a:ext cx="9144000" cy="1815882"/>
          </a:xfrm>
          <a:prstGeom prst="rect">
            <a:avLst/>
          </a:prstGeom>
        </p:spPr>
        <p:txBody>
          <a:bodyPr wrap="square">
            <a:spAutoFit/>
          </a:bodyPr>
          <a:lstStyle/>
          <a:p>
            <a:pPr algn="ctr" eaLnBrk="0" fontAlgn="base" hangingPunct="0">
              <a:spcBef>
                <a:spcPct val="0"/>
              </a:spcBef>
              <a:spcAft>
                <a:spcPct val="0"/>
              </a:spcAft>
            </a:pPr>
            <a:r>
              <a:rPr lang="en-GB" sz="2800" i="1" dirty="0" smtClean="0">
                <a:solidFill>
                  <a:srgbClr val="000099"/>
                </a:solidFill>
                <a:ea typeface="ＭＳ Ｐゴシック" pitchFamily="34" charset="-128"/>
              </a:rPr>
              <a:t>Lecture at WATS April 2013</a:t>
            </a:r>
          </a:p>
          <a:p>
            <a:pPr algn="ctr" eaLnBrk="0" fontAlgn="base" hangingPunct="0">
              <a:spcBef>
                <a:spcPct val="0"/>
              </a:spcBef>
              <a:spcAft>
                <a:spcPct val="0"/>
              </a:spcAft>
            </a:pPr>
            <a:endParaRPr lang="en-GB" sz="2800" b="1" dirty="0" smtClean="0">
              <a:solidFill>
                <a:srgbClr val="000099"/>
              </a:solidFill>
              <a:ea typeface="ＭＳ Ｐゴシック" pitchFamily="34" charset="-128"/>
            </a:endParaRPr>
          </a:p>
          <a:p>
            <a:pPr algn="ctr" eaLnBrk="0" fontAlgn="base" hangingPunct="0">
              <a:spcBef>
                <a:spcPct val="0"/>
              </a:spcBef>
              <a:spcAft>
                <a:spcPct val="0"/>
              </a:spcAft>
            </a:pPr>
            <a:r>
              <a:rPr lang="en-GB" sz="2800" b="1" dirty="0" smtClean="0">
                <a:solidFill>
                  <a:srgbClr val="000099"/>
                </a:solidFill>
                <a:ea typeface="ＭＳ Ｐゴシック" pitchFamily="34" charset="-128"/>
              </a:rPr>
              <a:t>Before DME / reliable distance information</a:t>
            </a:r>
          </a:p>
          <a:p>
            <a:pPr algn="ctr" eaLnBrk="0" fontAlgn="base" hangingPunct="0">
              <a:spcBef>
                <a:spcPct val="0"/>
              </a:spcBef>
              <a:spcAft>
                <a:spcPct val="0"/>
              </a:spcAft>
            </a:pPr>
            <a:r>
              <a:rPr lang="en-GB" sz="2800" b="1" dirty="0" smtClean="0">
                <a:solidFill>
                  <a:srgbClr val="000099"/>
                </a:solidFill>
                <a:ea typeface="ＭＳ Ｐゴシック" pitchFamily="34" charset="-128"/>
              </a:rPr>
              <a:t>NPAs Had to be Step Down or “Dive and Drive</a:t>
            </a:r>
            <a:endParaRPr lang="en-GB" sz="2800" b="1" dirty="0">
              <a:solidFill>
                <a:srgbClr val="000099"/>
              </a:solidFill>
              <a:ea typeface="ＭＳ Ｐゴシック" pitchFamily="34" charset="-128"/>
            </a:endParaRPr>
          </a:p>
        </p:txBody>
      </p:sp>
      <p:pic>
        <p:nvPicPr>
          <p:cNvPr id="8" name="Picture 7" descr="HD RAeS LHR 121011 - Thompson Steve Solomon Dive &amp; Drive Profile - 12oct12.jpg"/>
          <p:cNvPicPr>
            <a:picLocks noChangeAspect="1"/>
          </p:cNvPicPr>
          <p:nvPr/>
        </p:nvPicPr>
        <p:blipFill>
          <a:blip r:embed="rId3" cstate="print"/>
          <a:stretch>
            <a:fillRect/>
          </a:stretch>
        </p:blipFill>
        <p:spPr>
          <a:xfrm>
            <a:off x="278862" y="2989612"/>
            <a:ext cx="8506242" cy="2975868"/>
          </a:xfrm>
          <a:prstGeom prst="rect">
            <a:avLst/>
          </a:prstGeom>
        </p:spPr>
      </p:pic>
      <p:sp>
        <p:nvSpPr>
          <p:cNvPr id="10" name="TextBox 9"/>
          <p:cNvSpPr txBox="1"/>
          <p:nvPr/>
        </p:nvSpPr>
        <p:spPr>
          <a:xfrm>
            <a:off x="1620234" y="4713440"/>
            <a:ext cx="878610" cy="923330"/>
          </a:xfrm>
          <a:prstGeom prst="rect">
            <a:avLst/>
          </a:prstGeom>
          <a:solidFill>
            <a:schemeClr val="tx2">
              <a:lumMod val="20000"/>
              <a:lumOff val="80000"/>
            </a:schemeClr>
          </a:solidFill>
          <a:ln>
            <a:solidFill>
              <a:srgbClr val="000099"/>
            </a:solidFill>
          </a:ln>
        </p:spPr>
        <p:txBody>
          <a:bodyPr wrap="square" lIns="0" tIns="0" rIns="0" bIns="0" rtlCol="0">
            <a:spAutoFit/>
          </a:bodyPr>
          <a:lstStyle/>
          <a:p>
            <a:pPr algn="ctr"/>
            <a:r>
              <a:rPr lang="en-GB" sz="2000" dirty="0" smtClean="0"/>
              <a:t>Fix</a:t>
            </a:r>
          </a:p>
          <a:p>
            <a:pPr algn="ctr"/>
            <a:r>
              <a:rPr lang="en-GB" sz="1200" dirty="0" smtClean="0"/>
              <a:t>such as</a:t>
            </a:r>
            <a:endParaRPr lang="en-GB" sz="1400" dirty="0" smtClean="0"/>
          </a:p>
          <a:p>
            <a:pPr algn="ctr"/>
            <a:r>
              <a:rPr lang="en-GB" sz="1400" dirty="0" smtClean="0"/>
              <a:t>NDB</a:t>
            </a:r>
          </a:p>
          <a:p>
            <a:pPr algn="ctr"/>
            <a:r>
              <a:rPr lang="en-GB" sz="1400" dirty="0" smtClean="0"/>
              <a:t>Beacon</a:t>
            </a:r>
            <a:endParaRPr lang="en-GB" sz="1400" dirty="0"/>
          </a:p>
        </p:txBody>
      </p:sp>
      <p:sp>
        <p:nvSpPr>
          <p:cNvPr id="11" name="TextBox 10"/>
          <p:cNvSpPr txBox="1"/>
          <p:nvPr/>
        </p:nvSpPr>
        <p:spPr>
          <a:xfrm>
            <a:off x="3247952" y="4725109"/>
            <a:ext cx="936104" cy="923330"/>
          </a:xfrm>
          <a:prstGeom prst="rect">
            <a:avLst/>
          </a:prstGeom>
          <a:solidFill>
            <a:schemeClr val="tx2">
              <a:lumMod val="20000"/>
              <a:lumOff val="80000"/>
            </a:schemeClr>
          </a:solidFill>
          <a:ln>
            <a:solidFill>
              <a:srgbClr val="000099"/>
            </a:solidFill>
          </a:ln>
        </p:spPr>
        <p:txBody>
          <a:bodyPr wrap="square" lIns="0" tIns="0" rIns="0" bIns="0" rtlCol="0">
            <a:spAutoFit/>
          </a:bodyPr>
          <a:lstStyle/>
          <a:p>
            <a:pPr algn="ctr"/>
            <a:r>
              <a:rPr lang="en-GB" sz="2000" dirty="0" smtClean="0"/>
              <a:t>Fix</a:t>
            </a:r>
          </a:p>
          <a:p>
            <a:pPr algn="ctr"/>
            <a:r>
              <a:rPr lang="en-GB" sz="1200" dirty="0" smtClean="0"/>
              <a:t>such as</a:t>
            </a:r>
            <a:endParaRPr lang="en-GB" sz="1400" dirty="0" smtClean="0"/>
          </a:p>
          <a:p>
            <a:pPr algn="ctr"/>
            <a:r>
              <a:rPr lang="en-GB" sz="1400" dirty="0" smtClean="0"/>
              <a:t>Flashing Light</a:t>
            </a:r>
            <a:endParaRPr lang="en-GB" sz="1400" dirty="0"/>
          </a:p>
        </p:txBody>
      </p:sp>
      <p:sp>
        <p:nvSpPr>
          <p:cNvPr id="12" name="TextBox 11"/>
          <p:cNvSpPr txBox="1"/>
          <p:nvPr/>
        </p:nvSpPr>
        <p:spPr>
          <a:xfrm>
            <a:off x="2864406" y="3051636"/>
            <a:ext cx="2232248" cy="646331"/>
          </a:xfrm>
          <a:prstGeom prst="rect">
            <a:avLst/>
          </a:prstGeom>
          <a:solidFill>
            <a:schemeClr val="tx2">
              <a:lumMod val="20000"/>
              <a:lumOff val="80000"/>
            </a:schemeClr>
          </a:solidFill>
          <a:ln>
            <a:solidFill>
              <a:srgbClr val="000099"/>
            </a:solidFill>
          </a:ln>
        </p:spPr>
        <p:txBody>
          <a:bodyPr wrap="square" rtlCol="0">
            <a:spAutoFit/>
          </a:bodyPr>
          <a:lstStyle/>
          <a:p>
            <a:pPr algn="ctr"/>
            <a:r>
              <a:rPr lang="en-GB" sz="1800" b="1" dirty="0" smtClean="0"/>
              <a:t>“Dive” to next Minimum Altitude </a:t>
            </a:r>
            <a:endParaRPr lang="en-GB" sz="1800" b="1" dirty="0"/>
          </a:p>
        </p:txBody>
      </p:sp>
      <p:cxnSp>
        <p:nvCxnSpPr>
          <p:cNvPr id="14" name="Straight Arrow Connector 13"/>
          <p:cNvCxnSpPr/>
          <p:nvPr/>
        </p:nvCxnSpPr>
        <p:spPr bwMode="auto">
          <a:xfrm flipH="1">
            <a:off x="2699792" y="3697967"/>
            <a:ext cx="1222682" cy="379105"/>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3923928" y="3717032"/>
            <a:ext cx="216024" cy="900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34975" y="57150"/>
            <a:ext cx="8374063" cy="457200"/>
          </a:xfrm>
          <a:prstGeom prst="rect">
            <a:avLst/>
          </a:prstGeom>
          <a:noFill/>
          <a:ln w="9525">
            <a:noFill/>
            <a:miter lim="800000"/>
            <a:headEnd/>
            <a:tailEnd/>
          </a:ln>
        </p:spPr>
        <p:txBody>
          <a:bodyPr wrap="none">
            <a:spAutoFit/>
          </a:bodyPr>
          <a:lstStyle/>
          <a:p>
            <a:pPr marL="457200" indent="-457200" algn="r" eaLnBrk="0" hangingPunct="0">
              <a:spcBef>
                <a:spcPct val="40000"/>
              </a:spcBef>
              <a:buFontTx/>
              <a:buAutoNum type="arabicPeriod"/>
            </a:pPr>
            <a:r>
              <a:rPr lang="en-GB" b="1">
                <a:solidFill>
                  <a:srgbClr val="000099"/>
                </a:solidFill>
              </a:rPr>
              <a:t>Simplified Aircraft Flight Profile </a:t>
            </a:r>
            <a:r>
              <a:rPr lang="en-GB" b="1" i="1">
                <a:solidFill>
                  <a:srgbClr val="000099"/>
                </a:solidFill>
              </a:rPr>
              <a:t>– for a Single Aircraft</a:t>
            </a:r>
          </a:p>
        </p:txBody>
      </p:sp>
      <p:pic>
        <p:nvPicPr>
          <p:cNvPr id="1421317" name="Picture 5" descr="Optimum Profile - Long Sector &amp; Comments - 12oct09"/>
          <p:cNvPicPr>
            <a:picLocks noChangeAspect="1" noChangeArrowheads="1"/>
          </p:cNvPicPr>
          <p:nvPr/>
        </p:nvPicPr>
        <p:blipFill>
          <a:blip r:embed="rId3" cstate="print"/>
          <a:srcRect/>
          <a:stretch>
            <a:fillRect/>
          </a:stretch>
        </p:blipFill>
        <p:spPr bwMode="auto">
          <a:xfrm>
            <a:off x="365125" y="620713"/>
            <a:ext cx="8496300" cy="5635625"/>
          </a:xfrm>
          <a:prstGeom prst="rect">
            <a:avLst/>
          </a:prstGeom>
          <a:noFill/>
          <a:ln w="9525">
            <a:noFill/>
            <a:miter lim="800000"/>
            <a:headEnd/>
            <a:tailEnd/>
          </a:ln>
        </p:spPr>
      </p:pic>
      <p:sp>
        <p:nvSpPr>
          <p:cNvPr id="1421318" name="Text Box 6"/>
          <p:cNvSpPr txBox="1">
            <a:spLocks noChangeArrowheads="1"/>
          </p:cNvSpPr>
          <p:nvPr/>
        </p:nvSpPr>
        <p:spPr bwMode="auto">
          <a:xfrm>
            <a:off x="6227763" y="636588"/>
            <a:ext cx="2520950" cy="457200"/>
          </a:xfrm>
          <a:prstGeom prst="rect">
            <a:avLst/>
          </a:prstGeom>
          <a:noFill/>
          <a:ln w="9525">
            <a:noFill/>
            <a:miter lim="800000"/>
            <a:headEnd/>
            <a:tailEnd/>
          </a:ln>
        </p:spPr>
        <p:txBody>
          <a:bodyPr>
            <a:spAutoFit/>
          </a:bodyPr>
          <a:lstStyle/>
          <a:p>
            <a:pPr algn="ctr" eaLnBrk="0" hangingPunct="0">
              <a:spcBef>
                <a:spcPct val="50000"/>
              </a:spcBef>
            </a:pPr>
            <a:r>
              <a:rPr lang="en-GB" b="1" i="1">
                <a:solidFill>
                  <a:srgbClr val="CC3300"/>
                </a:solidFill>
                <a:latin typeface="Comic Sans MS" pitchFamily="66" charset="0"/>
              </a:rPr>
              <a:t>Single aircraft</a:t>
            </a:r>
          </a:p>
        </p:txBody>
      </p:sp>
      <p:sp>
        <p:nvSpPr>
          <p:cNvPr id="1421319" name="Text Box 7"/>
          <p:cNvSpPr txBox="1">
            <a:spLocks noChangeArrowheads="1"/>
          </p:cNvSpPr>
          <p:nvPr/>
        </p:nvSpPr>
        <p:spPr bwMode="auto">
          <a:xfrm>
            <a:off x="2008188" y="3286125"/>
            <a:ext cx="4894262" cy="949325"/>
          </a:xfrm>
          <a:prstGeom prst="rect">
            <a:avLst/>
          </a:prstGeom>
          <a:solidFill>
            <a:schemeClr val="bg1"/>
          </a:solidFill>
          <a:ln w="12700">
            <a:solidFill>
              <a:srgbClr val="CC3300"/>
            </a:solidFill>
            <a:miter lim="800000"/>
            <a:headEnd/>
            <a:tailEnd/>
          </a:ln>
        </p:spPr>
        <p:txBody>
          <a:bodyPr lIns="18000" tIns="10800" rIns="18000" bIns="10800">
            <a:spAutoFit/>
          </a:bodyPr>
          <a:lstStyle/>
          <a:p>
            <a:pPr algn="ctr" eaLnBrk="0" hangingPunct="0">
              <a:spcBef>
                <a:spcPct val="50000"/>
              </a:spcBef>
            </a:pPr>
            <a:r>
              <a:rPr lang="en-GB" sz="2000" b="1" i="1">
                <a:solidFill>
                  <a:srgbClr val="CC3300"/>
                </a:solidFill>
                <a:latin typeface="Comic Sans MS" pitchFamily="66" charset="0"/>
              </a:rPr>
              <a:t>Efficiency is reduced by the need for ATC to separate aircraft to avoid conflicts then merge again for landing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21317"/>
                                        </p:tgtEl>
                                        <p:attrNameLst>
                                          <p:attrName>style.visibility</p:attrName>
                                        </p:attrNameLst>
                                      </p:cBhvr>
                                      <p:to>
                                        <p:strVal val="visible"/>
                                      </p:to>
                                    </p:set>
                                    <p:animEffect transition="in" filter="wipe(down)">
                                      <p:cBhvr>
                                        <p:cTn id="7" dur="500"/>
                                        <p:tgtEl>
                                          <p:spTgt spid="14213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1318"/>
                                        </p:tgtEl>
                                        <p:attrNameLst>
                                          <p:attrName>style.visibility</p:attrName>
                                        </p:attrNameLst>
                                      </p:cBhvr>
                                      <p:to>
                                        <p:strVal val="visible"/>
                                      </p:to>
                                    </p:set>
                                    <p:animEffect transition="in" filter="wipe(left)">
                                      <p:cBhvr>
                                        <p:cTn id="12" dur="500"/>
                                        <p:tgtEl>
                                          <p:spTgt spid="14213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1319"/>
                                        </p:tgtEl>
                                        <p:attrNameLst>
                                          <p:attrName>style.visibility</p:attrName>
                                        </p:attrNameLst>
                                      </p:cBhvr>
                                      <p:to>
                                        <p:strVal val="visible"/>
                                      </p:to>
                                    </p:set>
                                    <p:animEffect transition="in" filter="wipe(left)">
                                      <p:cBhvr>
                                        <p:cTn id="17" dur="500"/>
                                        <p:tgtEl>
                                          <p:spTgt spid="1421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1318" grpId="0"/>
      <p:bldP spid="142131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704603"/>
            <a:ext cx="7398967" cy="2588493"/>
          </a:xfrm>
          <a:prstGeom prst="rect">
            <a:avLst/>
          </a:prstGeom>
        </p:spPr>
      </p:pic>
      <p:sp>
        <p:nvSpPr>
          <p:cNvPr id="14" name="Rectangle 13"/>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Back to Benefits of a Constant Angle NPA Profile</a:t>
            </a:r>
            <a:endParaRPr lang="en-GB" sz="2800" b="1" dirty="0">
              <a:solidFill>
                <a:srgbClr val="000099"/>
              </a:solidFill>
              <a:ea typeface="ＭＳ Ｐゴシック" pitchFamily="34" charset="-128"/>
            </a:endParaRPr>
          </a:p>
        </p:txBody>
      </p:sp>
      <p:cxnSp>
        <p:nvCxnSpPr>
          <p:cNvPr id="6" name="Straight Connector 5"/>
          <p:cNvCxnSpPr/>
          <p:nvPr/>
        </p:nvCxnSpPr>
        <p:spPr bwMode="auto">
          <a:xfrm>
            <a:off x="2411760" y="2295657"/>
            <a:ext cx="4392488" cy="1800200"/>
          </a:xfrm>
          <a:prstGeom prst="line">
            <a:avLst/>
          </a:prstGeom>
          <a:solidFill>
            <a:schemeClr val="accent1"/>
          </a:solidFill>
          <a:ln w="44450" cap="flat" cmpd="sng" algn="ctr">
            <a:solidFill>
              <a:srgbClr val="00B050"/>
            </a:solidFill>
            <a:prstDash val="solid"/>
            <a:round/>
            <a:headEnd type="none" w="med" len="med"/>
            <a:tailEnd type="none" w="med" len="med"/>
          </a:ln>
          <a:effectLst/>
        </p:spPr>
      </p:cxnSp>
      <p:cxnSp>
        <p:nvCxnSpPr>
          <p:cNvPr id="11" name="Straight Arrow Connector 10"/>
          <p:cNvCxnSpPr/>
          <p:nvPr/>
        </p:nvCxnSpPr>
        <p:spPr bwMode="auto">
          <a:xfrm flipV="1">
            <a:off x="5375856" y="2568699"/>
            <a:ext cx="1644416" cy="954036"/>
          </a:xfrm>
          <a:prstGeom prst="straightConnector1">
            <a:avLst/>
          </a:prstGeom>
          <a:solidFill>
            <a:schemeClr val="accent1"/>
          </a:solidFill>
          <a:ln w="44450" cap="flat" cmpd="sng" algn="ctr">
            <a:solidFill>
              <a:srgbClr val="00B050"/>
            </a:solidFill>
            <a:prstDash val="solid"/>
            <a:round/>
            <a:headEnd type="none" w="med" len="med"/>
            <a:tailEnd type="arrow"/>
          </a:ln>
          <a:effectLst/>
        </p:spPr>
      </p:cxnSp>
      <p:sp>
        <p:nvSpPr>
          <p:cNvPr id="20" name="Rectangle 19"/>
          <p:cNvSpPr/>
          <p:nvPr/>
        </p:nvSpPr>
        <p:spPr>
          <a:xfrm>
            <a:off x="23448" y="864604"/>
            <a:ext cx="9144000" cy="523220"/>
          </a:xfrm>
          <a:prstGeom prst="rect">
            <a:avLst/>
          </a:prstGeom>
          <a:solidFill>
            <a:schemeClr val="bg2">
              <a:lumMod val="90000"/>
            </a:schemeClr>
          </a:solidFill>
        </p:spPr>
        <p:txBody>
          <a:bodyPr wrap="square">
            <a:spAutoFit/>
          </a:bodyPr>
          <a:lstStyle/>
          <a:p>
            <a:pPr algn="ctr" eaLnBrk="0" fontAlgn="base" hangingPunct="0">
              <a:spcBef>
                <a:spcPct val="0"/>
              </a:spcBef>
              <a:spcAft>
                <a:spcPct val="0"/>
              </a:spcAft>
            </a:pPr>
            <a:r>
              <a:rPr lang="en-GB" sz="2800" b="1" dirty="0" smtClean="0">
                <a:solidFill>
                  <a:srgbClr val="00B050"/>
                </a:solidFill>
                <a:ea typeface="ＭＳ Ｐゴシック" pitchFamily="34" charset="-128"/>
              </a:rPr>
              <a:t>Stable Approach – established as many orders safer</a:t>
            </a:r>
            <a:endParaRPr lang="en-GB" sz="2800" b="1" dirty="0">
              <a:solidFill>
                <a:srgbClr val="00B050"/>
              </a:solidFill>
              <a:ea typeface="ＭＳ Ｐゴシック" pitchFamily="34" charset="-128"/>
            </a:endParaRPr>
          </a:p>
        </p:txBody>
      </p:sp>
      <p:cxnSp>
        <p:nvCxnSpPr>
          <p:cNvPr id="22" name="Straight Arrow Connector 21"/>
          <p:cNvCxnSpPr/>
          <p:nvPr/>
        </p:nvCxnSpPr>
        <p:spPr bwMode="auto">
          <a:xfrm flipH="1">
            <a:off x="2957844" y="2075838"/>
            <a:ext cx="1296144" cy="432048"/>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sp>
        <p:nvSpPr>
          <p:cNvPr id="23" name="TextBox 22"/>
          <p:cNvSpPr txBox="1"/>
          <p:nvPr/>
        </p:nvSpPr>
        <p:spPr>
          <a:xfrm>
            <a:off x="971600" y="1705849"/>
            <a:ext cx="7200800" cy="369332"/>
          </a:xfrm>
          <a:prstGeom prst="rect">
            <a:avLst/>
          </a:prstGeom>
          <a:solidFill>
            <a:schemeClr val="bg2">
              <a:lumMod val="90000"/>
              <a:alpha val="18000"/>
            </a:schemeClr>
          </a:solidFill>
          <a:ln w="25400">
            <a:solidFill>
              <a:srgbClr val="00B050"/>
            </a:solidFill>
          </a:ln>
        </p:spPr>
        <p:txBody>
          <a:bodyPr wrap="square" rtlCol="0">
            <a:spAutoFit/>
          </a:bodyPr>
          <a:lstStyle/>
          <a:p>
            <a:pPr algn="ctr"/>
            <a:r>
              <a:rPr lang="en-GB" sz="1800" b="1" dirty="0" smtClean="0">
                <a:solidFill>
                  <a:srgbClr val="00B050"/>
                </a:solidFill>
              </a:rPr>
              <a:t>Stable approach, landing configuration, no pitch/thrust changes</a:t>
            </a:r>
            <a:endParaRPr lang="en-GB" sz="1800" b="1" dirty="0">
              <a:solidFill>
                <a:srgbClr val="00B050"/>
              </a:solidFill>
            </a:endParaRPr>
          </a:p>
        </p:txBody>
      </p:sp>
      <p:sp>
        <p:nvSpPr>
          <p:cNvPr id="27" name="TextBox 26"/>
          <p:cNvSpPr txBox="1"/>
          <p:nvPr/>
        </p:nvSpPr>
        <p:spPr>
          <a:xfrm>
            <a:off x="1547664" y="3518940"/>
            <a:ext cx="3338846" cy="369332"/>
          </a:xfrm>
          <a:prstGeom prst="rect">
            <a:avLst/>
          </a:prstGeom>
          <a:solidFill>
            <a:schemeClr val="bg2">
              <a:lumMod val="90000"/>
              <a:alpha val="18000"/>
            </a:schemeClr>
          </a:solidFill>
          <a:ln w="12700">
            <a:solidFill>
              <a:srgbClr val="00B050"/>
            </a:solidFill>
          </a:ln>
        </p:spPr>
        <p:txBody>
          <a:bodyPr wrap="square" rtlCol="0">
            <a:spAutoFit/>
          </a:bodyPr>
          <a:lstStyle/>
          <a:p>
            <a:pPr algn="ctr"/>
            <a:r>
              <a:rPr lang="en-GB" sz="1800" dirty="0" smtClean="0">
                <a:solidFill>
                  <a:srgbClr val="00B050"/>
                </a:solidFill>
              </a:rPr>
              <a:t>NPA Minima may be reduced</a:t>
            </a:r>
            <a:endParaRPr lang="en-GB" sz="1800" dirty="0">
              <a:solidFill>
                <a:srgbClr val="00B050"/>
              </a:solidFill>
            </a:endParaRPr>
          </a:p>
        </p:txBody>
      </p:sp>
      <p:cxnSp>
        <p:nvCxnSpPr>
          <p:cNvPr id="29" name="Straight Arrow Connector 28"/>
          <p:cNvCxnSpPr>
            <a:stCxn id="27" idx="3"/>
          </p:cNvCxnSpPr>
          <p:nvPr/>
        </p:nvCxnSpPr>
        <p:spPr bwMode="auto">
          <a:xfrm flipV="1">
            <a:off x="4886510" y="3530989"/>
            <a:ext cx="468000" cy="172617"/>
          </a:xfrm>
          <a:prstGeom prst="straightConnector1">
            <a:avLst/>
          </a:prstGeom>
          <a:solidFill>
            <a:schemeClr val="accent1"/>
          </a:solidFill>
          <a:ln w="19050" cap="flat" cmpd="sng" algn="ctr">
            <a:solidFill>
              <a:srgbClr val="00B050"/>
            </a:solidFill>
            <a:prstDash val="solid"/>
            <a:round/>
            <a:headEnd type="none" w="med" len="med"/>
            <a:tailEnd type="arrow"/>
          </a:ln>
          <a:effectLst/>
        </p:spPr>
      </p:cxnSp>
      <p:pic>
        <p:nvPicPr>
          <p:cNvPr id="1026" name="Picture 2"/>
          <p:cNvPicPr>
            <a:picLocks noChangeAspect="1" noChangeArrowheads="1"/>
          </p:cNvPicPr>
          <p:nvPr/>
        </p:nvPicPr>
        <p:blipFill>
          <a:blip r:embed="rId4" cstate="print"/>
          <a:srcRect/>
          <a:stretch>
            <a:fillRect/>
          </a:stretch>
        </p:blipFill>
        <p:spPr bwMode="auto">
          <a:xfrm>
            <a:off x="626830" y="4365104"/>
            <a:ext cx="1331408" cy="2029793"/>
          </a:xfrm>
          <a:prstGeom prst="rect">
            <a:avLst/>
          </a:prstGeom>
          <a:solidFill>
            <a:schemeClr val="bg1"/>
          </a:solidFill>
          <a:ln w="9525">
            <a:miter lim="800000"/>
            <a:headEnd/>
            <a:tailEnd/>
          </a:ln>
          <a:effectLst/>
        </p:spPr>
      </p:pic>
      <p:sp>
        <p:nvSpPr>
          <p:cNvPr id="32" name="TextBox 31"/>
          <p:cNvSpPr txBox="1"/>
          <p:nvPr/>
        </p:nvSpPr>
        <p:spPr>
          <a:xfrm>
            <a:off x="2499038" y="4797152"/>
            <a:ext cx="6099526" cy="1200329"/>
          </a:xfrm>
          <a:prstGeom prst="rect">
            <a:avLst/>
          </a:prstGeom>
          <a:solidFill>
            <a:schemeClr val="bg2">
              <a:lumMod val="90000"/>
              <a:alpha val="48000"/>
            </a:schemeClr>
          </a:solidFill>
          <a:ln w="25400">
            <a:solidFill>
              <a:srgbClr val="00B050"/>
            </a:solidFill>
          </a:ln>
        </p:spPr>
        <p:txBody>
          <a:bodyPr wrap="square" rtlCol="0">
            <a:spAutoFit/>
          </a:bodyPr>
          <a:lstStyle/>
          <a:p>
            <a:r>
              <a:rPr lang="en-GB" sz="1800" b="1" dirty="0" smtClean="0">
                <a:solidFill>
                  <a:srgbClr val="00B050"/>
                </a:solidFill>
              </a:rPr>
              <a:t>DME-Altitude Tables can provide regular checks to confirm aircraft on the correct profile to 30ft accuracy.</a:t>
            </a:r>
          </a:p>
          <a:p>
            <a:r>
              <a:rPr lang="en-GB" sz="1800" b="1" dirty="0" smtClean="0">
                <a:solidFill>
                  <a:srgbClr val="00B050"/>
                </a:solidFill>
              </a:rPr>
              <a:t>Rather than checks at single points which might be interrupted by ATC request, crew action etc.</a:t>
            </a:r>
            <a:endParaRPr lang="en-GB" sz="1800" b="1" dirty="0">
              <a:solidFill>
                <a:srgbClr val="00B050"/>
              </a:solidFill>
            </a:endParaRPr>
          </a:p>
        </p:txBody>
      </p:sp>
      <p:cxnSp>
        <p:nvCxnSpPr>
          <p:cNvPr id="34" name="Straight Connector 33"/>
          <p:cNvCxnSpPr/>
          <p:nvPr/>
        </p:nvCxnSpPr>
        <p:spPr bwMode="auto">
          <a:xfrm>
            <a:off x="1922974" y="4365104"/>
            <a:ext cx="576064" cy="432048"/>
          </a:xfrm>
          <a:prstGeom prst="line">
            <a:avLst/>
          </a:prstGeom>
          <a:solidFill>
            <a:schemeClr val="accent1"/>
          </a:solidFill>
          <a:ln w="25400" cap="flat" cmpd="sng" algn="ctr">
            <a:solidFill>
              <a:srgbClr val="00B050"/>
            </a:solidFill>
            <a:prstDash val="solid"/>
            <a:round/>
            <a:headEnd type="none" w="med" len="med"/>
            <a:tailEnd type="none" w="med" len="med"/>
          </a:ln>
          <a:effectLst/>
        </p:spPr>
      </p:cxnSp>
      <p:cxnSp>
        <p:nvCxnSpPr>
          <p:cNvPr id="37" name="Straight Connector 36"/>
          <p:cNvCxnSpPr/>
          <p:nvPr/>
        </p:nvCxnSpPr>
        <p:spPr bwMode="auto">
          <a:xfrm flipV="1">
            <a:off x="1922974" y="6006298"/>
            <a:ext cx="593554" cy="375030"/>
          </a:xfrm>
          <a:prstGeom prst="line">
            <a:avLst/>
          </a:prstGeom>
          <a:solidFill>
            <a:schemeClr val="accent1"/>
          </a:solidFill>
          <a:ln w="25400" cap="flat" cmpd="sng" algn="ctr">
            <a:solidFill>
              <a:srgbClr val="00B050"/>
            </a:solidFill>
            <a:prstDash val="solid"/>
            <a:round/>
            <a:headEnd type="none" w="med" len="med"/>
            <a:tailEnd type="none" w="med" len="med"/>
          </a:ln>
          <a:effectLst/>
        </p:spPr>
      </p:cxnSp>
      <p:cxnSp>
        <p:nvCxnSpPr>
          <p:cNvPr id="15" name="Straight Arrow Connector 14"/>
          <p:cNvCxnSpPr/>
          <p:nvPr/>
        </p:nvCxnSpPr>
        <p:spPr bwMode="auto">
          <a:xfrm flipV="1">
            <a:off x="6098424" y="2650864"/>
            <a:ext cx="1899246" cy="1152128"/>
          </a:xfrm>
          <a:prstGeom prst="straightConnector1">
            <a:avLst/>
          </a:prstGeom>
          <a:solidFill>
            <a:schemeClr val="accent1"/>
          </a:solidFill>
          <a:ln w="44450" cap="flat" cmpd="sng" algn="ctr">
            <a:solidFill>
              <a:srgbClr val="00B050"/>
            </a:solidFill>
            <a:prstDash val="solid"/>
            <a:round/>
            <a:headEnd type="none" w="med" len="med"/>
            <a:tailEnd type="arrow"/>
          </a:ln>
          <a:effectLst/>
        </p:spPr>
      </p:cxnSp>
      <p:cxnSp>
        <p:nvCxnSpPr>
          <p:cNvPr id="17" name="Straight Arrow Connector 16"/>
          <p:cNvCxnSpPr>
            <a:stCxn id="27" idx="3"/>
          </p:cNvCxnSpPr>
          <p:nvPr/>
        </p:nvCxnSpPr>
        <p:spPr bwMode="auto">
          <a:xfrm>
            <a:off x="4886510" y="3703606"/>
            <a:ext cx="1125650" cy="157443"/>
          </a:xfrm>
          <a:prstGeom prst="straightConnector1">
            <a:avLst/>
          </a:prstGeom>
          <a:solidFill>
            <a:schemeClr val="accent1"/>
          </a:solidFill>
          <a:ln w="19050" cap="flat" cmpd="sng" algn="ctr">
            <a:solidFill>
              <a:srgbClr val="00B050"/>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p:cTn id="36" dur="1000" fill="hold"/>
                                        <p:tgtEl>
                                          <p:spTgt spid="1026"/>
                                        </p:tgtEl>
                                        <p:attrNameLst>
                                          <p:attrName>ppt_w</p:attrName>
                                        </p:attrNameLst>
                                      </p:cBhvr>
                                      <p:tavLst>
                                        <p:tav tm="0">
                                          <p:val>
                                            <p:strVal val="#ppt_w*0.70"/>
                                          </p:val>
                                        </p:tav>
                                        <p:tav tm="100000">
                                          <p:val>
                                            <p:strVal val="#ppt_w"/>
                                          </p:val>
                                        </p:tav>
                                      </p:tavLst>
                                    </p:anim>
                                    <p:anim calcmode="lin" valueType="num">
                                      <p:cBhvr>
                                        <p:cTn id="37" dur="1000" fill="hold"/>
                                        <p:tgtEl>
                                          <p:spTgt spid="1026"/>
                                        </p:tgtEl>
                                        <p:attrNameLst>
                                          <p:attrName>ppt_h</p:attrName>
                                        </p:attrNameLst>
                                      </p:cBhvr>
                                      <p:tavLst>
                                        <p:tav tm="0">
                                          <p:val>
                                            <p:strVal val="#ppt_h"/>
                                          </p:val>
                                        </p:tav>
                                        <p:tav tm="100000">
                                          <p:val>
                                            <p:strVal val="#ppt_h"/>
                                          </p:val>
                                        </p:tav>
                                      </p:tavLst>
                                    </p:anim>
                                    <p:animEffect transition="in" filter="fade">
                                      <p:cBhvr>
                                        <p:cTn id="38" dur="1000"/>
                                        <p:tgtEl>
                                          <p:spTgt spid="1026"/>
                                        </p:tgtEl>
                                      </p:cBhvr>
                                    </p:animEffect>
                                  </p:childTnLst>
                                </p:cTn>
                              </p:par>
                              <p:par>
                                <p:cTn id="39" presetID="55"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strVal val="#ppt_w*0.70"/>
                                          </p:val>
                                        </p:tav>
                                        <p:tav tm="100000">
                                          <p:val>
                                            <p:strVal val="#ppt_w"/>
                                          </p:val>
                                        </p:tav>
                                      </p:tavLst>
                                    </p:anim>
                                    <p:anim calcmode="lin" valueType="num">
                                      <p:cBhvr>
                                        <p:cTn id="42" dur="1000" fill="hold"/>
                                        <p:tgtEl>
                                          <p:spTgt spid="34"/>
                                        </p:tgtEl>
                                        <p:attrNameLst>
                                          <p:attrName>ppt_h</p:attrName>
                                        </p:attrNameLst>
                                      </p:cBhvr>
                                      <p:tavLst>
                                        <p:tav tm="0">
                                          <p:val>
                                            <p:strVal val="#ppt_h"/>
                                          </p:val>
                                        </p:tav>
                                        <p:tav tm="100000">
                                          <p:val>
                                            <p:strVal val="#ppt_h"/>
                                          </p:val>
                                        </p:tav>
                                      </p:tavLst>
                                    </p:anim>
                                    <p:animEffect transition="in" filter="fade">
                                      <p:cBhvr>
                                        <p:cTn id="43" dur="1000"/>
                                        <p:tgtEl>
                                          <p:spTgt spid="34"/>
                                        </p:tgtEl>
                                      </p:cBhvr>
                                    </p:animEffect>
                                  </p:childTnLst>
                                </p:cTn>
                              </p:par>
                              <p:par>
                                <p:cTn id="44" presetID="55"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strVal val="#ppt_w*0.70"/>
                                          </p:val>
                                        </p:tav>
                                        <p:tav tm="100000">
                                          <p:val>
                                            <p:strVal val="#ppt_w"/>
                                          </p:val>
                                        </p:tav>
                                      </p:tavLst>
                                    </p:anim>
                                    <p:anim calcmode="lin" valueType="num">
                                      <p:cBhvr>
                                        <p:cTn id="47" dur="1000" fill="hold"/>
                                        <p:tgtEl>
                                          <p:spTgt spid="37"/>
                                        </p:tgtEl>
                                        <p:attrNameLst>
                                          <p:attrName>ppt_h</p:attrName>
                                        </p:attrNameLst>
                                      </p:cBhvr>
                                      <p:tavLst>
                                        <p:tav tm="0">
                                          <p:val>
                                            <p:strVal val="#ppt_h"/>
                                          </p:val>
                                        </p:tav>
                                        <p:tav tm="100000">
                                          <p:val>
                                            <p:strVal val="#ppt_h"/>
                                          </p:val>
                                        </p:tav>
                                      </p:tavLst>
                                    </p:anim>
                                    <p:animEffect transition="in" filter="fade">
                                      <p:cBhvr>
                                        <p:cTn id="48" dur="1000"/>
                                        <p:tgtEl>
                                          <p:spTgt spid="37"/>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1000" fill="hold"/>
                                        <p:tgtEl>
                                          <p:spTgt spid="32"/>
                                        </p:tgtEl>
                                        <p:attrNameLst>
                                          <p:attrName>ppt_w</p:attrName>
                                        </p:attrNameLst>
                                      </p:cBhvr>
                                      <p:tavLst>
                                        <p:tav tm="0">
                                          <p:val>
                                            <p:strVal val="#ppt_w*0.70"/>
                                          </p:val>
                                        </p:tav>
                                        <p:tav tm="100000">
                                          <p:val>
                                            <p:strVal val="#ppt_w"/>
                                          </p:val>
                                        </p:tav>
                                      </p:tavLst>
                                    </p:anim>
                                    <p:anim calcmode="lin" valueType="num">
                                      <p:cBhvr>
                                        <p:cTn id="52" dur="1000" fill="hold"/>
                                        <p:tgtEl>
                                          <p:spTgt spid="32"/>
                                        </p:tgtEl>
                                        <p:attrNameLst>
                                          <p:attrName>ppt_h</p:attrName>
                                        </p:attrNameLst>
                                      </p:cBhvr>
                                      <p:tavLst>
                                        <p:tav tm="0">
                                          <p:val>
                                            <p:strVal val="#ppt_h"/>
                                          </p:val>
                                        </p:tav>
                                        <p:tav tm="100000">
                                          <p:val>
                                            <p:strVal val="#ppt_h"/>
                                          </p:val>
                                        </p:tav>
                                      </p:tavLst>
                                    </p:anim>
                                    <p:animEffect transition="in" filter="fade">
                                      <p:cBhvr>
                                        <p:cTn id="5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animBg="1"/>
      <p:bldP spid="23" grpId="0" animBg="1"/>
      <p:bldP spid="27" grpId="0" animBg="1"/>
      <p:bldP spid="3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BHM LOC-DME 18 - FAA Approach chart - 17aug13.jpg"/>
          <p:cNvPicPr>
            <a:picLocks noChangeAspect="1"/>
          </p:cNvPicPr>
          <p:nvPr/>
        </p:nvPicPr>
        <p:blipFill>
          <a:blip r:embed="rId3" cstate="print"/>
          <a:stretch>
            <a:fillRect/>
          </a:stretch>
        </p:blipFill>
        <p:spPr>
          <a:xfrm>
            <a:off x="411598" y="589623"/>
            <a:ext cx="3906211" cy="5832000"/>
          </a:xfrm>
          <a:prstGeom prst="rect">
            <a:avLst/>
          </a:prstGeom>
          <a:ln>
            <a:solidFill>
              <a:schemeClr val="tx1"/>
            </a:solidFill>
          </a:ln>
        </p:spPr>
      </p:pic>
      <p:sp>
        <p:nvSpPr>
          <p:cNvPr id="8" name="Rectangle 7"/>
          <p:cNvSpPr/>
          <p:nvPr/>
        </p:nvSpPr>
        <p:spPr>
          <a:xfrm>
            <a:off x="70328" y="38512"/>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FAA LOC-DME Chart without table &amp; Possible Table</a:t>
            </a:r>
          </a:p>
        </p:txBody>
      </p:sp>
      <p:pic>
        <p:nvPicPr>
          <p:cNvPr id="5" name="Picture 4" descr="KBHM LOC-DME 18 - DME-Altitude Table - 23oct13.jpg"/>
          <p:cNvPicPr>
            <a:picLocks noChangeAspect="1"/>
          </p:cNvPicPr>
          <p:nvPr/>
        </p:nvPicPr>
        <p:blipFill>
          <a:blip r:embed="rId4" cstate="print"/>
          <a:stretch>
            <a:fillRect/>
          </a:stretch>
        </p:blipFill>
        <p:spPr>
          <a:xfrm>
            <a:off x="4618076" y="594336"/>
            <a:ext cx="4017600" cy="5859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328" y="38512"/>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FAA LOC-DME Chart without table &amp; Possible Table</a:t>
            </a:r>
          </a:p>
        </p:txBody>
      </p:sp>
      <p:pic>
        <p:nvPicPr>
          <p:cNvPr id="5" name="Picture 4" descr="KBHM LOC-DME 18 - FAA Approach chart - Profile - 8sep13.jpg"/>
          <p:cNvPicPr>
            <a:picLocks noChangeAspect="1"/>
          </p:cNvPicPr>
          <p:nvPr/>
        </p:nvPicPr>
        <p:blipFill>
          <a:blip r:embed="rId3" cstate="print"/>
          <a:stretch>
            <a:fillRect/>
          </a:stretch>
        </p:blipFill>
        <p:spPr>
          <a:xfrm>
            <a:off x="227710" y="620688"/>
            <a:ext cx="4457700" cy="3305175"/>
          </a:xfrm>
          <a:prstGeom prst="rect">
            <a:avLst/>
          </a:prstGeom>
          <a:solidFill>
            <a:schemeClr val="bg1"/>
          </a:solidFill>
          <a:ln>
            <a:solidFill>
              <a:schemeClr val="tx1"/>
            </a:solidFill>
          </a:ln>
        </p:spPr>
      </p:pic>
      <p:sp>
        <p:nvSpPr>
          <p:cNvPr id="12" name="TextBox 11"/>
          <p:cNvSpPr txBox="1"/>
          <p:nvPr/>
        </p:nvSpPr>
        <p:spPr>
          <a:xfrm>
            <a:off x="3708824" y="1049165"/>
            <a:ext cx="923330" cy="246221"/>
          </a:xfrm>
          <a:prstGeom prst="rect">
            <a:avLst/>
          </a:prstGeom>
          <a:solidFill>
            <a:schemeClr val="tx2">
              <a:lumMod val="20000"/>
              <a:lumOff val="80000"/>
            </a:schemeClr>
          </a:solidFill>
        </p:spPr>
        <p:txBody>
          <a:bodyPr wrap="none" lIns="0" tIns="0" rIns="0" bIns="0" rtlCol="0" anchor="ctr" anchorCtr="0">
            <a:spAutoFit/>
          </a:bodyPr>
          <a:lstStyle/>
          <a:p>
            <a:r>
              <a:rPr lang="en-GB" sz="1600" b="1" dirty="0" smtClean="0">
                <a:solidFill>
                  <a:srgbClr val="000099"/>
                </a:solidFill>
              </a:rPr>
              <a:t>14.1-5070</a:t>
            </a:r>
            <a:endParaRPr lang="en-GB" sz="1800" b="1" dirty="0">
              <a:solidFill>
                <a:srgbClr val="000099"/>
              </a:solidFill>
            </a:endParaRPr>
          </a:p>
        </p:txBody>
      </p:sp>
      <p:sp>
        <p:nvSpPr>
          <p:cNvPr id="14" name="TextBox 13"/>
          <p:cNvSpPr txBox="1">
            <a:spLocks/>
          </p:cNvSpPr>
          <p:nvPr/>
        </p:nvSpPr>
        <p:spPr>
          <a:xfrm>
            <a:off x="2924371" y="1349127"/>
            <a:ext cx="828000" cy="252000"/>
          </a:xfrm>
          <a:prstGeom prst="rect">
            <a:avLst/>
          </a:prstGeom>
          <a:solidFill>
            <a:srgbClr val="9999FF">
              <a:alpha val="69000"/>
            </a:srgbClr>
          </a:solidFill>
        </p:spPr>
        <p:txBody>
          <a:bodyPr wrap="none" rtlCol="0" anchor="ctr" anchorCtr="0">
            <a:spAutoFit/>
          </a:bodyPr>
          <a:lstStyle/>
          <a:p>
            <a:pPr algn="ctr"/>
            <a:r>
              <a:rPr lang="en-GB" sz="1600" b="1" dirty="0" smtClean="0">
                <a:solidFill>
                  <a:srgbClr val="000099"/>
                </a:solidFill>
              </a:rPr>
              <a:t>9.5-3500</a:t>
            </a:r>
            <a:endParaRPr lang="en-GB" sz="1600" b="1" dirty="0">
              <a:solidFill>
                <a:srgbClr val="000099"/>
              </a:solidFill>
            </a:endParaRPr>
          </a:p>
        </p:txBody>
      </p:sp>
      <p:sp>
        <p:nvSpPr>
          <p:cNvPr id="10" name="Rectangle 9"/>
          <p:cNvSpPr/>
          <p:nvPr/>
        </p:nvSpPr>
        <p:spPr>
          <a:xfrm>
            <a:off x="191072" y="4032360"/>
            <a:ext cx="4507528" cy="2246769"/>
          </a:xfrm>
          <a:prstGeom prst="rect">
            <a:avLst/>
          </a:prstGeom>
          <a:solidFill>
            <a:schemeClr val="tx2">
              <a:lumMod val="20000"/>
              <a:lumOff val="80000"/>
              <a:alpha val="70000"/>
            </a:schemeClr>
          </a:solidFill>
        </p:spPr>
        <p:txBody>
          <a:bodyPr wrap="square">
            <a:spAutoFit/>
          </a:bodyPr>
          <a:lstStyle/>
          <a:p>
            <a:pPr eaLnBrk="0" fontAlgn="base" hangingPunct="0">
              <a:spcBef>
                <a:spcPct val="0"/>
              </a:spcBef>
              <a:spcAft>
                <a:spcPts val="1200"/>
              </a:spcAft>
            </a:pPr>
            <a:r>
              <a:rPr lang="en-GB" b="1" dirty="0" smtClean="0">
                <a:solidFill>
                  <a:srgbClr val="000099"/>
                </a:solidFill>
                <a:ea typeface="ＭＳ Ｐゴシック" pitchFamily="34" charset="-128"/>
              </a:rPr>
              <a:t>The chart profile is a linear path from 3500ft at 14.1D. </a:t>
            </a:r>
          </a:p>
          <a:p>
            <a:pPr eaLnBrk="0" hangingPunct="0">
              <a:spcAft>
                <a:spcPts val="1200"/>
              </a:spcAft>
            </a:pPr>
            <a:r>
              <a:rPr lang="en-GB" b="1" dirty="0" smtClean="0">
                <a:solidFill>
                  <a:srgbClr val="000099"/>
                </a:solidFill>
                <a:ea typeface="ＭＳ Ｐゴシック" pitchFamily="34" charset="-128"/>
              </a:rPr>
              <a:t>The table shows on a 3.2º GS 5070’ at 14.1D &amp; 3500’ at 9.5D. </a:t>
            </a:r>
          </a:p>
          <a:p>
            <a:pPr eaLnBrk="0" hangingPunct="0">
              <a:spcAft>
                <a:spcPts val="1200"/>
              </a:spcAft>
            </a:pPr>
            <a:r>
              <a:rPr lang="en-GB" b="1" dirty="0" smtClean="0">
                <a:solidFill>
                  <a:srgbClr val="000099"/>
                </a:solidFill>
                <a:ea typeface="ＭＳ Ｐゴシック" pitchFamily="34" charset="-128"/>
              </a:rPr>
              <a:t>The profile is not realistic.</a:t>
            </a:r>
          </a:p>
        </p:txBody>
      </p:sp>
      <p:pic>
        <p:nvPicPr>
          <p:cNvPr id="9" name="Picture 8" descr="KBHM LOC-DME 18 - DME-Altitude Table - 23oct13.jpg"/>
          <p:cNvPicPr>
            <a:picLocks noChangeAspect="1"/>
          </p:cNvPicPr>
          <p:nvPr/>
        </p:nvPicPr>
        <p:blipFill>
          <a:blip r:embed="rId4" cstate="print"/>
          <a:stretch>
            <a:fillRect/>
          </a:stretch>
        </p:blipFill>
        <p:spPr>
          <a:xfrm>
            <a:off x="4891036" y="594336"/>
            <a:ext cx="4017600" cy="5859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bg/>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P spid="10" grpId="0" build="p" bldLvl="4"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8512"/>
            <a:ext cx="9144000"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BHM LOC-DME Chart - </a:t>
            </a:r>
            <a:r>
              <a:rPr lang="en-GB" sz="2800" b="1" i="1" dirty="0" smtClean="0">
                <a:solidFill>
                  <a:srgbClr val="3366CC"/>
                </a:solidFill>
                <a:ea typeface="ＭＳ Ｐゴシック" pitchFamily="34" charset="-128"/>
              </a:rPr>
              <a:t>Correct Distances for Profile</a:t>
            </a:r>
          </a:p>
        </p:txBody>
      </p:sp>
      <p:pic>
        <p:nvPicPr>
          <p:cNvPr id="5" name="Picture 4" descr="KBHM LOC-DME 18 - FAA Approach chart - Profile - 8sep13.jpg"/>
          <p:cNvPicPr>
            <a:picLocks noChangeAspect="1"/>
          </p:cNvPicPr>
          <p:nvPr/>
        </p:nvPicPr>
        <p:blipFill>
          <a:blip r:embed="rId3" cstate="print"/>
          <a:stretch>
            <a:fillRect/>
          </a:stretch>
        </p:blipFill>
        <p:spPr>
          <a:xfrm>
            <a:off x="800925" y="589624"/>
            <a:ext cx="7866511" cy="5832648"/>
          </a:xfrm>
          <a:prstGeom prst="rect">
            <a:avLst/>
          </a:prstGeom>
          <a:solidFill>
            <a:schemeClr val="bg1"/>
          </a:solidFill>
          <a:ln>
            <a:solidFill>
              <a:schemeClr val="tx1"/>
            </a:solidFill>
          </a:ln>
        </p:spPr>
      </p:pic>
      <p:sp>
        <p:nvSpPr>
          <p:cNvPr id="11" name="TextBox 10"/>
          <p:cNvSpPr txBox="1">
            <a:spLocks/>
          </p:cNvSpPr>
          <p:nvPr/>
        </p:nvSpPr>
        <p:spPr>
          <a:xfrm>
            <a:off x="7593262" y="1031246"/>
            <a:ext cx="540000" cy="288000"/>
          </a:xfrm>
          <a:prstGeom prst="rect">
            <a:avLst/>
          </a:prstGeom>
          <a:solidFill>
            <a:srgbClr val="9999FF"/>
          </a:solidFill>
        </p:spPr>
        <p:txBody>
          <a:bodyPr wrap="none" rtlCol="0" anchor="ctr" anchorCtr="0">
            <a:spAutoFit/>
          </a:bodyPr>
          <a:lstStyle/>
          <a:p>
            <a:pPr algn="ctr"/>
            <a:r>
              <a:rPr lang="en-GB" sz="1800" b="1" dirty="0" smtClean="0">
                <a:solidFill>
                  <a:srgbClr val="000099"/>
                </a:solidFill>
              </a:rPr>
              <a:t>9.5</a:t>
            </a:r>
            <a:endParaRPr lang="en-GB" sz="1800" b="1" dirty="0">
              <a:solidFill>
                <a:srgbClr val="000099"/>
              </a:solidFill>
            </a:endParaRPr>
          </a:p>
        </p:txBody>
      </p:sp>
      <p:sp>
        <p:nvSpPr>
          <p:cNvPr id="13" name="TextBox 12"/>
          <p:cNvSpPr txBox="1">
            <a:spLocks/>
          </p:cNvSpPr>
          <p:nvPr/>
        </p:nvSpPr>
        <p:spPr>
          <a:xfrm>
            <a:off x="5997164" y="3592470"/>
            <a:ext cx="928459" cy="252000"/>
          </a:xfrm>
          <a:prstGeom prst="rect">
            <a:avLst/>
          </a:prstGeom>
          <a:solidFill>
            <a:srgbClr val="9999FF">
              <a:alpha val="92000"/>
            </a:srgbClr>
          </a:solidFill>
        </p:spPr>
        <p:txBody>
          <a:bodyPr wrap="none" rtlCol="0" anchor="ctr" anchorCtr="0">
            <a:spAutoFit/>
          </a:bodyPr>
          <a:lstStyle/>
          <a:p>
            <a:pPr algn="ctr"/>
            <a:r>
              <a:rPr lang="en-GB" sz="1800" b="1" dirty="0" smtClean="0">
                <a:solidFill>
                  <a:srgbClr val="000099"/>
                </a:solidFill>
              </a:rPr>
              <a:t>3.5 NM</a:t>
            </a:r>
            <a:endParaRPr lang="en-GB" sz="1800" b="1" dirty="0">
              <a:solidFill>
                <a:srgbClr val="000099"/>
              </a:solidFill>
            </a:endParaRPr>
          </a:p>
        </p:txBody>
      </p:sp>
      <p:sp>
        <p:nvSpPr>
          <p:cNvPr id="15" name="TextBox 14"/>
          <p:cNvSpPr txBox="1">
            <a:spLocks/>
          </p:cNvSpPr>
          <p:nvPr/>
        </p:nvSpPr>
        <p:spPr>
          <a:xfrm>
            <a:off x="7164288" y="801912"/>
            <a:ext cx="653855" cy="216000"/>
          </a:xfrm>
          <a:prstGeom prst="rect">
            <a:avLst/>
          </a:prstGeom>
          <a:solidFill>
            <a:srgbClr val="9999FF"/>
          </a:solidFill>
        </p:spPr>
        <p:txBody>
          <a:bodyPr wrap="square" rtlCol="0" anchor="ctr" anchorCtr="0">
            <a:spAutoFit/>
          </a:bodyPr>
          <a:lstStyle/>
          <a:p>
            <a:pPr algn="ctr"/>
            <a:endParaRPr lang="en-GB" sz="1800" b="1" dirty="0">
              <a:solidFill>
                <a:srgbClr val="000099"/>
              </a:solidFill>
            </a:endParaRPr>
          </a:p>
        </p:txBody>
      </p:sp>
      <p:cxnSp>
        <p:nvCxnSpPr>
          <p:cNvPr id="19" name="Straight Arrow Connector 18"/>
          <p:cNvCxnSpPr/>
          <p:nvPr/>
        </p:nvCxnSpPr>
        <p:spPr bwMode="auto">
          <a:xfrm>
            <a:off x="6372200" y="548680"/>
            <a:ext cx="1296144" cy="504056"/>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cxnSp>
        <p:nvCxnSpPr>
          <p:cNvPr id="21" name="Straight Arrow Connector 20"/>
          <p:cNvCxnSpPr/>
          <p:nvPr/>
        </p:nvCxnSpPr>
        <p:spPr bwMode="auto">
          <a:xfrm>
            <a:off x="6372200" y="593392"/>
            <a:ext cx="0" cy="2979624"/>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cxnSp>
        <p:nvCxnSpPr>
          <p:cNvPr id="27" name="Straight Arrow Connector 26"/>
          <p:cNvCxnSpPr/>
          <p:nvPr/>
        </p:nvCxnSpPr>
        <p:spPr bwMode="auto">
          <a:xfrm flipH="1">
            <a:off x="2051720" y="548680"/>
            <a:ext cx="4320480" cy="1584176"/>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pic>
        <p:nvPicPr>
          <p:cNvPr id="12" name="Picture 11" descr="UPS A300 KBHM 130814 LOC DME - Alt-DME fm 3500ft Alts only - 23oct13.jpg"/>
          <p:cNvPicPr>
            <a:picLocks noChangeAspect="1"/>
          </p:cNvPicPr>
          <p:nvPr/>
        </p:nvPicPr>
        <p:blipFill>
          <a:blip r:embed="rId4" cstate="print"/>
          <a:stretch>
            <a:fillRect/>
          </a:stretch>
        </p:blipFill>
        <p:spPr>
          <a:xfrm>
            <a:off x="838887" y="1884878"/>
            <a:ext cx="1108696" cy="1800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8512"/>
            <a:ext cx="9144000" cy="523220"/>
          </a:xfrm>
          <a:prstGeom prst="rect">
            <a:avLst/>
          </a:prstGeom>
          <a:solidFill>
            <a:schemeClr val="tx2">
              <a:lumMod val="20000"/>
              <a:lumOff val="80000"/>
              <a:alpha val="70000"/>
            </a:schemeClr>
          </a:solidFill>
        </p:spPr>
        <p:txBody>
          <a:bodyPr wrap="square">
            <a:spAutoFit/>
          </a:bodyPr>
          <a:lstStyle/>
          <a:p>
            <a:pPr algn="ctr" eaLnBrk="0" hangingPunct="0">
              <a:spcAft>
                <a:spcPts val="600"/>
              </a:spcAft>
            </a:pPr>
            <a:r>
              <a:rPr lang="en-GB" sz="2800" b="1" dirty="0" smtClean="0">
                <a:solidFill>
                  <a:srgbClr val="000099"/>
                </a:solidFill>
                <a:ea typeface="ＭＳ Ｐゴシック" pitchFamily="34" charset="-128"/>
              </a:rPr>
              <a:t>BHM LOC-DME Chart </a:t>
            </a:r>
            <a:r>
              <a:rPr lang="en-GB" sz="2800" b="1" i="1" dirty="0" smtClean="0">
                <a:solidFill>
                  <a:srgbClr val="3366CC"/>
                </a:solidFill>
                <a:ea typeface="ＭＳ Ｐゴシック" pitchFamily="34" charset="-128"/>
              </a:rPr>
              <a:t>Correct Profile for Distances 1</a:t>
            </a:r>
          </a:p>
        </p:txBody>
      </p:sp>
      <p:pic>
        <p:nvPicPr>
          <p:cNvPr id="5" name="Picture 4" descr="KBHM LOC-DME 18 - FAA Approach chart - Profile - 8sep13.jpg"/>
          <p:cNvPicPr>
            <a:picLocks noChangeAspect="1"/>
          </p:cNvPicPr>
          <p:nvPr/>
        </p:nvPicPr>
        <p:blipFill>
          <a:blip r:embed="rId3" cstate="print"/>
          <a:stretch>
            <a:fillRect/>
          </a:stretch>
        </p:blipFill>
        <p:spPr>
          <a:xfrm>
            <a:off x="800925" y="589624"/>
            <a:ext cx="7866511" cy="5832648"/>
          </a:xfrm>
          <a:prstGeom prst="rect">
            <a:avLst/>
          </a:prstGeom>
          <a:solidFill>
            <a:schemeClr val="bg1"/>
          </a:solidFill>
          <a:ln>
            <a:solidFill>
              <a:schemeClr val="tx1"/>
            </a:solidFill>
          </a:ln>
        </p:spPr>
      </p:pic>
      <p:sp>
        <p:nvSpPr>
          <p:cNvPr id="13" name="TextBox 12"/>
          <p:cNvSpPr txBox="1">
            <a:spLocks/>
          </p:cNvSpPr>
          <p:nvPr/>
        </p:nvSpPr>
        <p:spPr>
          <a:xfrm>
            <a:off x="5220072" y="3592470"/>
            <a:ext cx="928459" cy="252000"/>
          </a:xfrm>
          <a:prstGeom prst="rect">
            <a:avLst/>
          </a:prstGeom>
          <a:solidFill>
            <a:srgbClr val="9999FF">
              <a:alpha val="92000"/>
            </a:srgbClr>
          </a:solidFill>
        </p:spPr>
        <p:txBody>
          <a:bodyPr wrap="none" rtlCol="0" anchor="ctr" anchorCtr="0">
            <a:spAutoFit/>
          </a:bodyPr>
          <a:lstStyle/>
          <a:p>
            <a:pPr algn="ctr"/>
            <a:r>
              <a:rPr lang="en-GB" sz="1800" b="1" dirty="0" smtClean="0">
                <a:solidFill>
                  <a:srgbClr val="000099"/>
                </a:solidFill>
              </a:rPr>
              <a:t>3.5 NM</a:t>
            </a:r>
            <a:endParaRPr lang="en-GB" sz="1800" b="1" dirty="0">
              <a:solidFill>
                <a:srgbClr val="000099"/>
              </a:solidFill>
            </a:endParaRPr>
          </a:p>
        </p:txBody>
      </p:sp>
      <p:cxnSp>
        <p:nvCxnSpPr>
          <p:cNvPr id="27" name="Straight Arrow Connector 26"/>
          <p:cNvCxnSpPr/>
          <p:nvPr/>
        </p:nvCxnSpPr>
        <p:spPr bwMode="auto">
          <a:xfrm flipH="1">
            <a:off x="2051720" y="548680"/>
            <a:ext cx="4320480" cy="1584176"/>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sp>
        <p:nvSpPr>
          <p:cNvPr id="14" name="TextBox 13"/>
          <p:cNvSpPr txBox="1">
            <a:spLocks/>
          </p:cNvSpPr>
          <p:nvPr/>
        </p:nvSpPr>
        <p:spPr>
          <a:xfrm>
            <a:off x="6177469" y="3604974"/>
            <a:ext cx="928459" cy="252000"/>
          </a:xfrm>
          <a:prstGeom prst="rect">
            <a:avLst/>
          </a:prstGeom>
          <a:solidFill>
            <a:srgbClr val="9999FF">
              <a:alpha val="92000"/>
            </a:srgbClr>
          </a:solidFill>
        </p:spPr>
        <p:txBody>
          <a:bodyPr wrap="none" rtlCol="0" anchor="ctr" anchorCtr="0">
            <a:spAutoFit/>
          </a:bodyPr>
          <a:lstStyle/>
          <a:p>
            <a:pPr algn="ctr"/>
            <a:r>
              <a:rPr lang="en-GB" sz="1800" b="1" dirty="0" smtClean="0">
                <a:solidFill>
                  <a:srgbClr val="000099"/>
                </a:solidFill>
              </a:rPr>
              <a:t>4.6 NM</a:t>
            </a:r>
            <a:endParaRPr lang="en-GB" sz="1800" b="1" dirty="0">
              <a:solidFill>
                <a:srgbClr val="000099"/>
              </a:solidFill>
            </a:endParaRPr>
          </a:p>
        </p:txBody>
      </p:sp>
      <p:cxnSp>
        <p:nvCxnSpPr>
          <p:cNvPr id="16" name="Straight Connector 15"/>
          <p:cNvCxnSpPr/>
          <p:nvPr/>
        </p:nvCxnSpPr>
        <p:spPr bwMode="auto">
          <a:xfrm>
            <a:off x="6132648" y="2074496"/>
            <a:ext cx="1368000" cy="0"/>
          </a:xfrm>
          <a:prstGeom prst="line">
            <a:avLst/>
          </a:prstGeom>
          <a:solidFill>
            <a:schemeClr val="accent1"/>
          </a:solidFill>
          <a:ln w="38100" cap="flat" cmpd="sng" algn="ctr">
            <a:solidFill>
              <a:srgbClr val="3366CC"/>
            </a:solidFill>
            <a:prstDash val="solid"/>
            <a:round/>
            <a:headEnd type="none" w="med" len="med"/>
            <a:tailEnd type="none" w="med" len="med"/>
          </a:ln>
          <a:effectLst/>
        </p:spPr>
      </p:cxnSp>
      <p:cxnSp>
        <p:nvCxnSpPr>
          <p:cNvPr id="17" name="Straight Connector 16"/>
          <p:cNvCxnSpPr/>
          <p:nvPr/>
        </p:nvCxnSpPr>
        <p:spPr bwMode="auto">
          <a:xfrm flipV="1">
            <a:off x="2647544" y="2074496"/>
            <a:ext cx="3483680" cy="1282496"/>
          </a:xfrm>
          <a:prstGeom prst="line">
            <a:avLst/>
          </a:prstGeom>
          <a:solidFill>
            <a:schemeClr val="accent1"/>
          </a:solidFill>
          <a:ln w="38100" cap="flat" cmpd="sng" algn="ctr">
            <a:solidFill>
              <a:srgbClr val="3366CC"/>
            </a:solidFill>
            <a:prstDash val="solid"/>
            <a:round/>
            <a:headEnd type="none" w="med" len="med"/>
            <a:tailEnd type="none" w="med" len="med"/>
          </a:ln>
          <a:effectLst/>
        </p:spPr>
      </p:cxnSp>
      <p:sp>
        <p:nvSpPr>
          <p:cNvPr id="22" name="TextBox 21"/>
          <p:cNvSpPr txBox="1">
            <a:spLocks/>
          </p:cNvSpPr>
          <p:nvPr/>
        </p:nvSpPr>
        <p:spPr>
          <a:xfrm>
            <a:off x="5933556" y="1656096"/>
            <a:ext cx="505267" cy="369332"/>
          </a:xfrm>
          <a:prstGeom prst="rect">
            <a:avLst/>
          </a:prstGeom>
          <a:solidFill>
            <a:srgbClr val="9999FF">
              <a:alpha val="92000"/>
            </a:srgbClr>
          </a:solidFill>
        </p:spPr>
        <p:txBody>
          <a:bodyPr wrap="none" rtlCol="0">
            <a:spAutoFit/>
          </a:bodyPr>
          <a:lstStyle/>
          <a:p>
            <a:r>
              <a:rPr lang="en-GB" sz="1800" b="1" dirty="0" smtClean="0">
                <a:solidFill>
                  <a:srgbClr val="000099"/>
                </a:solidFill>
              </a:rPr>
              <a:t>9.5</a:t>
            </a:r>
            <a:endParaRPr lang="en-GB" sz="1800" b="1" dirty="0">
              <a:solidFill>
                <a:srgbClr val="000099"/>
              </a:solidFill>
            </a:endParaRPr>
          </a:p>
        </p:txBody>
      </p:sp>
      <p:cxnSp>
        <p:nvCxnSpPr>
          <p:cNvPr id="23" name="Straight Arrow Connector 22"/>
          <p:cNvCxnSpPr/>
          <p:nvPr/>
        </p:nvCxnSpPr>
        <p:spPr bwMode="auto">
          <a:xfrm>
            <a:off x="6372200" y="548680"/>
            <a:ext cx="288032" cy="1512168"/>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sp>
        <p:nvSpPr>
          <p:cNvPr id="25" name="TextBox 24"/>
          <p:cNvSpPr txBox="1">
            <a:spLocks/>
          </p:cNvSpPr>
          <p:nvPr/>
        </p:nvSpPr>
        <p:spPr>
          <a:xfrm>
            <a:off x="5031344" y="2181336"/>
            <a:ext cx="389850" cy="461665"/>
          </a:xfrm>
          <a:prstGeom prst="rect">
            <a:avLst/>
          </a:prstGeom>
          <a:noFill/>
        </p:spPr>
        <p:txBody>
          <a:bodyPr wrap="none" rtlCol="0">
            <a:spAutoFit/>
          </a:bodyPr>
          <a:lstStyle/>
          <a:p>
            <a:r>
              <a:rPr lang="en-GB" b="1" dirty="0" smtClean="0">
                <a:solidFill>
                  <a:srgbClr val="3366CC"/>
                </a:solidFill>
              </a:rPr>
              <a:t>X</a:t>
            </a:r>
            <a:endParaRPr lang="en-GB" sz="1800" b="1" dirty="0">
              <a:solidFill>
                <a:srgbClr val="3366CC"/>
              </a:solidFill>
            </a:endParaRPr>
          </a:p>
        </p:txBody>
      </p:sp>
      <p:pic>
        <p:nvPicPr>
          <p:cNvPr id="15" name="Picture 14" descr="UPS A300 KBHM 130814 LOC DME - Alt-DME fm 3500ft Alts only - 23oct13.jpg"/>
          <p:cNvPicPr>
            <a:picLocks noChangeAspect="1"/>
          </p:cNvPicPr>
          <p:nvPr/>
        </p:nvPicPr>
        <p:blipFill>
          <a:blip r:embed="rId4" cstate="print"/>
          <a:stretch>
            <a:fillRect/>
          </a:stretch>
        </p:blipFill>
        <p:spPr>
          <a:xfrm>
            <a:off x="838887" y="1884878"/>
            <a:ext cx="1108696" cy="1800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8512"/>
            <a:ext cx="9144000" cy="523220"/>
          </a:xfrm>
          <a:prstGeom prst="rect">
            <a:avLst/>
          </a:prstGeom>
          <a:solidFill>
            <a:schemeClr val="tx2">
              <a:lumMod val="20000"/>
              <a:lumOff val="80000"/>
              <a:alpha val="70000"/>
            </a:schemeClr>
          </a:solidFill>
        </p:spPr>
        <p:txBody>
          <a:bodyPr wrap="square">
            <a:spAutoFit/>
          </a:bodyPr>
          <a:lstStyle/>
          <a:p>
            <a:pPr algn="ctr" eaLnBrk="0" hangingPunct="0">
              <a:spcAft>
                <a:spcPts val="600"/>
              </a:spcAft>
            </a:pPr>
            <a:r>
              <a:rPr lang="en-GB" sz="2800" b="1" dirty="0" smtClean="0">
                <a:solidFill>
                  <a:srgbClr val="000099"/>
                </a:solidFill>
                <a:ea typeface="ＭＳ Ｐゴシック" pitchFamily="34" charset="-128"/>
              </a:rPr>
              <a:t>BHM LOC-DME Chart </a:t>
            </a:r>
            <a:r>
              <a:rPr lang="en-GB" sz="2800" b="1" i="1" dirty="0" smtClean="0">
                <a:solidFill>
                  <a:srgbClr val="3366CC"/>
                </a:solidFill>
                <a:ea typeface="ＭＳ Ｐゴシック" pitchFamily="34" charset="-128"/>
              </a:rPr>
              <a:t>Correct Profile for Distances 2</a:t>
            </a:r>
          </a:p>
        </p:txBody>
      </p:sp>
      <p:pic>
        <p:nvPicPr>
          <p:cNvPr id="5" name="Picture 4" descr="KBHM LOC-DME 18 - FAA Approach chart - Profile - 8sep13.jpg"/>
          <p:cNvPicPr>
            <a:picLocks noChangeAspect="1"/>
          </p:cNvPicPr>
          <p:nvPr/>
        </p:nvPicPr>
        <p:blipFill>
          <a:blip r:embed="rId3" cstate="print"/>
          <a:stretch>
            <a:fillRect/>
          </a:stretch>
        </p:blipFill>
        <p:spPr>
          <a:xfrm>
            <a:off x="800925" y="589624"/>
            <a:ext cx="7866511" cy="5832648"/>
          </a:xfrm>
          <a:prstGeom prst="rect">
            <a:avLst/>
          </a:prstGeom>
          <a:solidFill>
            <a:schemeClr val="bg1"/>
          </a:solidFill>
          <a:ln>
            <a:solidFill>
              <a:schemeClr val="tx1"/>
            </a:solidFill>
          </a:ln>
        </p:spPr>
      </p:pic>
      <p:cxnSp>
        <p:nvCxnSpPr>
          <p:cNvPr id="27" name="Straight Arrow Connector 26"/>
          <p:cNvCxnSpPr/>
          <p:nvPr/>
        </p:nvCxnSpPr>
        <p:spPr bwMode="auto">
          <a:xfrm>
            <a:off x="6372200" y="548680"/>
            <a:ext cx="576064" cy="1872208"/>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cxnSp>
        <p:nvCxnSpPr>
          <p:cNvPr id="14" name="Straight Connector 13"/>
          <p:cNvCxnSpPr/>
          <p:nvPr/>
        </p:nvCxnSpPr>
        <p:spPr bwMode="auto">
          <a:xfrm>
            <a:off x="5220072" y="2708920"/>
            <a:ext cx="1296144" cy="0"/>
          </a:xfrm>
          <a:prstGeom prst="line">
            <a:avLst/>
          </a:prstGeom>
          <a:solidFill>
            <a:schemeClr val="accent1"/>
          </a:solidFill>
          <a:ln w="38100" cap="flat" cmpd="sng" algn="ctr">
            <a:solidFill>
              <a:srgbClr val="3366CC"/>
            </a:solidFill>
            <a:prstDash val="solid"/>
            <a:round/>
            <a:headEnd type="none" w="med" len="med"/>
            <a:tailEnd type="none" w="med" len="med"/>
          </a:ln>
          <a:effectLst/>
        </p:spPr>
      </p:cxnSp>
      <p:cxnSp>
        <p:nvCxnSpPr>
          <p:cNvPr id="16" name="Straight Connector 15"/>
          <p:cNvCxnSpPr/>
          <p:nvPr/>
        </p:nvCxnSpPr>
        <p:spPr bwMode="auto">
          <a:xfrm flipV="1">
            <a:off x="6516216" y="2132856"/>
            <a:ext cx="1008112" cy="576064"/>
          </a:xfrm>
          <a:prstGeom prst="line">
            <a:avLst/>
          </a:prstGeom>
          <a:solidFill>
            <a:schemeClr val="accent1"/>
          </a:solidFill>
          <a:ln w="38100" cap="flat" cmpd="sng" algn="ctr">
            <a:solidFill>
              <a:srgbClr val="3366CC"/>
            </a:solidFill>
            <a:prstDash val="solid"/>
            <a:round/>
            <a:headEnd type="none" w="med" len="med"/>
            <a:tailEnd type="none" w="med" len="med"/>
          </a:ln>
          <a:effectLst/>
        </p:spPr>
      </p:cxnSp>
      <p:cxnSp>
        <p:nvCxnSpPr>
          <p:cNvPr id="22" name="Straight Arrow Connector 21"/>
          <p:cNvCxnSpPr/>
          <p:nvPr/>
        </p:nvCxnSpPr>
        <p:spPr bwMode="auto">
          <a:xfrm flipH="1">
            <a:off x="2051720" y="548680"/>
            <a:ext cx="4320480" cy="1584176"/>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pic>
        <p:nvPicPr>
          <p:cNvPr id="9" name="Picture 8" descr="UPS A300 KBHM 130814 LOC DME - Alt-DME fm 2300ft Alts only - 23oct13.jpg"/>
          <p:cNvPicPr>
            <a:picLocks noChangeAspect="1"/>
          </p:cNvPicPr>
          <p:nvPr/>
        </p:nvPicPr>
        <p:blipFill>
          <a:blip r:embed="rId4" cstate="print"/>
          <a:stretch>
            <a:fillRect/>
          </a:stretch>
        </p:blipFill>
        <p:spPr>
          <a:xfrm>
            <a:off x="838888" y="1881080"/>
            <a:ext cx="1138605" cy="1224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D RAeS LHR 121011 - DACs set for IAD, NBO. TLS, Guam - 9oct12.jpg"/>
          <p:cNvPicPr>
            <a:picLocks noChangeAspect="1"/>
          </p:cNvPicPr>
          <p:nvPr/>
        </p:nvPicPr>
        <p:blipFill>
          <a:blip r:embed="rId3" cstate="print"/>
          <a:stretch>
            <a:fillRect/>
          </a:stretch>
        </p:blipFill>
        <p:spPr>
          <a:xfrm>
            <a:off x="399592" y="2153901"/>
            <a:ext cx="8388424" cy="4028819"/>
          </a:xfrm>
          <a:prstGeom prst="rect">
            <a:avLst/>
          </a:prstGeom>
        </p:spPr>
      </p:pic>
      <p:pic>
        <p:nvPicPr>
          <p:cNvPr id="5" name="Picture 4" descr="DFC App 131029 - iPhone 5 &amp; BMH Table - 29oct13.jpg"/>
          <p:cNvPicPr>
            <a:picLocks noChangeAspect="1"/>
          </p:cNvPicPr>
          <p:nvPr/>
        </p:nvPicPr>
        <p:blipFill>
          <a:blip r:embed="rId4" cstate="print"/>
          <a:stretch>
            <a:fillRect/>
          </a:stretch>
        </p:blipFill>
        <p:spPr>
          <a:xfrm>
            <a:off x="1262527" y="2060029"/>
            <a:ext cx="1952625" cy="4105275"/>
          </a:xfrm>
          <a:prstGeom prst="rect">
            <a:avLst/>
          </a:prstGeom>
        </p:spPr>
      </p:pic>
      <p:pic>
        <p:nvPicPr>
          <p:cNvPr id="6" name="Picture 5" descr="DFC App 131029 - Samsung Galaxy Note &amp; BHM Table - 29oct13x.jpg"/>
          <p:cNvPicPr>
            <a:picLocks noChangeAspect="1"/>
          </p:cNvPicPr>
          <p:nvPr/>
        </p:nvPicPr>
        <p:blipFill>
          <a:blip r:embed="rId5" cstate="print"/>
          <a:stretch>
            <a:fillRect/>
          </a:stretch>
        </p:blipFill>
        <p:spPr>
          <a:xfrm>
            <a:off x="5949528" y="2108586"/>
            <a:ext cx="2075422" cy="4101430"/>
          </a:xfrm>
          <a:prstGeom prst="rect">
            <a:avLst/>
          </a:prstGeom>
        </p:spPr>
      </p:pic>
      <p:sp>
        <p:nvSpPr>
          <p:cNvPr id="9" name="Rectangle 8"/>
          <p:cNvSpPr/>
          <p:nvPr/>
        </p:nvSpPr>
        <p:spPr>
          <a:xfrm>
            <a:off x="70328" y="161344"/>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Essential Info for Monitoring LOC-DME Approach</a:t>
            </a:r>
          </a:p>
        </p:txBody>
      </p:sp>
      <p:sp>
        <p:nvSpPr>
          <p:cNvPr id="10" name="Rectangle 9"/>
          <p:cNvSpPr/>
          <p:nvPr/>
        </p:nvSpPr>
        <p:spPr>
          <a:xfrm>
            <a:off x="54592" y="1088488"/>
            <a:ext cx="901296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i="1" dirty="0" smtClean="0">
                <a:solidFill>
                  <a:srgbClr val="000099"/>
                </a:solidFill>
                <a:latin typeface="Californian FB" pitchFamily="18" charset="0"/>
                <a:ea typeface="ＭＳ Ｐゴシック" pitchFamily="34" charset="-128"/>
              </a:rPr>
              <a:t>If no chart table available – Use another system</a:t>
            </a:r>
            <a:endParaRPr lang="en-GB" sz="2800" i="1" dirty="0" smtClean="0">
              <a:solidFill>
                <a:srgbClr val="000099"/>
              </a:solidFill>
              <a:latin typeface="Californian FB" pitchFamily="18" charset="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7526" name="Picture 6" descr="A330 PFD &amp; ND DME inidcations - 26oct09"/>
          <p:cNvPicPr>
            <a:picLocks noChangeAspect="1" noChangeArrowheads="1"/>
          </p:cNvPicPr>
          <p:nvPr/>
        </p:nvPicPr>
        <p:blipFill>
          <a:blip r:embed="rId3" cstate="print"/>
          <a:srcRect/>
          <a:stretch>
            <a:fillRect/>
          </a:stretch>
        </p:blipFill>
        <p:spPr bwMode="auto">
          <a:xfrm>
            <a:off x="519113" y="1876425"/>
            <a:ext cx="8181975" cy="3333750"/>
          </a:xfrm>
          <a:prstGeom prst="rect">
            <a:avLst/>
          </a:prstGeom>
          <a:noFill/>
          <a:ln w="9525">
            <a:noFill/>
            <a:miter lim="800000"/>
            <a:headEnd/>
            <a:tailEnd/>
          </a:ln>
        </p:spPr>
      </p:pic>
      <p:sp>
        <p:nvSpPr>
          <p:cNvPr id="1387527" name="Rectangle 7"/>
          <p:cNvSpPr>
            <a:spLocks noChangeArrowheads="1"/>
          </p:cNvSpPr>
          <p:nvPr/>
        </p:nvSpPr>
        <p:spPr bwMode="auto">
          <a:xfrm>
            <a:off x="82550" y="930275"/>
            <a:ext cx="9074150" cy="915988"/>
          </a:xfrm>
          <a:prstGeom prst="rect">
            <a:avLst/>
          </a:prstGeom>
          <a:noFill/>
          <a:ln w="9525">
            <a:noFill/>
            <a:miter lim="800000"/>
            <a:headEnd/>
            <a:tailEnd/>
          </a:ln>
        </p:spPr>
        <p:txBody>
          <a:bodyPr>
            <a:spAutoFit/>
          </a:bodyPr>
          <a:lstStyle/>
          <a:p>
            <a:pPr algn="ctr" eaLnBrk="0" hangingPunct="0">
              <a:spcBef>
                <a:spcPct val="50000"/>
              </a:spcBef>
            </a:pPr>
            <a:r>
              <a:rPr lang="en-GB" sz="1800" b="1" dirty="0">
                <a:solidFill>
                  <a:srgbClr val="000099"/>
                </a:solidFill>
              </a:rPr>
              <a:t>DME (Distance Measuring Equipment) reads to 0.1 n mile,</a:t>
            </a:r>
            <a:r>
              <a:rPr lang="en-GB" sz="1800" dirty="0">
                <a:solidFill>
                  <a:srgbClr val="000099"/>
                </a:solidFill>
              </a:rPr>
              <a:t> therefore:</a:t>
            </a:r>
          </a:p>
          <a:p>
            <a:pPr algn="ctr" eaLnBrk="0" hangingPunct="0"/>
            <a:r>
              <a:rPr lang="en-GB" sz="1800" dirty="0">
                <a:solidFill>
                  <a:srgbClr val="000099"/>
                </a:solidFill>
              </a:rPr>
              <a:t>Altitudes on a 3 degree glidepath can be checked / flown to within 30ft (300 x .1)</a:t>
            </a:r>
          </a:p>
          <a:p>
            <a:pPr algn="ctr" eaLnBrk="0" hangingPunct="0"/>
            <a:r>
              <a:rPr lang="en-GB" sz="1800" dirty="0">
                <a:solidFill>
                  <a:srgbClr val="000099"/>
                </a:solidFill>
              </a:rPr>
              <a:t>(It is important to use the correct DME - ILS or VOR if both are available!)</a:t>
            </a:r>
          </a:p>
        </p:txBody>
      </p:sp>
      <p:grpSp>
        <p:nvGrpSpPr>
          <p:cNvPr id="2" name="Group 10"/>
          <p:cNvGrpSpPr>
            <a:grpSpLocks/>
          </p:cNvGrpSpPr>
          <p:nvPr/>
        </p:nvGrpSpPr>
        <p:grpSpPr bwMode="auto">
          <a:xfrm>
            <a:off x="1187450" y="1816100"/>
            <a:ext cx="6769100" cy="2951163"/>
            <a:chOff x="748" y="1344"/>
            <a:chExt cx="4264" cy="1859"/>
          </a:xfrm>
        </p:grpSpPr>
        <p:sp>
          <p:nvSpPr>
            <p:cNvPr id="52232" name="Line 8"/>
            <p:cNvSpPr>
              <a:spLocks noChangeShapeType="1"/>
            </p:cNvSpPr>
            <p:nvPr/>
          </p:nvSpPr>
          <p:spPr bwMode="auto">
            <a:xfrm flipH="1">
              <a:off x="748" y="1344"/>
              <a:ext cx="2495" cy="1814"/>
            </a:xfrm>
            <a:prstGeom prst="line">
              <a:avLst/>
            </a:prstGeom>
            <a:noFill/>
            <a:ln w="38100">
              <a:solidFill>
                <a:srgbClr val="3366CC"/>
              </a:solidFill>
              <a:round/>
              <a:headEnd/>
              <a:tailEnd type="triangle" w="med" len="med"/>
            </a:ln>
          </p:spPr>
          <p:txBody>
            <a:bodyPr/>
            <a:lstStyle/>
            <a:p>
              <a:endParaRPr lang="en-GB"/>
            </a:p>
          </p:txBody>
        </p:sp>
        <p:sp>
          <p:nvSpPr>
            <p:cNvPr id="52233" name="Line 9"/>
            <p:cNvSpPr>
              <a:spLocks noChangeShapeType="1"/>
            </p:cNvSpPr>
            <p:nvPr/>
          </p:nvSpPr>
          <p:spPr bwMode="auto">
            <a:xfrm>
              <a:off x="3243" y="1344"/>
              <a:ext cx="1769" cy="1859"/>
            </a:xfrm>
            <a:prstGeom prst="line">
              <a:avLst/>
            </a:prstGeom>
            <a:noFill/>
            <a:ln w="38100">
              <a:solidFill>
                <a:srgbClr val="3366CC"/>
              </a:solidFill>
              <a:round/>
              <a:headEnd/>
              <a:tailEnd type="triangle" w="med" len="med"/>
            </a:ln>
          </p:spPr>
          <p:txBody>
            <a:bodyPr/>
            <a:lstStyle/>
            <a:p>
              <a:endParaRPr lang="en-GB"/>
            </a:p>
          </p:txBody>
        </p:sp>
      </p:grpSp>
      <p:sp>
        <p:nvSpPr>
          <p:cNvPr id="1387531" name="Rectangle 11"/>
          <p:cNvSpPr>
            <a:spLocks noChangeArrowheads="1"/>
          </p:cNvSpPr>
          <p:nvPr/>
        </p:nvSpPr>
        <p:spPr bwMode="auto">
          <a:xfrm>
            <a:off x="106363" y="5405438"/>
            <a:ext cx="9074150" cy="915987"/>
          </a:xfrm>
          <a:prstGeom prst="rect">
            <a:avLst/>
          </a:prstGeom>
          <a:noFill/>
          <a:ln w="9525">
            <a:noFill/>
            <a:miter lim="800000"/>
            <a:headEnd/>
            <a:tailEnd/>
          </a:ln>
        </p:spPr>
        <p:txBody>
          <a:bodyPr>
            <a:spAutoFit/>
          </a:bodyPr>
          <a:lstStyle/>
          <a:p>
            <a:pPr algn="ctr" eaLnBrk="0" hangingPunct="0">
              <a:spcBef>
                <a:spcPct val="50000"/>
              </a:spcBef>
            </a:pPr>
            <a:r>
              <a:rPr lang="en-GB" sz="1800" b="1">
                <a:solidFill>
                  <a:srgbClr val="000099"/>
                </a:solidFill>
              </a:rPr>
              <a:t>A DME in line with a runway can show an accurate glidepath on a Non Precision Approach by a simple DME-Altitude table for a Constant Descent Angle approach.</a:t>
            </a:r>
          </a:p>
          <a:p>
            <a:pPr algn="ctr" eaLnBrk="0" hangingPunct="0"/>
            <a:r>
              <a:rPr lang="en-GB" sz="1800" b="1" i="1">
                <a:solidFill>
                  <a:srgbClr val="000099"/>
                </a:solidFill>
              </a:rPr>
              <a:t>Step Down NPAs and many accidents could have been avoided 30 years ago.</a:t>
            </a:r>
            <a:endParaRPr lang="en-GB" sz="1800" i="1">
              <a:solidFill>
                <a:srgbClr val="000099"/>
              </a:solidFill>
            </a:endParaRPr>
          </a:p>
        </p:txBody>
      </p:sp>
      <p:sp>
        <p:nvSpPr>
          <p:cNvPr id="10" name="Rectangle 2"/>
          <p:cNvSpPr>
            <a:spLocks noChangeArrowheads="1"/>
          </p:cNvSpPr>
          <p:nvPr/>
        </p:nvSpPr>
        <p:spPr bwMode="auto">
          <a:xfrm>
            <a:off x="0" y="14288"/>
            <a:ext cx="9143999" cy="830997"/>
          </a:xfrm>
          <a:prstGeom prst="rect">
            <a:avLst/>
          </a:prstGeom>
          <a:noFill/>
          <a:ln w="9525">
            <a:noFill/>
            <a:miter lim="800000"/>
            <a:headEnd/>
            <a:tailEnd/>
          </a:ln>
        </p:spPr>
        <p:txBody>
          <a:bodyPr wrap="square">
            <a:spAutoFit/>
          </a:bodyPr>
          <a:lstStyle/>
          <a:p>
            <a:pPr algn="ctr" eaLnBrk="0" hangingPunct="0"/>
            <a:r>
              <a:rPr lang="en-GB" b="1" dirty="0" smtClean="0">
                <a:solidFill>
                  <a:srgbClr val="000099"/>
                </a:solidFill>
              </a:rPr>
              <a:t>8. Save Fuel/Time Flying Constant Angle VOR-DME Approach</a:t>
            </a:r>
          </a:p>
          <a:p>
            <a:pPr algn="ctr" eaLnBrk="0" hangingPunct="0"/>
            <a:endParaRPr lang="en-GB" b="1" dirty="0">
              <a:solidFill>
                <a:srgbClr val="000099"/>
              </a:solidFill>
            </a:endParaRPr>
          </a:p>
        </p:txBody>
      </p:sp>
      <p:sp>
        <p:nvSpPr>
          <p:cNvPr id="11" name="Rectangle 10"/>
          <p:cNvSpPr/>
          <p:nvPr/>
        </p:nvSpPr>
        <p:spPr>
          <a:xfrm>
            <a:off x="-7936" y="476672"/>
            <a:ext cx="9151936" cy="461665"/>
          </a:xfrm>
          <a:prstGeom prst="rect">
            <a:avLst/>
          </a:prstGeom>
        </p:spPr>
        <p:txBody>
          <a:bodyPr wrap="square">
            <a:spAutoFit/>
          </a:bodyPr>
          <a:lstStyle/>
          <a:p>
            <a:pPr algn="ctr" eaLnBrk="0" hangingPunct="0">
              <a:spcBef>
                <a:spcPct val="50000"/>
              </a:spcBef>
            </a:pPr>
            <a:r>
              <a:rPr lang="en-GB" b="1" dirty="0" smtClean="0">
                <a:solidFill>
                  <a:srgbClr val="000099"/>
                </a:solidFill>
              </a:rPr>
              <a:t>Continued Need  for DME-Altitude Tables</a:t>
            </a:r>
            <a:endParaRPr lang="en-GB"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87527">
                                            <p:txEl>
                                              <p:pRg st="0" end="0"/>
                                            </p:txEl>
                                          </p:spTgt>
                                        </p:tgtEl>
                                        <p:attrNameLst>
                                          <p:attrName>style.visibility</p:attrName>
                                        </p:attrNameLst>
                                      </p:cBhvr>
                                      <p:to>
                                        <p:strVal val="visible"/>
                                      </p:to>
                                    </p:set>
                                    <p:animEffect transition="in" filter="wipe(left)">
                                      <p:cBhvr>
                                        <p:cTn id="7" dur="500"/>
                                        <p:tgtEl>
                                          <p:spTgt spid="13875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87527">
                                            <p:txEl>
                                              <p:pRg st="1" end="1"/>
                                            </p:txEl>
                                          </p:spTgt>
                                        </p:tgtEl>
                                        <p:attrNameLst>
                                          <p:attrName>style.visibility</p:attrName>
                                        </p:attrNameLst>
                                      </p:cBhvr>
                                      <p:to>
                                        <p:strVal val="visible"/>
                                      </p:to>
                                    </p:set>
                                  </p:childTnLst>
                                </p:cTn>
                              </p:par>
                            </p:childTnLst>
                          </p:cTn>
                        </p:par>
                        <p:par>
                          <p:cTn id="12" fill="hold">
                            <p:stCondLst>
                              <p:cond delay="0"/>
                            </p:stCondLst>
                            <p:childTnLst>
                              <p:par>
                                <p:cTn id="13" presetID="55" presetClass="entr" presetSubtype="0" fill="hold" nodeType="afterEffect">
                                  <p:stCondLst>
                                    <p:cond delay="0"/>
                                  </p:stCondLst>
                                  <p:childTnLst>
                                    <p:set>
                                      <p:cBhvr>
                                        <p:cTn id="14" dur="1" fill="hold">
                                          <p:stCondLst>
                                            <p:cond delay="0"/>
                                          </p:stCondLst>
                                        </p:cTn>
                                        <p:tgtEl>
                                          <p:spTgt spid="1387526"/>
                                        </p:tgtEl>
                                        <p:attrNameLst>
                                          <p:attrName>style.visibility</p:attrName>
                                        </p:attrNameLst>
                                      </p:cBhvr>
                                      <p:to>
                                        <p:strVal val="visible"/>
                                      </p:to>
                                    </p:set>
                                    <p:anim calcmode="lin" valueType="num">
                                      <p:cBhvr>
                                        <p:cTn id="15" dur="1000" fill="hold"/>
                                        <p:tgtEl>
                                          <p:spTgt spid="1387526"/>
                                        </p:tgtEl>
                                        <p:attrNameLst>
                                          <p:attrName>ppt_w</p:attrName>
                                        </p:attrNameLst>
                                      </p:cBhvr>
                                      <p:tavLst>
                                        <p:tav tm="0">
                                          <p:val>
                                            <p:strVal val="#ppt_w*0.70"/>
                                          </p:val>
                                        </p:tav>
                                        <p:tav tm="100000">
                                          <p:val>
                                            <p:strVal val="#ppt_w"/>
                                          </p:val>
                                        </p:tav>
                                      </p:tavLst>
                                    </p:anim>
                                    <p:anim calcmode="lin" valueType="num">
                                      <p:cBhvr>
                                        <p:cTn id="16" dur="1000" fill="hold"/>
                                        <p:tgtEl>
                                          <p:spTgt spid="1387526"/>
                                        </p:tgtEl>
                                        <p:attrNameLst>
                                          <p:attrName>ppt_h</p:attrName>
                                        </p:attrNameLst>
                                      </p:cBhvr>
                                      <p:tavLst>
                                        <p:tav tm="0">
                                          <p:val>
                                            <p:strVal val="#ppt_h"/>
                                          </p:val>
                                        </p:tav>
                                        <p:tav tm="100000">
                                          <p:val>
                                            <p:strVal val="#ppt_h"/>
                                          </p:val>
                                        </p:tav>
                                      </p:tavLst>
                                    </p:anim>
                                    <p:animEffect transition="in" filter="fade">
                                      <p:cBhvr>
                                        <p:cTn id="17" dur="1000"/>
                                        <p:tgtEl>
                                          <p:spTgt spid="1387526"/>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387527">
                                            <p:txEl>
                                              <p:pRg st="2" end="2"/>
                                            </p:txEl>
                                          </p:spTgt>
                                        </p:tgtEl>
                                        <p:attrNameLst>
                                          <p:attrName>style.visibility</p:attrName>
                                        </p:attrNameLst>
                                      </p:cBhvr>
                                      <p:to>
                                        <p:strVal val="visible"/>
                                      </p:to>
                                    </p:set>
                                    <p:animEffect transition="in" filter="wipe(left)">
                                      <p:cBhvr>
                                        <p:cTn id="21" dur="500"/>
                                        <p:tgtEl>
                                          <p:spTgt spid="1387527">
                                            <p:txEl>
                                              <p:pRg st="2" end="2"/>
                                            </p:txEl>
                                          </p:spTgt>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87531">
                                            <p:txEl>
                                              <p:pRg st="0" end="0"/>
                                            </p:txEl>
                                          </p:spTgt>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nodeType="afterEffect">
                                  <p:stCondLst>
                                    <p:cond delay="0"/>
                                  </p:stCondLst>
                                  <p:childTnLst>
                                    <p:set>
                                      <p:cBhvr>
                                        <p:cTn id="32" dur="1" fill="hold">
                                          <p:stCondLst>
                                            <p:cond delay="0"/>
                                          </p:stCondLst>
                                        </p:cTn>
                                        <p:tgtEl>
                                          <p:spTgt spid="1387531">
                                            <p:txEl>
                                              <p:pRg st="1" end="1"/>
                                            </p:txEl>
                                          </p:spTgt>
                                        </p:tgtEl>
                                        <p:attrNameLst>
                                          <p:attrName>style.visibility</p:attrName>
                                        </p:attrNameLst>
                                      </p:cBhvr>
                                      <p:to>
                                        <p:strVal val="visible"/>
                                      </p:to>
                                    </p:set>
                                    <p:animEffect transition="in" filter="wipe(left)">
                                      <p:cBhvr>
                                        <p:cTn id="33" dur="500"/>
                                        <p:tgtEl>
                                          <p:spTgt spid="1387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152525" y="14288"/>
            <a:ext cx="6670675" cy="457200"/>
          </a:xfrm>
          <a:prstGeom prst="rect">
            <a:avLst/>
          </a:prstGeom>
          <a:noFill/>
          <a:ln w="9525">
            <a:noFill/>
            <a:miter lim="800000"/>
            <a:headEnd/>
            <a:tailEnd/>
          </a:ln>
        </p:spPr>
        <p:txBody>
          <a:bodyPr wrap="none">
            <a:spAutoFit/>
          </a:bodyPr>
          <a:lstStyle/>
          <a:p>
            <a:pPr algn="ctr" eaLnBrk="0" hangingPunct="0"/>
            <a:r>
              <a:rPr lang="en-GB" b="1" dirty="0">
                <a:solidFill>
                  <a:srgbClr val="000099"/>
                </a:solidFill>
              </a:rPr>
              <a:t>14. Accidents That Need Not Have Happened</a:t>
            </a:r>
          </a:p>
        </p:txBody>
      </p:sp>
      <p:pic>
        <p:nvPicPr>
          <p:cNvPr id="53251" name="Picture 3" descr="TWA CFIT IAD 12dec1974 - 12may10.jpg"/>
          <p:cNvPicPr>
            <a:picLocks noChangeAspect="1"/>
          </p:cNvPicPr>
          <p:nvPr/>
        </p:nvPicPr>
        <p:blipFill>
          <a:blip r:embed="rId3" cstate="print"/>
          <a:srcRect/>
          <a:stretch>
            <a:fillRect/>
          </a:stretch>
        </p:blipFill>
        <p:spPr bwMode="auto">
          <a:xfrm>
            <a:off x="685800" y="441325"/>
            <a:ext cx="7929563" cy="59467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2008" y="2636912"/>
            <a:ext cx="9036496" cy="3108543"/>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sz="2800" b="1" dirty="0" smtClean="0">
                <a:solidFill>
                  <a:srgbClr val="000099"/>
                </a:solidFill>
              </a:rPr>
              <a:t>There is an imminent shortage of pilots. </a:t>
            </a:r>
          </a:p>
          <a:p>
            <a:pPr marL="457200" indent="-457200" algn="ctr" eaLnBrk="0" hangingPunct="0">
              <a:spcBef>
                <a:spcPct val="20000"/>
              </a:spcBef>
              <a:buSzPct val="200000"/>
            </a:pPr>
            <a:r>
              <a:rPr lang="en-GB" sz="2800" b="1" dirty="0" smtClean="0">
                <a:solidFill>
                  <a:srgbClr val="000099"/>
                </a:solidFill>
              </a:rPr>
              <a:t>The supply from the military is no more.</a:t>
            </a:r>
          </a:p>
          <a:p>
            <a:pPr algn="ctr" eaLnBrk="0" hangingPunct="0">
              <a:spcBef>
                <a:spcPct val="20000"/>
              </a:spcBef>
              <a:buSzPct val="200000"/>
            </a:pPr>
            <a:r>
              <a:rPr lang="en-GB" sz="2800" b="1" dirty="0" smtClean="0">
                <a:solidFill>
                  <a:srgbClr val="000099"/>
                </a:solidFill>
              </a:rPr>
              <a:t>Sufficient  suitable  candidates </a:t>
            </a:r>
          </a:p>
          <a:p>
            <a:pPr algn="ctr" eaLnBrk="0" hangingPunct="0">
              <a:spcBef>
                <a:spcPct val="20000"/>
              </a:spcBef>
              <a:buSzPct val="200000"/>
            </a:pPr>
            <a:r>
              <a:rPr lang="en-GB" sz="2800" b="1" dirty="0" smtClean="0">
                <a:solidFill>
                  <a:srgbClr val="000099"/>
                </a:solidFill>
              </a:rPr>
              <a:t>with the necessary finance  of up to €100, 000.00 </a:t>
            </a:r>
          </a:p>
          <a:p>
            <a:pPr algn="ctr" eaLnBrk="0" hangingPunct="0">
              <a:spcBef>
                <a:spcPct val="20000"/>
              </a:spcBef>
              <a:buSzPct val="200000"/>
            </a:pPr>
            <a:r>
              <a:rPr lang="en-GB" sz="2800" b="1" dirty="0" smtClean="0">
                <a:solidFill>
                  <a:srgbClr val="000099"/>
                </a:solidFill>
              </a:rPr>
              <a:t>are not coming forward.</a:t>
            </a:r>
          </a:p>
          <a:p>
            <a:pPr marL="457200" indent="-457200" algn="ctr" eaLnBrk="0" hangingPunct="0">
              <a:spcBef>
                <a:spcPct val="20000"/>
              </a:spcBef>
              <a:buSzPct val="200000"/>
            </a:pPr>
            <a:endParaRPr lang="en-GB" sz="2800" dirty="0" smtClean="0"/>
          </a:p>
        </p:txBody>
      </p:sp>
      <p:sp>
        <p:nvSpPr>
          <p:cNvPr id="3" name="Text Box 4"/>
          <p:cNvSpPr txBox="1">
            <a:spLocks noChangeArrowheads="1"/>
          </p:cNvSpPr>
          <p:nvPr/>
        </p:nvSpPr>
        <p:spPr bwMode="auto">
          <a:xfrm>
            <a:off x="323528" y="190495"/>
            <a:ext cx="8316416" cy="2062103"/>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sz="3200" b="1" dirty="0" smtClean="0">
                <a:solidFill>
                  <a:srgbClr val="000099"/>
                </a:solidFill>
              </a:rPr>
              <a:t>Hope this has given some idea why competent pilots will be needed for efficient, safe operations into the foreseeable future......but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left)">
                                      <p:cBhvr>
                                        <p:cTn id="21" dur="500"/>
                                        <p:tgtEl>
                                          <p:spTgt spid="5">
                                            <p:txEl>
                                              <p:pRg st="3" end="3"/>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04813" y="136525"/>
            <a:ext cx="8545512" cy="396875"/>
          </a:xfrm>
          <a:prstGeom prst="rect">
            <a:avLst/>
          </a:prstGeom>
          <a:noFill/>
          <a:ln w="9525">
            <a:noFill/>
            <a:miter lim="800000"/>
            <a:headEnd/>
            <a:tailEnd/>
          </a:ln>
        </p:spPr>
        <p:txBody>
          <a:bodyPr wrap="none">
            <a:spAutoFit/>
          </a:bodyPr>
          <a:lstStyle/>
          <a:p>
            <a:pPr algn="r" eaLnBrk="0" hangingPunct="0"/>
            <a:r>
              <a:rPr lang="en-GB" sz="2000" b="1">
                <a:solidFill>
                  <a:srgbClr val="000099"/>
                </a:solidFill>
              </a:rPr>
              <a:t>2. Efficiency Loss as ATC must Separate Aircraft then Merge to Land </a:t>
            </a:r>
          </a:p>
        </p:txBody>
      </p:sp>
      <p:sp>
        <p:nvSpPr>
          <p:cNvPr id="1420291" name="Text Box 3"/>
          <p:cNvSpPr txBox="1">
            <a:spLocks noChangeArrowheads="1"/>
          </p:cNvSpPr>
          <p:nvPr/>
        </p:nvSpPr>
        <p:spPr bwMode="auto">
          <a:xfrm>
            <a:off x="358775" y="523875"/>
            <a:ext cx="8785225" cy="2854325"/>
          </a:xfrm>
          <a:prstGeom prst="rect">
            <a:avLst/>
          </a:prstGeom>
          <a:noFill/>
          <a:ln w="9525">
            <a:noFill/>
            <a:miter lim="800000"/>
            <a:headEnd/>
            <a:tailEnd/>
          </a:ln>
        </p:spPr>
        <p:txBody>
          <a:bodyPr>
            <a:spAutoFit/>
          </a:bodyPr>
          <a:lstStyle/>
          <a:p>
            <a:pPr eaLnBrk="0" hangingPunct="0">
              <a:spcBef>
                <a:spcPct val="50000"/>
              </a:spcBef>
            </a:pPr>
            <a:r>
              <a:rPr lang="en-GB" sz="1600" b="1" dirty="0">
                <a:solidFill>
                  <a:srgbClr val="000099"/>
                </a:solidFill>
              </a:rPr>
              <a:t>As aircraft approach their destination, ATC must merge aircraft into a stream to the runway to achieve the most efficient landing rate.</a:t>
            </a:r>
          </a:p>
          <a:p>
            <a:pPr eaLnBrk="0" hangingPunct="0">
              <a:spcBef>
                <a:spcPct val="30000"/>
              </a:spcBef>
            </a:pPr>
            <a:r>
              <a:rPr lang="en-GB" sz="1600" b="1" dirty="0">
                <a:solidFill>
                  <a:srgbClr val="000099"/>
                </a:solidFill>
              </a:rPr>
              <a:t>At present this is usually achieved by ATC giving aircraft headings and speeds to fly at low levels which stretch the approach path while aircraft are placed in sequence at the required spacing for the type causing extra fuel consumption and noise over the ground.</a:t>
            </a:r>
          </a:p>
          <a:p>
            <a:pPr eaLnBrk="0" hangingPunct="0">
              <a:spcBef>
                <a:spcPct val="50000"/>
              </a:spcBef>
            </a:pPr>
            <a:r>
              <a:rPr lang="en-GB" sz="1600" b="1" dirty="0">
                <a:solidFill>
                  <a:srgbClr val="000099"/>
                </a:solidFill>
              </a:rPr>
              <a:t>New Air Traffic Management Systems will merge aircraft into their landing sequence earlier in the flight, and allow more efficient descents with idle thrust leading to quieter Constant Descent Approaches with no periods of level flight. </a:t>
            </a:r>
          </a:p>
          <a:p>
            <a:pPr eaLnBrk="0" hangingPunct="0">
              <a:spcBef>
                <a:spcPct val="50000"/>
              </a:spcBef>
            </a:pPr>
            <a:r>
              <a:rPr lang="en-GB" sz="1600" b="1" dirty="0">
                <a:solidFill>
                  <a:srgbClr val="000099"/>
                </a:solidFill>
              </a:rPr>
              <a:t>The complexity of the process to merge traffic efficiently can be seen from the aircraft tracks into </a:t>
            </a:r>
            <a:r>
              <a:rPr lang="en-GB" sz="1600" b="1" dirty="0" err="1">
                <a:solidFill>
                  <a:srgbClr val="000099"/>
                </a:solidFill>
              </a:rPr>
              <a:t>Schiphol</a:t>
            </a:r>
            <a:r>
              <a:rPr lang="en-GB" sz="1600" b="1" dirty="0">
                <a:solidFill>
                  <a:srgbClr val="000099"/>
                </a:solidFill>
              </a:rPr>
              <a:t> airport at Amsterdam and simulations of the Paris arrival routes.</a:t>
            </a:r>
          </a:p>
        </p:txBody>
      </p:sp>
      <p:pic>
        <p:nvPicPr>
          <p:cNvPr id="1420292" name="Picture 4" descr="Phil Hogge - Schipol Arrivals - 23oct09"/>
          <p:cNvPicPr>
            <a:picLocks noChangeAspect="1" noChangeArrowheads="1"/>
          </p:cNvPicPr>
          <p:nvPr/>
        </p:nvPicPr>
        <p:blipFill>
          <a:blip r:embed="rId3" cstate="print"/>
          <a:srcRect/>
          <a:stretch>
            <a:fillRect/>
          </a:stretch>
        </p:blipFill>
        <p:spPr bwMode="auto">
          <a:xfrm>
            <a:off x="644525" y="3429000"/>
            <a:ext cx="4257675" cy="2879725"/>
          </a:xfrm>
          <a:prstGeom prst="rect">
            <a:avLst/>
          </a:prstGeom>
          <a:noFill/>
          <a:ln w="9525">
            <a:noFill/>
            <a:miter lim="800000"/>
            <a:headEnd/>
            <a:tailEnd/>
          </a:ln>
        </p:spPr>
      </p:pic>
      <p:pic>
        <p:nvPicPr>
          <p:cNvPr id="1420293" name="Picture 5" descr="Phil Hogge - Paris arrivals - 6nov08"/>
          <p:cNvPicPr>
            <a:picLocks noChangeAspect="1" noChangeArrowheads="1"/>
          </p:cNvPicPr>
          <p:nvPr/>
        </p:nvPicPr>
        <p:blipFill>
          <a:blip r:embed="rId4" cstate="print"/>
          <a:srcRect/>
          <a:stretch>
            <a:fillRect/>
          </a:stretch>
        </p:blipFill>
        <p:spPr bwMode="auto">
          <a:xfrm>
            <a:off x="5256213" y="3429000"/>
            <a:ext cx="3246437" cy="2879725"/>
          </a:xfrm>
          <a:prstGeom prst="rect">
            <a:avLst/>
          </a:prstGeom>
          <a:noFill/>
          <a:ln w="9525">
            <a:noFill/>
            <a:miter lim="800000"/>
            <a:headEnd/>
            <a:tailEnd/>
          </a:ln>
        </p:spPr>
      </p:pic>
      <p:sp>
        <p:nvSpPr>
          <p:cNvPr id="1420294" name="Text Box 6"/>
          <p:cNvSpPr txBox="1">
            <a:spLocks noChangeArrowheads="1"/>
          </p:cNvSpPr>
          <p:nvPr/>
        </p:nvSpPr>
        <p:spPr bwMode="auto">
          <a:xfrm>
            <a:off x="5257800" y="3454400"/>
            <a:ext cx="3238500" cy="309563"/>
          </a:xfrm>
          <a:prstGeom prst="rect">
            <a:avLst/>
          </a:prstGeom>
          <a:solidFill>
            <a:srgbClr val="FFFFFF"/>
          </a:solidFill>
          <a:ln w="12700" algn="ctr">
            <a:noFill/>
            <a:miter lim="800000"/>
            <a:headEnd/>
            <a:tailEnd/>
          </a:ln>
        </p:spPr>
        <p:txBody>
          <a:bodyPr lIns="0" tIns="0" rIns="0" bIns="0"/>
          <a:lstStyle/>
          <a:p>
            <a:pPr algn="ctr" eaLnBrk="0" hangingPunct="0"/>
            <a:r>
              <a:rPr lang="en-GB" sz="1600" b="1"/>
              <a:t>Simulation of Paris Arrivals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0291">
                                            <p:txEl>
                                              <p:pRg st="0" end="0"/>
                                            </p:txEl>
                                          </p:spTgt>
                                        </p:tgtEl>
                                        <p:attrNameLst>
                                          <p:attrName>style.visibility</p:attrName>
                                        </p:attrNameLst>
                                      </p:cBhvr>
                                      <p:to>
                                        <p:strVal val="visible"/>
                                      </p:to>
                                    </p:set>
                                    <p:animEffect transition="in" filter="wipe(left)">
                                      <p:cBhvr>
                                        <p:cTn id="7" dur="500"/>
                                        <p:tgtEl>
                                          <p:spTgt spid="142029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20291">
                                            <p:txEl>
                                              <p:pRg st="1" end="1"/>
                                            </p:txEl>
                                          </p:spTgt>
                                        </p:tgtEl>
                                        <p:attrNameLst>
                                          <p:attrName>style.visibility</p:attrName>
                                        </p:attrNameLst>
                                      </p:cBhvr>
                                      <p:to>
                                        <p:strVal val="visible"/>
                                      </p:to>
                                    </p:set>
                                    <p:animEffect transition="in" filter="wipe(left)">
                                      <p:cBhvr>
                                        <p:cTn id="11" dur="500"/>
                                        <p:tgtEl>
                                          <p:spTgt spid="142029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20291">
                                            <p:txEl>
                                              <p:pRg st="2" end="2"/>
                                            </p:txEl>
                                          </p:spTgt>
                                        </p:tgtEl>
                                        <p:attrNameLst>
                                          <p:attrName>style.visibility</p:attrName>
                                        </p:attrNameLst>
                                      </p:cBhvr>
                                      <p:to>
                                        <p:strVal val="visible"/>
                                      </p:to>
                                    </p:set>
                                    <p:animEffect transition="in" filter="wipe(left)">
                                      <p:cBhvr>
                                        <p:cTn id="16" dur="500"/>
                                        <p:tgtEl>
                                          <p:spTgt spid="1420291">
                                            <p:txEl>
                                              <p:pRg st="2" end="2"/>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20291">
                                            <p:txEl>
                                              <p:pRg st="3" end="3"/>
                                            </p:txEl>
                                          </p:spTgt>
                                        </p:tgtEl>
                                        <p:attrNameLst>
                                          <p:attrName>style.visibility</p:attrName>
                                        </p:attrNameLst>
                                      </p:cBhvr>
                                      <p:to>
                                        <p:strVal val="visible"/>
                                      </p:to>
                                    </p:set>
                                    <p:animEffect transition="in" filter="wipe(left)">
                                      <p:cBhvr>
                                        <p:cTn id="20" dur="500"/>
                                        <p:tgtEl>
                                          <p:spTgt spid="1420291">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420292"/>
                                        </p:tgtEl>
                                        <p:attrNameLst>
                                          <p:attrName>style.visibility</p:attrName>
                                        </p:attrNameLst>
                                      </p:cBhvr>
                                      <p:to>
                                        <p:strVal val="visible"/>
                                      </p:to>
                                    </p:set>
                                    <p:animEffect transition="in" filter="wipe(left)">
                                      <p:cBhvr>
                                        <p:cTn id="24" dur="500"/>
                                        <p:tgtEl>
                                          <p:spTgt spid="1420292"/>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420293"/>
                                        </p:tgtEl>
                                        <p:attrNameLst>
                                          <p:attrName>style.visibility</p:attrName>
                                        </p:attrNameLst>
                                      </p:cBhvr>
                                      <p:to>
                                        <p:strVal val="visible"/>
                                      </p:to>
                                    </p:set>
                                    <p:animEffect transition="in" filter="wipe(left)">
                                      <p:cBhvr>
                                        <p:cTn id="28" dur="500"/>
                                        <p:tgtEl>
                                          <p:spTgt spid="142029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20294"/>
                                        </p:tgtEl>
                                        <p:attrNameLst>
                                          <p:attrName>style.visibility</p:attrName>
                                        </p:attrNameLst>
                                      </p:cBhvr>
                                      <p:to>
                                        <p:strVal val="visible"/>
                                      </p:to>
                                    </p:set>
                                    <p:animEffect transition="in" filter="wipe(left)">
                                      <p:cBhvr>
                                        <p:cTn id="31" dur="500"/>
                                        <p:tgtEl>
                                          <p:spTgt spid="1420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291" grpId="0" build="p"/>
      <p:bldP spid="142029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4450" name="Picture 2" descr="!A380 cockpit Panorama 4 Full screen - 31oct08"/>
          <p:cNvPicPr>
            <a:picLocks noChangeAspect="1" noChangeArrowheads="1"/>
          </p:cNvPicPr>
          <p:nvPr/>
        </p:nvPicPr>
        <p:blipFill>
          <a:blip r:embed="rId3" cstate="print"/>
          <a:srcRect/>
          <a:stretch>
            <a:fillRect/>
          </a:stretch>
        </p:blipFill>
        <p:spPr bwMode="auto">
          <a:xfrm>
            <a:off x="212725" y="866775"/>
            <a:ext cx="8751888" cy="5473700"/>
          </a:xfrm>
          <a:prstGeom prst="rect">
            <a:avLst/>
          </a:prstGeom>
          <a:noFill/>
          <a:ln w="9525">
            <a:noFill/>
            <a:miter lim="800000"/>
            <a:headEnd/>
            <a:tailEnd/>
          </a:ln>
        </p:spPr>
      </p:pic>
      <p:sp>
        <p:nvSpPr>
          <p:cNvPr id="61443" name="Rectangle 3"/>
          <p:cNvSpPr>
            <a:spLocks noChangeArrowheads="1"/>
          </p:cNvSpPr>
          <p:nvPr/>
        </p:nvSpPr>
        <p:spPr bwMode="auto">
          <a:xfrm>
            <a:off x="3558762" y="14288"/>
            <a:ext cx="1858201" cy="461665"/>
          </a:xfrm>
          <a:prstGeom prst="rect">
            <a:avLst/>
          </a:prstGeom>
          <a:noFill/>
          <a:ln w="9525">
            <a:noFill/>
            <a:miter lim="800000"/>
            <a:headEnd/>
            <a:tailEnd/>
          </a:ln>
        </p:spPr>
        <p:txBody>
          <a:bodyPr wrap="none">
            <a:spAutoFit/>
          </a:bodyPr>
          <a:lstStyle/>
          <a:p>
            <a:pPr algn="ctr" eaLnBrk="0" hangingPunct="0"/>
            <a:r>
              <a:rPr lang="en-GB" b="1" dirty="0" smtClean="0">
                <a:solidFill>
                  <a:srgbClr val="000099"/>
                </a:solidFill>
              </a:rPr>
              <a:t>Conclusion</a:t>
            </a:r>
            <a:endParaRPr lang="en-GB" b="1" dirty="0">
              <a:solidFill>
                <a:srgbClr val="000099"/>
              </a:solidFill>
            </a:endParaRPr>
          </a:p>
        </p:txBody>
      </p:sp>
      <p:sp>
        <p:nvSpPr>
          <p:cNvPr id="1384452" name="Rectangle 4"/>
          <p:cNvSpPr>
            <a:spLocks noChangeArrowheads="1"/>
          </p:cNvSpPr>
          <p:nvPr/>
        </p:nvSpPr>
        <p:spPr bwMode="auto">
          <a:xfrm>
            <a:off x="7934" y="476250"/>
            <a:ext cx="9127242" cy="369332"/>
          </a:xfrm>
          <a:prstGeom prst="rect">
            <a:avLst/>
          </a:prstGeom>
          <a:noFill/>
          <a:ln w="9525">
            <a:noFill/>
            <a:miter lim="800000"/>
            <a:headEnd/>
            <a:tailEnd/>
          </a:ln>
        </p:spPr>
        <p:txBody>
          <a:bodyPr wrap="none">
            <a:spAutoFit/>
          </a:bodyPr>
          <a:lstStyle/>
          <a:p>
            <a:pPr eaLnBrk="0" hangingPunct="0"/>
            <a:r>
              <a:rPr lang="en-GB" sz="1800" b="1" i="1" dirty="0" smtClean="0">
                <a:solidFill>
                  <a:srgbClr val="000099"/>
                </a:solidFill>
              </a:rPr>
              <a:t>….Flight Decks and pilots’ roles are unlikely to change  in the foreseeable future</a:t>
            </a:r>
            <a:endParaRPr lang="en-GB" sz="1800" b="1" i="1" dirty="0">
              <a:solidFill>
                <a:srgbClr val="000099"/>
              </a:solidFill>
            </a:endParaRPr>
          </a:p>
        </p:txBody>
      </p:sp>
      <p:sp>
        <p:nvSpPr>
          <p:cNvPr id="1384457" name="Rectangle 9"/>
          <p:cNvSpPr>
            <a:spLocks noChangeArrowheads="1"/>
          </p:cNvSpPr>
          <p:nvPr/>
        </p:nvSpPr>
        <p:spPr bwMode="auto">
          <a:xfrm>
            <a:off x="6227763" y="5229225"/>
            <a:ext cx="2447925" cy="720725"/>
          </a:xfrm>
          <a:prstGeom prst="rect">
            <a:avLst/>
          </a:prstGeom>
          <a:solidFill>
            <a:schemeClr val="bg2">
              <a:alpha val="58038"/>
            </a:schemeClr>
          </a:solidFill>
          <a:ln w="12700">
            <a:solidFill>
              <a:srgbClr val="000099"/>
            </a:solidFill>
            <a:miter lim="800000"/>
            <a:headEnd/>
            <a:tailEnd/>
          </a:ln>
        </p:spPr>
        <p:txBody>
          <a:bodyPr wrap="none" anchor="ctr"/>
          <a:lstStyle/>
          <a:p>
            <a:pPr algn="ctr" eaLnBrk="0" hangingPunct="0"/>
            <a:r>
              <a:rPr lang="en-GB" b="1">
                <a:solidFill>
                  <a:srgbClr val="000099"/>
                </a:solidFill>
              </a:rPr>
              <a:t>A380 Flight Deck</a:t>
            </a:r>
          </a:p>
        </p:txBody>
      </p:sp>
      <p:sp>
        <p:nvSpPr>
          <p:cNvPr id="7" name="Text Box 4"/>
          <p:cNvSpPr txBox="1">
            <a:spLocks noChangeArrowheads="1"/>
          </p:cNvSpPr>
          <p:nvPr/>
        </p:nvSpPr>
        <p:spPr bwMode="auto">
          <a:xfrm>
            <a:off x="639568" y="1525945"/>
            <a:ext cx="7704856" cy="707886"/>
          </a:xfrm>
          <a:prstGeom prst="rect">
            <a:avLst/>
          </a:prstGeom>
          <a:solidFill>
            <a:schemeClr val="bg1">
              <a:lumMod val="65000"/>
              <a:alpha val="70000"/>
            </a:schemeClr>
          </a:solidFill>
          <a:ln w="9525">
            <a:noFill/>
            <a:miter lim="800000"/>
            <a:headEnd/>
            <a:tailEnd/>
          </a:ln>
        </p:spPr>
        <p:txBody>
          <a:bodyPr wrap="square">
            <a:spAutoFit/>
          </a:bodyPr>
          <a:lstStyle/>
          <a:p>
            <a:pPr marL="457200" indent="-457200" algn="ctr" eaLnBrk="0" hangingPunct="0">
              <a:spcBef>
                <a:spcPct val="20000"/>
              </a:spcBef>
              <a:buSzPct val="200000"/>
            </a:pPr>
            <a:r>
              <a:rPr lang="en-GB" sz="2000" b="1" dirty="0" smtClean="0">
                <a:solidFill>
                  <a:srgbClr val="000099"/>
                </a:solidFill>
              </a:rPr>
              <a:t>We must continue to recruit best standard of candidate to maintain our high levels of safety and  efficiency</a:t>
            </a:r>
            <a:endParaRPr lang="en-GB"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84450"/>
                                        </p:tgtEl>
                                        <p:attrNameLst>
                                          <p:attrName>style.visibility</p:attrName>
                                        </p:attrNameLst>
                                      </p:cBhvr>
                                      <p:to>
                                        <p:strVal val="visible"/>
                                      </p:to>
                                    </p:set>
                                    <p:anim calcmode="lin" valueType="num">
                                      <p:cBhvr>
                                        <p:cTn id="7" dur="1000" fill="hold"/>
                                        <p:tgtEl>
                                          <p:spTgt spid="1384450"/>
                                        </p:tgtEl>
                                        <p:attrNameLst>
                                          <p:attrName>ppt_w</p:attrName>
                                        </p:attrNameLst>
                                      </p:cBhvr>
                                      <p:tavLst>
                                        <p:tav tm="0">
                                          <p:val>
                                            <p:strVal val="#ppt_w*0.70"/>
                                          </p:val>
                                        </p:tav>
                                        <p:tav tm="100000">
                                          <p:val>
                                            <p:strVal val="#ppt_w"/>
                                          </p:val>
                                        </p:tav>
                                      </p:tavLst>
                                    </p:anim>
                                    <p:anim calcmode="lin" valueType="num">
                                      <p:cBhvr>
                                        <p:cTn id="8" dur="1000" fill="hold"/>
                                        <p:tgtEl>
                                          <p:spTgt spid="1384450"/>
                                        </p:tgtEl>
                                        <p:attrNameLst>
                                          <p:attrName>ppt_h</p:attrName>
                                        </p:attrNameLst>
                                      </p:cBhvr>
                                      <p:tavLst>
                                        <p:tav tm="0">
                                          <p:val>
                                            <p:strVal val="#ppt_h"/>
                                          </p:val>
                                        </p:tav>
                                        <p:tav tm="100000">
                                          <p:val>
                                            <p:strVal val="#ppt_h"/>
                                          </p:val>
                                        </p:tav>
                                      </p:tavLst>
                                    </p:anim>
                                    <p:animEffect transition="in" filter="fade">
                                      <p:cBhvr>
                                        <p:cTn id="9" dur="1000"/>
                                        <p:tgtEl>
                                          <p:spTgt spid="138445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84457"/>
                                        </p:tgtEl>
                                        <p:attrNameLst>
                                          <p:attrName>style.visibility</p:attrName>
                                        </p:attrNameLst>
                                      </p:cBhvr>
                                      <p:to>
                                        <p:strVal val="visible"/>
                                      </p:to>
                                    </p:set>
                                    <p:anim calcmode="lin" valueType="num">
                                      <p:cBhvr>
                                        <p:cTn id="12" dur="1000" fill="hold"/>
                                        <p:tgtEl>
                                          <p:spTgt spid="1384457"/>
                                        </p:tgtEl>
                                        <p:attrNameLst>
                                          <p:attrName>ppt_w</p:attrName>
                                        </p:attrNameLst>
                                      </p:cBhvr>
                                      <p:tavLst>
                                        <p:tav tm="0">
                                          <p:val>
                                            <p:strVal val="#ppt_w*0.70"/>
                                          </p:val>
                                        </p:tav>
                                        <p:tav tm="100000">
                                          <p:val>
                                            <p:strVal val="#ppt_w"/>
                                          </p:val>
                                        </p:tav>
                                      </p:tavLst>
                                    </p:anim>
                                    <p:anim calcmode="lin" valueType="num">
                                      <p:cBhvr>
                                        <p:cTn id="13" dur="1000" fill="hold"/>
                                        <p:tgtEl>
                                          <p:spTgt spid="1384457"/>
                                        </p:tgtEl>
                                        <p:attrNameLst>
                                          <p:attrName>ppt_h</p:attrName>
                                        </p:attrNameLst>
                                      </p:cBhvr>
                                      <p:tavLst>
                                        <p:tav tm="0">
                                          <p:val>
                                            <p:strVal val="#ppt_h"/>
                                          </p:val>
                                        </p:tav>
                                        <p:tav tm="100000">
                                          <p:val>
                                            <p:strVal val="#ppt_h"/>
                                          </p:val>
                                        </p:tav>
                                      </p:tavLst>
                                    </p:anim>
                                    <p:animEffect transition="in" filter="fade">
                                      <p:cBhvr>
                                        <p:cTn id="14" dur="1000"/>
                                        <p:tgtEl>
                                          <p:spTgt spid="138445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384452"/>
                                        </p:tgtEl>
                                        <p:attrNameLst>
                                          <p:attrName>style.visibility</p:attrName>
                                        </p:attrNameLst>
                                      </p:cBhvr>
                                      <p:to>
                                        <p:strVal val="visible"/>
                                      </p:to>
                                    </p:set>
                                    <p:animEffect transition="in" filter="wipe(left)">
                                      <p:cBhvr>
                                        <p:cTn id="18" dur="500"/>
                                        <p:tgtEl>
                                          <p:spTgt spid="13844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452" grpId="0"/>
      <p:bldP spid="1384457" grpId="0" animBg="1"/>
      <p:bldP spid="7" grpId="0" uiExpand="1" build="p" bldLvl="3"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A380 cockpit Panorama 4 Full screen - 31oct08"/>
          <p:cNvPicPr>
            <a:picLocks noChangeAspect="1" noChangeArrowheads="1"/>
          </p:cNvPicPr>
          <p:nvPr/>
        </p:nvPicPr>
        <p:blipFill>
          <a:blip r:embed="rId3" cstate="print"/>
          <a:srcRect/>
          <a:stretch>
            <a:fillRect/>
          </a:stretch>
        </p:blipFill>
        <p:spPr bwMode="auto">
          <a:xfrm>
            <a:off x="212725" y="866775"/>
            <a:ext cx="8751888" cy="5473700"/>
          </a:xfrm>
          <a:prstGeom prst="rect">
            <a:avLst/>
          </a:prstGeom>
          <a:noFill/>
          <a:ln w="9525">
            <a:noFill/>
            <a:miter lim="800000"/>
            <a:headEnd/>
            <a:tailEnd/>
          </a:ln>
        </p:spPr>
      </p:pic>
      <p:sp>
        <p:nvSpPr>
          <p:cNvPr id="62467" name="Rectangle 3"/>
          <p:cNvSpPr>
            <a:spLocks noChangeArrowheads="1"/>
          </p:cNvSpPr>
          <p:nvPr/>
        </p:nvSpPr>
        <p:spPr bwMode="auto">
          <a:xfrm>
            <a:off x="3558762" y="-57001"/>
            <a:ext cx="1858201" cy="461665"/>
          </a:xfrm>
          <a:prstGeom prst="rect">
            <a:avLst/>
          </a:prstGeom>
          <a:noFill/>
          <a:ln w="9525">
            <a:noFill/>
            <a:miter lim="800000"/>
            <a:headEnd/>
            <a:tailEnd/>
          </a:ln>
        </p:spPr>
        <p:txBody>
          <a:bodyPr wrap="none">
            <a:spAutoFit/>
          </a:bodyPr>
          <a:lstStyle/>
          <a:p>
            <a:pPr algn="ctr" eaLnBrk="0" hangingPunct="0"/>
            <a:r>
              <a:rPr lang="en-GB" b="1" dirty="0" smtClean="0">
                <a:solidFill>
                  <a:srgbClr val="000099"/>
                </a:solidFill>
              </a:rPr>
              <a:t>Conclusion</a:t>
            </a:r>
            <a:endParaRPr lang="en-GB" b="1" dirty="0">
              <a:solidFill>
                <a:srgbClr val="000099"/>
              </a:solidFill>
            </a:endParaRPr>
          </a:p>
        </p:txBody>
      </p:sp>
      <p:sp>
        <p:nvSpPr>
          <p:cNvPr id="1454084" name="Rectangle 4"/>
          <p:cNvSpPr>
            <a:spLocks noChangeArrowheads="1"/>
          </p:cNvSpPr>
          <p:nvPr/>
        </p:nvSpPr>
        <p:spPr bwMode="auto">
          <a:xfrm>
            <a:off x="1771594" y="260648"/>
            <a:ext cx="5673349" cy="646331"/>
          </a:xfrm>
          <a:prstGeom prst="rect">
            <a:avLst/>
          </a:prstGeom>
          <a:noFill/>
          <a:ln w="9525">
            <a:noFill/>
            <a:miter lim="800000"/>
            <a:headEnd/>
            <a:tailEnd/>
          </a:ln>
        </p:spPr>
        <p:txBody>
          <a:bodyPr wrap="none">
            <a:spAutoFit/>
          </a:bodyPr>
          <a:lstStyle/>
          <a:p>
            <a:pPr algn="ctr" eaLnBrk="0" hangingPunct="0"/>
            <a:r>
              <a:rPr lang="en-GB" sz="1800" b="1" dirty="0" smtClean="0">
                <a:solidFill>
                  <a:srgbClr val="FF0000"/>
                </a:solidFill>
              </a:rPr>
              <a:t>…or do you still believe it is like driving a train – </a:t>
            </a:r>
          </a:p>
          <a:p>
            <a:pPr algn="ctr" eaLnBrk="0" hangingPunct="0"/>
            <a:r>
              <a:rPr lang="en-GB" sz="1800" b="1" dirty="0" smtClean="0">
                <a:solidFill>
                  <a:srgbClr val="FF0000"/>
                </a:solidFill>
              </a:rPr>
              <a:t>in one dimension rather that 3?</a:t>
            </a:r>
          </a:p>
        </p:txBody>
      </p:sp>
      <p:pic>
        <p:nvPicPr>
          <p:cNvPr id="1454088" name="Picture 8" descr="TGV - inside driver's cab - 21apr10"/>
          <p:cNvPicPr>
            <a:picLocks noChangeAspect="1" noChangeArrowheads="1"/>
          </p:cNvPicPr>
          <p:nvPr/>
        </p:nvPicPr>
        <p:blipFill>
          <a:blip r:embed="rId4" cstate="print"/>
          <a:srcRect/>
          <a:stretch>
            <a:fillRect/>
          </a:stretch>
        </p:blipFill>
        <p:spPr bwMode="auto">
          <a:xfrm>
            <a:off x="2843213" y="2726208"/>
            <a:ext cx="3457575" cy="2668588"/>
          </a:xfrm>
          <a:prstGeom prst="rect">
            <a:avLst/>
          </a:prstGeom>
          <a:noFill/>
          <a:ln w="9525">
            <a:noFill/>
            <a:miter lim="800000"/>
            <a:headEnd/>
            <a:tailEnd/>
          </a:ln>
        </p:spPr>
      </p:pic>
      <p:pic>
        <p:nvPicPr>
          <p:cNvPr id="1454087" name="Picture 7" descr="TGV - forward view of track - 21apr10"/>
          <p:cNvPicPr>
            <a:picLocks noChangeAspect="1" noChangeArrowheads="1"/>
          </p:cNvPicPr>
          <p:nvPr/>
        </p:nvPicPr>
        <p:blipFill>
          <a:blip r:embed="rId5" cstate="print"/>
          <a:srcRect/>
          <a:stretch>
            <a:fillRect/>
          </a:stretch>
        </p:blipFill>
        <p:spPr bwMode="auto">
          <a:xfrm>
            <a:off x="3111500" y="1486371"/>
            <a:ext cx="3171825" cy="1971675"/>
          </a:xfrm>
          <a:prstGeom prst="rect">
            <a:avLst/>
          </a:prstGeom>
          <a:noFill/>
          <a:ln w="9525">
            <a:noFill/>
            <a:miter lim="800000"/>
            <a:headEnd/>
            <a:tailEnd/>
          </a:ln>
        </p:spPr>
      </p:pic>
      <p:sp>
        <p:nvSpPr>
          <p:cNvPr id="1454089" name="Text Box 9"/>
          <p:cNvSpPr txBox="1">
            <a:spLocks noChangeArrowheads="1"/>
          </p:cNvSpPr>
          <p:nvPr/>
        </p:nvSpPr>
        <p:spPr bwMode="auto">
          <a:xfrm>
            <a:off x="2843213" y="5378921"/>
            <a:ext cx="3459162" cy="714375"/>
          </a:xfrm>
          <a:prstGeom prst="rect">
            <a:avLst/>
          </a:prstGeom>
          <a:solidFill>
            <a:schemeClr val="bg1"/>
          </a:solidFill>
          <a:ln w="12700">
            <a:solidFill>
              <a:schemeClr val="tx1"/>
            </a:solidFill>
            <a:miter lim="800000"/>
            <a:headEnd/>
            <a:tailEnd/>
          </a:ln>
        </p:spPr>
        <p:txBody>
          <a:bodyPr/>
          <a:lstStyle/>
          <a:p>
            <a:pPr algn="ctr" eaLnBrk="0" hangingPunct="0">
              <a:spcBef>
                <a:spcPct val="50000"/>
              </a:spcBef>
            </a:pPr>
            <a:r>
              <a:rPr lang="en-GB" sz="2000" b="1" dirty="0"/>
              <a:t>French TGV driver on record </a:t>
            </a:r>
            <a:r>
              <a:rPr lang="en-GB" sz="2000" b="1" dirty="0" smtClean="0"/>
              <a:t>575kph/357mph </a:t>
            </a:r>
            <a:r>
              <a:rPr lang="en-GB" sz="2000" b="1" dirty="0"/>
              <a:t>run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4084"/>
                                        </p:tgtEl>
                                        <p:attrNameLst>
                                          <p:attrName>style.visibility</p:attrName>
                                        </p:attrNameLst>
                                      </p:cBhvr>
                                      <p:to>
                                        <p:strVal val="visible"/>
                                      </p:to>
                                    </p:set>
                                    <p:animEffect transition="in" filter="wipe(left)">
                                      <p:cBhvr>
                                        <p:cTn id="7" dur="500"/>
                                        <p:tgtEl>
                                          <p:spTgt spid="1454084"/>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454087"/>
                                        </p:tgtEl>
                                        <p:attrNameLst>
                                          <p:attrName>style.visibility</p:attrName>
                                        </p:attrNameLst>
                                      </p:cBhvr>
                                      <p:to>
                                        <p:strVal val="visible"/>
                                      </p:to>
                                    </p:set>
                                    <p:anim calcmode="lin" valueType="num">
                                      <p:cBhvr>
                                        <p:cTn id="11" dur="1000" fill="hold"/>
                                        <p:tgtEl>
                                          <p:spTgt spid="1454087"/>
                                        </p:tgtEl>
                                        <p:attrNameLst>
                                          <p:attrName>ppt_w</p:attrName>
                                        </p:attrNameLst>
                                      </p:cBhvr>
                                      <p:tavLst>
                                        <p:tav tm="0">
                                          <p:val>
                                            <p:strVal val="#ppt_w*0.70"/>
                                          </p:val>
                                        </p:tav>
                                        <p:tav tm="100000">
                                          <p:val>
                                            <p:strVal val="#ppt_w"/>
                                          </p:val>
                                        </p:tav>
                                      </p:tavLst>
                                    </p:anim>
                                    <p:anim calcmode="lin" valueType="num">
                                      <p:cBhvr>
                                        <p:cTn id="12" dur="1000" fill="hold"/>
                                        <p:tgtEl>
                                          <p:spTgt spid="1454087"/>
                                        </p:tgtEl>
                                        <p:attrNameLst>
                                          <p:attrName>ppt_h</p:attrName>
                                        </p:attrNameLst>
                                      </p:cBhvr>
                                      <p:tavLst>
                                        <p:tav tm="0">
                                          <p:val>
                                            <p:strVal val="#ppt_h"/>
                                          </p:val>
                                        </p:tav>
                                        <p:tav tm="100000">
                                          <p:val>
                                            <p:strVal val="#ppt_h"/>
                                          </p:val>
                                        </p:tav>
                                      </p:tavLst>
                                    </p:anim>
                                    <p:animEffect transition="in" filter="fade">
                                      <p:cBhvr>
                                        <p:cTn id="13" dur="1000"/>
                                        <p:tgtEl>
                                          <p:spTgt spid="1454087"/>
                                        </p:tgtEl>
                                      </p:cBhvr>
                                    </p:animEffect>
                                  </p:childTnLst>
                                </p:cTn>
                              </p:par>
                              <p:par>
                                <p:cTn id="14" presetID="55" presetClass="entr" presetSubtype="0" fill="hold" nodeType="withEffect">
                                  <p:stCondLst>
                                    <p:cond delay="0"/>
                                  </p:stCondLst>
                                  <p:childTnLst>
                                    <p:set>
                                      <p:cBhvr>
                                        <p:cTn id="15" dur="1" fill="hold">
                                          <p:stCondLst>
                                            <p:cond delay="0"/>
                                          </p:stCondLst>
                                        </p:cTn>
                                        <p:tgtEl>
                                          <p:spTgt spid="1454088"/>
                                        </p:tgtEl>
                                        <p:attrNameLst>
                                          <p:attrName>style.visibility</p:attrName>
                                        </p:attrNameLst>
                                      </p:cBhvr>
                                      <p:to>
                                        <p:strVal val="visible"/>
                                      </p:to>
                                    </p:set>
                                    <p:anim calcmode="lin" valueType="num">
                                      <p:cBhvr>
                                        <p:cTn id="16" dur="1000" fill="hold"/>
                                        <p:tgtEl>
                                          <p:spTgt spid="1454088"/>
                                        </p:tgtEl>
                                        <p:attrNameLst>
                                          <p:attrName>ppt_w</p:attrName>
                                        </p:attrNameLst>
                                      </p:cBhvr>
                                      <p:tavLst>
                                        <p:tav tm="0">
                                          <p:val>
                                            <p:strVal val="#ppt_w*0.70"/>
                                          </p:val>
                                        </p:tav>
                                        <p:tav tm="100000">
                                          <p:val>
                                            <p:strVal val="#ppt_w"/>
                                          </p:val>
                                        </p:tav>
                                      </p:tavLst>
                                    </p:anim>
                                    <p:anim calcmode="lin" valueType="num">
                                      <p:cBhvr>
                                        <p:cTn id="17" dur="1000" fill="hold"/>
                                        <p:tgtEl>
                                          <p:spTgt spid="1454088"/>
                                        </p:tgtEl>
                                        <p:attrNameLst>
                                          <p:attrName>ppt_h</p:attrName>
                                        </p:attrNameLst>
                                      </p:cBhvr>
                                      <p:tavLst>
                                        <p:tav tm="0">
                                          <p:val>
                                            <p:strVal val="#ppt_h"/>
                                          </p:val>
                                        </p:tav>
                                        <p:tav tm="100000">
                                          <p:val>
                                            <p:strVal val="#ppt_h"/>
                                          </p:val>
                                        </p:tav>
                                      </p:tavLst>
                                    </p:anim>
                                    <p:animEffect transition="in" filter="fade">
                                      <p:cBhvr>
                                        <p:cTn id="18" dur="1000"/>
                                        <p:tgtEl>
                                          <p:spTgt spid="1454088"/>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1454089"/>
                                        </p:tgtEl>
                                        <p:attrNameLst>
                                          <p:attrName>style.visibility</p:attrName>
                                        </p:attrNameLst>
                                      </p:cBhvr>
                                      <p:to>
                                        <p:strVal val="visible"/>
                                      </p:to>
                                    </p:set>
                                    <p:anim calcmode="lin" valueType="num">
                                      <p:cBhvr>
                                        <p:cTn id="21" dur="1000" fill="hold"/>
                                        <p:tgtEl>
                                          <p:spTgt spid="1454089"/>
                                        </p:tgtEl>
                                        <p:attrNameLst>
                                          <p:attrName>ppt_w</p:attrName>
                                        </p:attrNameLst>
                                      </p:cBhvr>
                                      <p:tavLst>
                                        <p:tav tm="0">
                                          <p:val>
                                            <p:strVal val="#ppt_w*0.70"/>
                                          </p:val>
                                        </p:tav>
                                        <p:tav tm="100000">
                                          <p:val>
                                            <p:strVal val="#ppt_w"/>
                                          </p:val>
                                        </p:tav>
                                      </p:tavLst>
                                    </p:anim>
                                    <p:anim calcmode="lin" valueType="num">
                                      <p:cBhvr>
                                        <p:cTn id="22" dur="1000" fill="hold"/>
                                        <p:tgtEl>
                                          <p:spTgt spid="1454089"/>
                                        </p:tgtEl>
                                        <p:attrNameLst>
                                          <p:attrName>ppt_h</p:attrName>
                                        </p:attrNameLst>
                                      </p:cBhvr>
                                      <p:tavLst>
                                        <p:tav tm="0">
                                          <p:val>
                                            <p:strVal val="#ppt_h"/>
                                          </p:val>
                                        </p:tav>
                                        <p:tav tm="100000">
                                          <p:val>
                                            <p:strVal val="#ppt_h"/>
                                          </p:val>
                                        </p:tav>
                                      </p:tavLst>
                                    </p:anim>
                                    <p:animEffect transition="in" filter="fade">
                                      <p:cBhvr>
                                        <p:cTn id="23" dur="1000"/>
                                        <p:tgtEl>
                                          <p:spTgt spid="145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084" grpId="0"/>
      <p:bldP spid="145408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HD 131113 - RAeS Solent Brnch - Opnl Noise Fuel Savng Past Ftre - Need Pilot\RAeS Solent Lctre 131106 - A380 cockpit &amp; smiling pilot - 7aug13.jpg"/>
          <p:cNvPicPr>
            <a:picLocks noChangeAspect="1" noChangeArrowheads="1"/>
          </p:cNvPicPr>
          <p:nvPr/>
        </p:nvPicPr>
        <p:blipFill>
          <a:blip r:embed="rId2" cstate="print"/>
          <a:srcRect/>
          <a:stretch>
            <a:fillRect/>
          </a:stretch>
        </p:blipFill>
        <p:spPr bwMode="auto">
          <a:xfrm>
            <a:off x="-21639" y="749848"/>
            <a:ext cx="9115855" cy="5464076"/>
          </a:xfrm>
          <a:prstGeom prst="rect">
            <a:avLst/>
          </a:prstGeom>
          <a:noFill/>
        </p:spPr>
      </p:pic>
      <p:sp>
        <p:nvSpPr>
          <p:cNvPr id="3" name="Rectangle 3"/>
          <p:cNvSpPr>
            <a:spLocks noChangeArrowheads="1"/>
          </p:cNvSpPr>
          <p:nvPr/>
        </p:nvSpPr>
        <p:spPr bwMode="auto">
          <a:xfrm>
            <a:off x="473824" y="85728"/>
            <a:ext cx="8028096" cy="523220"/>
          </a:xfrm>
          <a:prstGeom prst="rect">
            <a:avLst/>
          </a:prstGeom>
          <a:noFill/>
          <a:ln w="9525">
            <a:noFill/>
            <a:miter lim="800000"/>
            <a:headEnd/>
            <a:tailEnd/>
          </a:ln>
        </p:spPr>
        <p:txBody>
          <a:bodyPr wrap="none">
            <a:spAutoFit/>
          </a:bodyPr>
          <a:lstStyle/>
          <a:p>
            <a:pPr algn="ctr" eaLnBrk="0" hangingPunct="0"/>
            <a:r>
              <a:rPr lang="en-GB" sz="2800" b="1" dirty="0" smtClean="0">
                <a:solidFill>
                  <a:srgbClr val="000099"/>
                </a:solidFill>
              </a:rPr>
              <a:t>We must recruit competent &amp; motivated pilots</a:t>
            </a:r>
            <a:endParaRPr lang="en-GB" sz="28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USA A320 in Hudson 15jan09 - Always fly First Class"/>
          <p:cNvPicPr>
            <a:picLocks noChangeAspect="1" noChangeArrowheads="1"/>
          </p:cNvPicPr>
          <p:nvPr/>
        </p:nvPicPr>
        <p:blipFill>
          <a:blip r:embed="rId3" cstate="print"/>
          <a:srcRect/>
          <a:stretch>
            <a:fillRect/>
          </a:stretch>
        </p:blipFill>
        <p:spPr bwMode="auto">
          <a:xfrm>
            <a:off x="838200" y="863608"/>
            <a:ext cx="7583488" cy="5470525"/>
          </a:xfrm>
          <a:prstGeom prst="rect">
            <a:avLst/>
          </a:prstGeom>
          <a:noFill/>
          <a:ln w="9525">
            <a:noFill/>
            <a:miter lim="800000"/>
            <a:headEnd/>
            <a:tailEnd/>
          </a:ln>
        </p:spPr>
      </p:pic>
      <p:sp>
        <p:nvSpPr>
          <p:cNvPr id="3" name="Text Box 4"/>
          <p:cNvSpPr txBox="1">
            <a:spLocks noChangeArrowheads="1"/>
          </p:cNvSpPr>
          <p:nvPr/>
        </p:nvSpPr>
        <p:spPr bwMode="auto">
          <a:xfrm>
            <a:off x="0" y="190495"/>
            <a:ext cx="9144000" cy="523220"/>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sz="2800" b="1" dirty="0" smtClean="0">
                <a:solidFill>
                  <a:srgbClr val="000099"/>
                </a:solidFill>
              </a:rPr>
              <a:t>Remember...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36513" y="609600"/>
            <a:ext cx="9144000" cy="5638467"/>
          </a:xfrm>
          <a:prstGeom prst="rect">
            <a:avLst/>
          </a:prstGeom>
          <a:noFill/>
          <a:ln w="28575">
            <a:noFill/>
            <a:miter lim="800000"/>
            <a:headEnd/>
            <a:tailEnd/>
          </a:ln>
        </p:spPr>
        <p:txBody>
          <a:bodyPr>
            <a:spAutoFit/>
          </a:bodyPr>
          <a:lstStyle/>
          <a:p>
            <a:pPr algn="ctr" eaLnBrk="0" fontAlgn="base" hangingPunct="0">
              <a:lnSpc>
                <a:spcPct val="80000"/>
              </a:lnSpc>
              <a:spcBef>
                <a:spcPct val="15000"/>
              </a:spcBef>
              <a:spcAft>
                <a:spcPct val="0"/>
              </a:spcAft>
            </a:pPr>
            <a:r>
              <a:rPr lang="en-GB" sz="3600" b="1" u="sng" dirty="0">
                <a:solidFill>
                  <a:srgbClr val="000099"/>
                </a:solidFill>
                <a:ea typeface="ＭＳ Ｐゴシック" pitchFamily="34" charset="-128"/>
              </a:rPr>
              <a:t>MCC Courses</a:t>
            </a:r>
          </a:p>
          <a:p>
            <a:pPr algn="ctr" eaLnBrk="0" fontAlgn="base" hangingPunct="0">
              <a:lnSpc>
                <a:spcPct val="80000"/>
              </a:lnSpc>
              <a:spcBef>
                <a:spcPts val="2400"/>
              </a:spcBef>
              <a:spcAft>
                <a:spcPct val="0"/>
              </a:spcAft>
            </a:pPr>
            <a:r>
              <a:rPr lang="en-GB" sz="3200" b="1" dirty="0">
                <a:solidFill>
                  <a:srgbClr val="000099"/>
                </a:solidFill>
                <a:ea typeface="ＭＳ Ｐゴシック" pitchFamily="34" charset="-128"/>
              </a:rPr>
              <a:t>All airline pilots must pass a </a:t>
            </a:r>
          </a:p>
          <a:p>
            <a:pPr algn="ctr" eaLnBrk="0" fontAlgn="base" hangingPunct="0">
              <a:lnSpc>
                <a:spcPct val="80000"/>
              </a:lnSpc>
              <a:spcBef>
                <a:spcPct val="0"/>
              </a:spcBef>
              <a:spcAft>
                <a:spcPct val="0"/>
              </a:spcAft>
            </a:pPr>
            <a:r>
              <a:rPr lang="en-GB" sz="3200" b="1" dirty="0">
                <a:solidFill>
                  <a:srgbClr val="000099"/>
                </a:solidFill>
                <a:ea typeface="ＭＳ Ｐゴシック" pitchFamily="34" charset="-128"/>
              </a:rPr>
              <a:t>Multi-Crew Cooperation Course</a:t>
            </a:r>
          </a:p>
          <a:p>
            <a:pPr algn="ctr" eaLnBrk="0" fontAlgn="base" hangingPunct="0">
              <a:lnSpc>
                <a:spcPct val="80000"/>
              </a:lnSpc>
              <a:spcBef>
                <a:spcPct val="0"/>
              </a:spcBef>
              <a:spcAft>
                <a:spcPct val="0"/>
              </a:spcAft>
            </a:pPr>
            <a:r>
              <a:rPr lang="en-GB" sz="3200" b="1" dirty="0">
                <a:solidFill>
                  <a:srgbClr val="000099"/>
                </a:solidFill>
                <a:ea typeface="ＭＳ Ｐゴシック" pitchFamily="34" charset="-128"/>
              </a:rPr>
              <a:t>These concentrate on the fact that:</a:t>
            </a:r>
          </a:p>
          <a:p>
            <a:pPr eaLnBrk="0" fontAlgn="base" hangingPunct="0">
              <a:lnSpc>
                <a:spcPct val="80000"/>
              </a:lnSpc>
              <a:spcBef>
                <a:spcPts val="1200"/>
              </a:spcBef>
              <a:spcAft>
                <a:spcPct val="0"/>
              </a:spcAft>
            </a:pPr>
            <a:r>
              <a:rPr lang="en-GB" sz="2800" b="1" dirty="0" smtClean="0">
                <a:solidFill>
                  <a:srgbClr val="000099"/>
                </a:solidFill>
                <a:ea typeface="ＭＳ Ｐゴシック" pitchFamily="34" charset="-128"/>
              </a:rPr>
              <a:t>    We </a:t>
            </a:r>
            <a:r>
              <a:rPr lang="en-GB" sz="2800" b="1" dirty="0">
                <a:solidFill>
                  <a:srgbClr val="000099"/>
                </a:solidFill>
                <a:ea typeface="ＭＳ Ｐゴシック" pitchFamily="34" charset="-128"/>
              </a:rPr>
              <a:t>all make mistakes</a:t>
            </a:r>
            <a:r>
              <a:rPr lang="en-GB" sz="2800" b="1" dirty="0" smtClean="0">
                <a:solidFill>
                  <a:srgbClr val="000099"/>
                </a:solidFill>
                <a:ea typeface="ＭＳ Ｐゴシック" pitchFamily="34" charset="-128"/>
              </a:rPr>
              <a:t>, </a:t>
            </a:r>
            <a:endParaRPr lang="en-GB" sz="2800" b="1" dirty="0">
              <a:solidFill>
                <a:srgbClr val="000099"/>
              </a:solidFill>
              <a:ea typeface="ＭＳ Ｐゴシック" pitchFamily="34" charset="-128"/>
            </a:endParaRPr>
          </a:p>
          <a:p>
            <a:pPr eaLnBrk="0" fontAlgn="base" hangingPunct="0">
              <a:lnSpc>
                <a:spcPct val="80000"/>
              </a:lnSpc>
              <a:spcBef>
                <a:spcPts val="1200"/>
              </a:spcBef>
              <a:spcAft>
                <a:spcPct val="0"/>
              </a:spcAft>
            </a:pPr>
            <a:r>
              <a:rPr lang="en-GB" sz="2800" b="1" dirty="0" smtClean="0">
                <a:solidFill>
                  <a:srgbClr val="000099"/>
                </a:solidFill>
                <a:ea typeface="ＭＳ Ｐゴシック" pitchFamily="34" charset="-128"/>
              </a:rPr>
              <a:t>    We </a:t>
            </a:r>
            <a:r>
              <a:rPr lang="en-GB" sz="2800" b="1" dirty="0">
                <a:solidFill>
                  <a:srgbClr val="000099"/>
                </a:solidFill>
                <a:ea typeface="ＭＳ Ｐゴシック" pitchFamily="34" charset="-128"/>
              </a:rPr>
              <a:t>should admit our mistakes/we were wrong</a:t>
            </a:r>
          </a:p>
          <a:p>
            <a:pPr marL="449263" indent="-449263" eaLnBrk="0" fontAlgn="base" hangingPunct="0">
              <a:lnSpc>
                <a:spcPct val="80000"/>
              </a:lnSpc>
              <a:spcBef>
                <a:spcPts val="1200"/>
              </a:spcBef>
              <a:spcAft>
                <a:spcPct val="0"/>
              </a:spcAft>
            </a:pPr>
            <a:r>
              <a:rPr lang="en-GB" sz="2800" b="1" dirty="0" smtClean="0">
                <a:solidFill>
                  <a:srgbClr val="000099"/>
                </a:solidFill>
                <a:ea typeface="ＭＳ Ｐゴシック" pitchFamily="34" charset="-128"/>
              </a:rPr>
              <a:t>    We </a:t>
            </a:r>
            <a:r>
              <a:rPr lang="en-GB" sz="2800" b="1" dirty="0">
                <a:solidFill>
                  <a:srgbClr val="000099"/>
                </a:solidFill>
                <a:ea typeface="ＭＳ Ｐゴシック" pitchFamily="34" charset="-128"/>
              </a:rPr>
              <a:t>must help each other work together for the </a:t>
            </a:r>
            <a:r>
              <a:rPr lang="en-GB" sz="2800" b="1" dirty="0" smtClean="0">
                <a:solidFill>
                  <a:srgbClr val="000099"/>
                </a:solidFill>
                <a:ea typeface="ＭＳ Ｐゴシック" pitchFamily="34" charset="-128"/>
              </a:rPr>
              <a:t>  common </a:t>
            </a:r>
            <a:r>
              <a:rPr lang="en-GB" sz="2800" b="1" dirty="0">
                <a:solidFill>
                  <a:srgbClr val="000099"/>
                </a:solidFill>
                <a:ea typeface="ＭＳ Ｐゴシック" pitchFamily="34" charset="-128"/>
              </a:rPr>
              <a:t>good – of not having an accident.</a:t>
            </a:r>
          </a:p>
          <a:p>
            <a:pPr eaLnBrk="0" fontAlgn="base" hangingPunct="0">
              <a:lnSpc>
                <a:spcPct val="80000"/>
              </a:lnSpc>
              <a:spcBef>
                <a:spcPct val="0"/>
              </a:spcBef>
              <a:spcAft>
                <a:spcPct val="0"/>
              </a:spcAft>
            </a:pPr>
            <a:endParaRPr lang="en-GB" sz="3600" b="1" dirty="0">
              <a:solidFill>
                <a:srgbClr val="000099"/>
              </a:solidFill>
              <a:ea typeface="ＭＳ Ｐゴシック" pitchFamily="34" charset="-128"/>
            </a:endParaRPr>
          </a:p>
          <a:p>
            <a:pPr algn="ctr" eaLnBrk="0" fontAlgn="base" hangingPunct="0">
              <a:lnSpc>
                <a:spcPct val="80000"/>
              </a:lnSpc>
              <a:spcBef>
                <a:spcPct val="0"/>
              </a:spcBef>
              <a:spcAft>
                <a:spcPct val="0"/>
              </a:spcAft>
            </a:pPr>
            <a:r>
              <a:rPr lang="en-GB" sz="3600" b="1" dirty="0">
                <a:solidFill>
                  <a:srgbClr val="000099"/>
                </a:solidFill>
                <a:ea typeface="ＭＳ Ｐゴシック" pitchFamily="34" charset="-128"/>
              </a:rPr>
              <a:t>MCC Courses should be </a:t>
            </a:r>
          </a:p>
          <a:p>
            <a:pPr algn="ctr" eaLnBrk="0" fontAlgn="base" hangingPunct="0">
              <a:lnSpc>
                <a:spcPct val="80000"/>
              </a:lnSpc>
              <a:spcBef>
                <a:spcPct val="0"/>
              </a:spcBef>
              <a:spcAft>
                <a:spcPct val="0"/>
              </a:spcAft>
            </a:pPr>
            <a:r>
              <a:rPr lang="en-GB" sz="3600" b="1" dirty="0">
                <a:solidFill>
                  <a:srgbClr val="000099"/>
                </a:solidFill>
                <a:ea typeface="ＭＳ Ｐゴシック" pitchFamily="34" charset="-128"/>
              </a:rPr>
              <a:t>compulsory for </a:t>
            </a:r>
            <a:r>
              <a:rPr lang="en-GB" sz="3600" b="1" dirty="0" smtClean="0">
                <a:solidFill>
                  <a:srgbClr val="000099"/>
                </a:solidFill>
                <a:ea typeface="ＭＳ Ｐゴシック" pitchFamily="34" charset="-128"/>
              </a:rPr>
              <a:t>bankers</a:t>
            </a:r>
          </a:p>
          <a:p>
            <a:pPr algn="ctr" eaLnBrk="0" fontAlgn="base" hangingPunct="0">
              <a:lnSpc>
                <a:spcPct val="80000"/>
              </a:lnSpc>
              <a:spcBef>
                <a:spcPct val="0"/>
              </a:spcBef>
              <a:spcAft>
                <a:spcPct val="0"/>
              </a:spcAft>
            </a:pPr>
            <a:r>
              <a:rPr lang="en-GB" sz="3600" b="1" dirty="0" smtClean="0">
                <a:solidFill>
                  <a:srgbClr val="000099"/>
                </a:solidFill>
                <a:ea typeface="ＭＳ Ｐゴシック" pitchFamily="34" charset="-128"/>
              </a:rPr>
              <a:t>and most of us!</a:t>
            </a:r>
            <a:endParaRPr lang="en-US" sz="36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 calcmode="lin" valueType="num">
                                      <p:cBhvr>
                                        <p:cTn id="36"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37"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38" dur="1000"/>
                                        <p:tgtEl>
                                          <p:spTgt spid="2">
                                            <p:txEl>
                                              <p:pRg st="8" end="8"/>
                                            </p:txEl>
                                          </p:spTgt>
                                        </p:tgtEl>
                                      </p:cBhvr>
                                    </p:animEffect>
                                  </p:childTnLst>
                                </p:cTn>
                              </p:par>
                            </p:childTnLst>
                          </p:cTn>
                        </p:par>
                        <p:par>
                          <p:cTn id="39" fill="hold">
                            <p:stCondLst>
                              <p:cond delay="1000"/>
                            </p:stCondLst>
                            <p:childTnLst>
                              <p:par>
                                <p:cTn id="40" presetID="55" presetClass="entr" presetSubtype="0" fill="hold" grpId="0" nodeType="after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 calcmode="lin" valueType="num">
                                      <p:cBhvr>
                                        <p:cTn id="42" dur="1000" fill="hold"/>
                                        <p:tgtEl>
                                          <p:spTgt spid="2">
                                            <p:txEl>
                                              <p:pRg st="9" end="9"/>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9" end="9"/>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9" end="9"/>
                                            </p:txEl>
                                          </p:spTgt>
                                        </p:tgtEl>
                                      </p:cBhvr>
                                    </p:animEffect>
                                  </p:childTnLst>
                                </p:cTn>
                              </p:par>
                            </p:childTnLst>
                          </p:cTn>
                        </p:par>
                        <p:par>
                          <p:cTn id="45" fill="hold">
                            <p:stCondLst>
                              <p:cond delay="2000"/>
                            </p:stCondLst>
                            <p:childTnLst>
                              <p:par>
                                <p:cTn id="46" presetID="55" presetClass="entr" presetSubtype="0" fill="hold" grpId="0" nodeType="after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 calcmode="lin" valueType="num">
                                      <p:cBhvr>
                                        <p:cTn id="48" dur="1000" fill="hold"/>
                                        <p:tgtEl>
                                          <p:spTgt spid="2">
                                            <p:txEl>
                                              <p:pRg st="10" end="10"/>
                                            </p:txEl>
                                          </p:spTgt>
                                        </p:tgtEl>
                                        <p:attrNameLst>
                                          <p:attrName>ppt_w</p:attrName>
                                        </p:attrNameLst>
                                      </p:cBhvr>
                                      <p:tavLst>
                                        <p:tav tm="0">
                                          <p:val>
                                            <p:strVal val="#ppt_w*0.70"/>
                                          </p:val>
                                        </p:tav>
                                        <p:tav tm="100000">
                                          <p:val>
                                            <p:strVal val="#ppt_w"/>
                                          </p:val>
                                        </p:tav>
                                      </p:tavLst>
                                    </p:anim>
                                    <p:anim calcmode="lin" valueType="num">
                                      <p:cBhvr>
                                        <p:cTn id="49" dur="1000" fill="hold"/>
                                        <p:tgtEl>
                                          <p:spTgt spid="2">
                                            <p:txEl>
                                              <p:pRg st="10" end="10"/>
                                            </p:txEl>
                                          </p:spTgt>
                                        </p:tgtEl>
                                        <p:attrNameLst>
                                          <p:attrName>ppt_h</p:attrName>
                                        </p:attrNameLst>
                                      </p:cBhvr>
                                      <p:tavLst>
                                        <p:tav tm="0">
                                          <p:val>
                                            <p:strVal val="#ppt_h"/>
                                          </p:val>
                                        </p:tav>
                                        <p:tav tm="100000">
                                          <p:val>
                                            <p:strVal val="#ppt_h"/>
                                          </p:val>
                                        </p:tav>
                                      </p:tavLst>
                                    </p:anim>
                                    <p:animEffect transition="in" filter="fade">
                                      <p:cBhvr>
                                        <p:cTn id="50"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3039343"/>
            <a:ext cx="9144000" cy="461665"/>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b="1" dirty="0" smtClean="0">
                <a:solidFill>
                  <a:srgbClr val="000099"/>
                </a:solidFill>
              </a:rPr>
              <a:t>Thank you!</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irbus A350 FLS - 1999 slide - 16apr13.jpg"/>
          <p:cNvPicPr>
            <a:picLocks noChangeAspect="1"/>
          </p:cNvPicPr>
          <p:nvPr/>
        </p:nvPicPr>
        <p:blipFill>
          <a:blip r:embed="rId2" cstate="print"/>
          <a:stretch>
            <a:fillRect/>
          </a:stretch>
        </p:blipFill>
        <p:spPr>
          <a:xfrm>
            <a:off x="0" y="1471136"/>
            <a:ext cx="9143999" cy="4965003"/>
          </a:xfrm>
          <a:prstGeom prst="rect">
            <a:avLst/>
          </a:prstGeom>
        </p:spPr>
      </p:pic>
      <p:sp>
        <p:nvSpPr>
          <p:cNvPr id="5" name="Rectangle 4"/>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p>
        </p:txBody>
      </p:sp>
      <p:sp>
        <p:nvSpPr>
          <p:cNvPr id="6" name="Rectangle 5"/>
          <p:cNvSpPr/>
          <p:nvPr/>
        </p:nvSpPr>
        <p:spPr>
          <a:xfrm>
            <a:off x="15920" y="518189"/>
            <a:ext cx="9144000" cy="1384995"/>
          </a:xfrm>
          <a:prstGeom prst="rect">
            <a:avLst/>
          </a:prstGeom>
          <a:solidFill>
            <a:srgbClr val="99CCFF">
              <a:alpha val="46667"/>
            </a:srgb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Latest Airbus aircraft can fly FLS – ILS Look-alike</a:t>
            </a:r>
          </a:p>
          <a:p>
            <a:pPr algn="ctr" eaLnBrk="0" hangingPunct="0"/>
            <a:r>
              <a:rPr lang="en-GB" sz="2800" b="1" dirty="0" err="1" smtClean="0">
                <a:solidFill>
                  <a:srgbClr val="000099"/>
                </a:solidFill>
                <a:ea typeface="ＭＳ Ｐゴシック" pitchFamily="34" charset="-128"/>
              </a:rPr>
              <a:t>F</a:t>
            </a:r>
            <a:r>
              <a:rPr lang="en-GB" sz="2800" dirty="0" err="1" smtClean="0">
                <a:solidFill>
                  <a:srgbClr val="000099"/>
                </a:solidFill>
                <a:ea typeface="ＭＳ Ｐゴシック" pitchFamily="34" charset="-128"/>
              </a:rPr>
              <a:t>ms</a:t>
            </a:r>
            <a:r>
              <a:rPr lang="en-GB" sz="2800" dirty="0" smtClean="0">
                <a:solidFill>
                  <a:srgbClr val="000099"/>
                </a:solidFill>
                <a:ea typeface="ＭＳ Ｐゴシック" pitchFamily="34" charset="-128"/>
              </a:rPr>
              <a:t> generated </a:t>
            </a:r>
            <a:r>
              <a:rPr lang="en-GB" sz="2800" b="1" dirty="0" smtClean="0">
                <a:solidFill>
                  <a:srgbClr val="000099"/>
                </a:solidFill>
                <a:ea typeface="ＭＳ Ｐゴシック" pitchFamily="34" charset="-128"/>
              </a:rPr>
              <a:t>L</a:t>
            </a:r>
            <a:r>
              <a:rPr lang="en-GB" sz="2800" dirty="0" smtClean="0">
                <a:solidFill>
                  <a:srgbClr val="000099"/>
                </a:solidFill>
                <a:ea typeface="ＭＳ Ｐゴシック" pitchFamily="34" charset="-128"/>
              </a:rPr>
              <a:t>anding </a:t>
            </a:r>
            <a:r>
              <a:rPr lang="en-GB" sz="2800" b="1" dirty="0" smtClean="0">
                <a:solidFill>
                  <a:srgbClr val="000099"/>
                </a:solidFill>
                <a:ea typeface="ＭＳ Ｐゴシック" pitchFamily="34" charset="-128"/>
              </a:rPr>
              <a:t>S</a:t>
            </a:r>
            <a:r>
              <a:rPr lang="en-GB" sz="2800" dirty="0" smtClean="0">
                <a:solidFill>
                  <a:srgbClr val="000099"/>
                </a:solidFill>
                <a:ea typeface="ＭＳ Ｐゴシック" pitchFamily="34" charset="-128"/>
              </a:rPr>
              <a:t>ystem</a:t>
            </a:r>
          </a:p>
          <a:p>
            <a:pPr algn="ctr" eaLnBrk="0" hangingPunct="0"/>
            <a:r>
              <a:rPr lang="en-GB" sz="2800" i="1" dirty="0" smtClean="0">
                <a:solidFill>
                  <a:srgbClr val="000099"/>
                </a:solidFill>
                <a:ea typeface="ＭＳ Ｐゴシック" pitchFamily="34" charset="-128"/>
              </a:rPr>
              <a:t>(other manufacturers have similar systems)</a:t>
            </a:r>
            <a:endParaRPr lang="en-GB" sz="2800" i="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rbus A350 FLS - 1999 slide - 16apr13.jpg"/>
          <p:cNvPicPr>
            <a:picLocks noChangeAspect="1"/>
          </p:cNvPicPr>
          <p:nvPr/>
        </p:nvPicPr>
        <p:blipFill>
          <a:blip r:embed="rId2" cstate="print"/>
          <a:stretch>
            <a:fillRect/>
          </a:stretch>
        </p:blipFill>
        <p:spPr>
          <a:xfrm>
            <a:off x="0" y="1471136"/>
            <a:ext cx="9143999" cy="4965003"/>
          </a:xfrm>
          <a:prstGeom prst="rect">
            <a:avLst/>
          </a:prstGeom>
        </p:spPr>
      </p:pic>
      <p:pic>
        <p:nvPicPr>
          <p:cNvPr id="4" name="Picture 3" descr="Airbus FLS beam profile - 23apr13.jpg"/>
          <p:cNvPicPr>
            <a:picLocks noChangeAspect="1"/>
          </p:cNvPicPr>
          <p:nvPr/>
        </p:nvPicPr>
        <p:blipFill>
          <a:blip r:embed="rId3" cstate="print"/>
          <a:stretch>
            <a:fillRect/>
          </a:stretch>
        </p:blipFill>
        <p:spPr>
          <a:xfrm>
            <a:off x="3141720" y="3662440"/>
            <a:ext cx="5924898" cy="2775774"/>
          </a:xfrm>
          <a:prstGeom prst="rect">
            <a:avLst/>
          </a:prstGeom>
        </p:spPr>
      </p:pic>
      <p:sp>
        <p:nvSpPr>
          <p:cNvPr id="7" name="Rectangle 6"/>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p>
        </p:txBody>
      </p:sp>
      <p:sp>
        <p:nvSpPr>
          <p:cNvPr id="9" name="Rectangle 8"/>
          <p:cNvSpPr/>
          <p:nvPr/>
        </p:nvSpPr>
        <p:spPr>
          <a:xfrm>
            <a:off x="15920" y="518189"/>
            <a:ext cx="9144000" cy="1384995"/>
          </a:xfrm>
          <a:prstGeom prst="rect">
            <a:avLst/>
          </a:prstGeom>
          <a:solidFill>
            <a:srgbClr val="99CCFF">
              <a:alpha val="46667"/>
            </a:srgb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Latest Airbus aircraft can fly FLS – ILS Look-alike</a:t>
            </a:r>
          </a:p>
          <a:p>
            <a:pPr algn="ctr" eaLnBrk="0" hangingPunct="0"/>
            <a:r>
              <a:rPr lang="en-GB" sz="2800" b="1" dirty="0" err="1" smtClean="0">
                <a:solidFill>
                  <a:srgbClr val="000099"/>
                </a:solidFill>
                <a:ea typeface="ＭＳ Ｐゴシック" pitchFamily="34" charset="-128"/>
              </a:rPr>
              <a:t>F</a:t>
            </a:r>
            <a:r>
              <a:rPr lang="en-GB" sz="2800" dirty="0" err="1" smtClean="0">
                <a:solidFill>
                  <a:srgbClr val="000099"/>
                </a:solidFill>
                <a:ea typeface="ＭＳ Ｐゴシック" pitchFamily="34" charset="-128"/>
              </a:rPr>
              <a:t>ms</a:t>
            </a:r>
            <a:r>
              <a:rPr lang="en-GB" sz="2800" dirty="0" smtClean="0">
                <a:solidFill>
                  <a:srgbClr val="000099"/>
                </a:solidFill>
                <a:ea typeface="ＭＳ Ｐゴシック" pitchFamily="34" charset="-128"/>
              </a:rPr>
              <a:t> generated </a:t>
            </a:r>
            <a:r>
              <a:rPr lang="en-GB" sz="2800" b="1" dirty="0" smtClean="0">
                <a:solidFill>
                  <a:srgbClr val="000099"/>
                </a:solidFill>
                <a:ea typeface="ＭＳ Ｐゴシック" pitchFamily="34" charset="-128"/>
              </a:rPr>
              <a:t>L</a:t>
            </a:r>
            <a:r>
              <a:rPr lang="en-GB" sz="2800" dirty="0" smtClean="0">
                <a:solidFill>
                  <a:srgbClr val="000099"/>
                </a:solidFill>
                <a:ea typeface="ＭＳ Ｐゴシック" pitchFamily="34" charset="-128"/>
              </a:rPr>
              <a:t>anding </a:t>
            </a:r>
            <a:r>
              <a:rPr lang="en-GB" sz="2800" b="1" dirty="0" smtClean="0">
                <a:solidFill>
                  <a:srgbClr val="000099"/>
                </a:solidFill>
                <a:ea typeface="ＭＳ Ｐゴシック" pitchFamily="34" charset="-128"/>
              </a:rPr>
              <a:t>S</a:t>
            </a:r>
            <a:r>
              <a:rPr lang="en-GB" sz="2800" dirty="0" smtClean="0">
                <a:solidFill>
                  <a:srgbClr val="000099"/>
                </a:solidFill>
                <a:ea typeface="ＭＳ Ｐゴシック" pitchFamily="34" charset="-128"/>
              </a:rPr>
              <a:t>ystem</a:t>
            </a:r>
          </a:p>
          <a:p>
            <a:pPr algn="ctr" eaLnBrk="0" hangingPunct="0"/>
            <a:r>
              <a:rPr lang="en-GB" sz="2800" i="1" dirty="0" smtClean="0">
                <a:solidFill>
                  <a:srgbClr val="000099"/>
                </a:solidFill>
                <a:ea typeface="ＭＳ Ｐゴシック" pitchFamily="34" charset="-128"/>
              </a:rPr>
              <a:t>(other manufacturers have similar systems)</a:t>
            </a:r>
            <a:endParaRPr lang="en-GB" sz="2800" i="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irbus A350 FLS - 1999 slide - 16apr13.jpg"/>
          <p:cNvPicPr>
            <a:picLocks noChangeAspect="1"/>
          </p:cNvPicPr>
          <p:nvPr/>
        </p:nvPicPr>
        <p:blipFill>
          <a:blip r:embed="rId2" cstate="print"/>
          <a:stretch>
            <a:fillRect/>
          </a:stretch>
        </p:blipFill>
        <p:spPr>
          <a:xfrm>
            <a:off x="0" y="1471136"/>
            <a:ext cx="9143999" cy="4965003"/>
          </a:xfrm>
          <a:prstGeom prst="rect">
            <a:avLst/>
          </a:prstGeom>
        </p:spPr>
      </p:pic>
      <p:sp>
        <p:nvSpPr>
          <p:cNvPr id="3" name="Rectangle 2"/>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p>
        </p:txBody>
      </p:sp>
      <p:pic>
        <p:nvPicPr>
          <p:cNvPr id="4" name="Picture 3" descr="Airbus FLS beam profile - 23apr13.jpg"/>
          <p:cNvPicPr>
            <a:picLocks noChangeAspect="1"/>
          </p:cNvPicPr>
          <p:nvPr/>
        </p:nvPicPr>
        <p:blipFill>
          <a:blip r:embed="rId3" cstate="print"/>
          <a:stretch>
            <a:fillRect/>
          </a:stretch>
        </p:blipFill>
        <p:spPr>
          <a:xfrm>
            <a:off x="3141720" y="3663802"/>
            <a:ext cx="5924898" cy="2775774"/>
          </a:xfrm>
          <a:prstGeom prst="rect">
            <a:avLst/>
          </a:prstGeom>
        </p:spPr>
      </p:pic>
      <p:pic>
        <p:nvPicPr>
          <p:cNvPr id="5" name="Picture 4" descr="Airbus PFD on FLS approach - 23apr13.jpg"/>
          <p:cNvPicPr>
            <a:picLocks noChangeAspect="1"/>
          </p:cNvPicPr>
          <p:nvPr/>
        </p:nvPicPr>
        <p:blipFill>
          <a:blip r:embed="rId4" cstate="print"/>
          <a:stretch>
            <a:fillRect/>
          </a:stretch>
        </p:blipFill>
        <p:spPr>
          <a:xfrm>
            <a:off x="30807" y="1457919"/>
            <a:ext cx="4953481" cy="4987881"/>
          </a:xfrm>
          <a:prstGeom prst="rect">
            <a:avLst/>
          </a:prstGeom>
        </p:spPr>
      </p:pic>
      <p:sp>
        <p:nvSpPr>
          <p:cNvPr id="8" name="TextBox 7"/>
          <p:cNvSpPr txBox="1"/>
          <p:nvPr/>
        </p:nvSpPr>
        <p:spPr>
          <a:xfrm>
            <a:off x="5467934" y="1882000"/>
            <a:ext cx="2809882" cy="646331"/>
          </a:xfrm>
          <a:prstGeom prst="rect">
            <a:avLst/>
          </a:prstGeom>
          <a:solidFill>
            <a:srgbClr val="9999FF"/>
          </a:solidFill>
          <a:ln>
            <a:solidFill>
              <a:srgbClr val="000099"/>
            </a:solidFill>
          </a:ln>
        </p:spPr>
        <p:txBody>
          <a:bodyPr wrap="square" rtlCol="0">
            <a:spAutoFit/>
          </a:bodyPr>
          <a:lstStyle/>
          <a:p>
            <a:pPr algn="ctr"/>
            <a:r>
              <a:rPr lang="en-GB" sz="1800" b="1" dirty="0" smtClean="0">
                <a:solidFill>
                  <a:srgbClr val="000099"/>
                </a:solidFill>
              </a:rPr>
              <a:t>Altitude Minima based </a:t>
            </a:r>
          </a:p>
          <a:p>
            <a:pPr algn="ctr"/>
            <a:r>
              <a:rPr lang="en-GB" sz="1800" b="1" dirty="0" smtClean="0">
                <a:solidFill>
                  <a:srgbClr val="000099"/>
                </a:solidFill>
              </a:rPr>
              <a:t>on Barometric Altitude</a:t>
            </a:r>
            <a:endParaRPr lang="en-GB" sz="1800" b="1" dirty="0">
              <a:solidFill>
                <a:srgbClr val="000099"/>
              </a:solidFill>
            </a:endParaRPr>
          </a:p>
        </p:txBody>
      </p:sp>
      <p:cxnSp>
        <p:nvCxnSpPr>
          <p:cNvPr id="9" name="Straight Arrow Connector 8"/>
          <p:cNvCxnSpPr>
            <a:stCxn id="8" idx="1"/>
          </p:cNvCxnSpPr>
          <p:nvPr/>
        </p:nvCxnSpPr>
        <p:spPr bwMode="auto">
          <a:xfrm flipH="1" flipV="1">
            <a:off x="3995936" y="2204864"/>
            <a:ext cx="1471998" cy="302"/>
          </a:xfrm>
          <a:prstGeom prst="straightConnector1">
            <a:avLst/>
          </a:prstGeom>
          <a:solidFill>
            <a:schemeClr val="accent1"/>
          </a:solidFill>
          <a:ln w="25400" cap="flat" cmpd="sng" algn="ctr">
            <a:solidFill>
              <a:srgbClr val="66CCFF"/>
            </a:solidFill>
            <a:prstDash val="solid"/>
            <a:round/>
            <a:headEnd type="none" w="med" len="med"/>
            <a:tailEnd type="arrow"/>
          </a:ln>
          <a:effectLst/>
        </p:spPr>
      </p:cxnSp>
      <p:sp>
        <p:nvSpPr>
          <p:cNvPr id="15" name="Rectangle 14"/>
          <p:cNvSpPr/>
          <p:nvPr/>
        </p:nvSpPr>
        <p:spPr>
          <a:xfrm>
            <a:off x="15920" y="518189"/>
            <a:ext cx="9144000" cy="954107"/>
          </a:xfrm>
          <a:prstGeom prst="rect">
            <a:avLst/>
          </a:prstGeom>
          <a:solidFill>
            <a:srgbClr val="99CCFF">
              <a:alpha val="46667"/>
            </a:srgb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Latest Airbus aircraft can fly FLS – ILS Look-alike</a:t>
            </a:r>
          </a:p>
          <a:p>
            <a:pPr algn="ctr" eaLnBrk="0" hangingPunct="0"/>
            <a:r>
              <a:rPr lang="en-GB" sz="2800" dirty="0" smtClean="0">
                <a:solidFill>
                  <a:srgbClr val="000099"/>
                </a:solidFill>
                <a:ea typeface="ＭＳ Ｐゴシック" pitchFamily="34" charset="-128"/>
              </a:rPr>
              <a:t>(</a:t>
            </a:r>
            <a:r>
              <a:rPr lang="en-GB" sz="2800" b="1" dirty="0" err="1" smtClean="0">
                <a:solidFill>
                  <a:srgbClr val="000099"/>
                </a:solidFill>
                <a:ea typeface="ＭＳ Ｐゴシック" pitchFamily="34" charset="-128"/>
              </a:rPr>
              <a:t>F</a:t>
            </a:r>
            <a:r>
              <a:rPr lang="en-GB" sz="2800" dirty="0" err="1" smtClean="0">
                <a:solidFill>
                  <a:srgbClr val="000099"/>
                </a:solidFill>
                <a:ea typeface="ＭＳ Ｐゴシック" pitchFamily="34" charset="-128"/>
              </a:rPr>
              <a:t>ms</a:t>
            </a:r>
            <a:r>
              <a:rPr lang="en-GB" sz="2800" dirty="0" smtClean="0">
                <a:solidFill>
                  <a:srgbClr val="000099"/>
                </a:solidFill>
                <a:ea typeface="ＭＳ Ｐゴシック" pitchFamily="34" charset="-128"/>
              </a:rPr>
              <a:t> generated </a:t>
            </a:r>
            <a:r>
              <a:rPr lang="en-GB" sz="2800" b="1" dirty="0" smtClean="0">
                <a:solidFill>
                  <a:srgbClr val="000099"/>
                </a:solidFill>
                <a:ea typeface="ＭＳ Ｐゴシック" pitchFamily="34" charset="-128"/>
              </a:rPr>
              <a:t>L</a:t>
            </a:r>
            <a:r>
              <a:rPr lang="en-GB" sz="2800" dirty="0" smtClean="0">
                <a:solidFill>
                  <a:srgbClr val="000099"/>
                </a:solidFill>
                <a:ea typeface="ＭＳ Ｐゴシック" pitchFamily="34" charset="-128"/>
              </a:rPr>
              <a:t>anding </a:t>
            </a:r>
            <a:r>
              <a:rPr lang="en-GB" sz="2800" b="1" dirty="0" smtClean="0">
                <a:solidFill>
                  <a:srgbClr val="000099"/>
                </a:solidFill>
                <a:ea typeface="ＭＳ Ｐゴシック" pitchFamily="34" charset="-128"/>
              </a:rPr>
              <a:t>S</a:t>
            </a:r>
            <a:r>
              <a:rPr lang="en-GB" sz="2800" dirty="0" smtClean="0">
                <a:solidFill>
                  <a:srgbClr val="000099"/>
                </a:solidFill>
                <a:ea typeface="ＭＳ Ｐゴシック" pitchFamily="34" charset="-128"/>
              </a:rPr>
              <a:t>ystem)</a:t>
            </a:r>
            <a:endParaRPr lang="en-GB" sz="2800"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irbus ELT - Takeoff distance Wet runway less heading - 16jul12.jpg"/>
          <p:cNvPicPr>
            <a:picLocks noChangeAspect="1"/>
          </p:cNvPicPr>
          <p:nvPr/>
        </p:nvPicPr>
        <p:blipFill>
          <a:blip r:embed="rId3" cstate="print"/>
          <a:srcRect/>
          <a:stretch>
            <a:fillRect/>
          </a:stretch>
        </p:blipFill>
        <p:spPr bwMode="auto">
          <a:xfrm>
            <a:off x="792163" y="1854200"/>
            <a:ext cx="7596187" cy="4032250"/>
          </a:xfrm>
          <a:prstGeom prst="rect">
            <a:avLst/>
          </a:prstGeom>
          <a:noFill/>
          <a:ln w="9525">
            <a:noFill/>
            <a:miter lim="800000"/>
            <a:headEnd/>
            <a:tailEnd/>
          </a:ln>
        </p:spPr>
      </p:pic>
      <p:sp>
        <p:nvSpPr>
          <p:cNvPr id="11267" name="Rectangle 2"/>
          <p:cNvSpPr>
            <a:spLocks noChangeArrowheads="1"/>
          </p:cNvSpPr>
          <p:nvPr/>
        </p:nvSpPr>
        <p:spPr bwMode="auto">
          <a:xfrm>
            <a:off x="0" y="692150"/>
            <a:ext cx="9144000" cy="1016000"/>
          </a:xfrm>
          <a:prstGeom prst="rect">
            <a:avLst/>
          </a:prstGeom>
          <a:noFill/>
          <a:ln w="9525">
            <a:noFill/>
            <a:miter lim="800000"/>
            <a:headEnd/>
            <a:tailEnd/>
          </a:ln>
        </p:spPr>
        <p:txBody>
          <a:bodyPr>
            <a:spAutoFit/>
          </a:bodyPr>
          <a:lstStyle/>
          <a:p>
            <a:pPr algn="ctr" eaLnBrk="0" hangingPunct="0"/>
            <a:r>
              <a:rPr lang="en-GB" sz="2000" b="1">
                <a:solidFill>
                  <a:srgbClr val="000099"/>
                </a:solidFill>
              </a:rPr>
              <a:t>Prime Requirement – </a:t>
            </a:r>
          </a:p>
          <a:p>
            <a:pPr algn="ctr" eaLnBrk="0" hangingPunct="0"/>
            <a:r>
              <a:rPr lang="en-GB" sz="2000" b="1">
                <a:solidFill>
                  <a:srgbClr val="000099"/>
                </a:solidFill>
              </a:rPr>
              <a:t>Sound Knowledge of Take-off Performance Principles</a:t>
            </a:r>
          </a:p>
          <a:p>
            <a:pPr algn="ctr" eaLnBrk="0" hangingPunct="0"/>
            <a:r>
              <a:rPr lang="en-GB" sz="2000" b="1">
                <a:solidFill>
                  <a:srgbClr val="000099"/>
                </a:solidFill>
              </a:rPr>
              <a:t>To Take-off at the Maximum Allowable Weight for the Conditions </a:t>
            </a:r>
          </a:p>
        </p:txBody>
      </p:sp>
      <p:sp>
        <p:nvSpPr>
          <p:cNvPr id="5" name="Rectangle 2"/>
          <p:cNvSpPr>
            <a:spLocks noChangeArrowheads="1"/>
          </p:cNvSpPr>
          <p:nvPr/>
        </p:nvSpPr>
        <p:spPr bwMode="auto">
          <a:xfrm>
            <a:off x="0" y="136525"/>
            <a:ext cx="9144000" cy="461963"/>
          </a:xfrm>
          <a:prstGeom prst="rect">
            <a:avLst/>
          </a:prstGeom>
          <a:noFill/>
          <a:ln w="9525">
            <a:noFill/>
            <a:miter lim="800000"/>
            <a:headEnd/>
            <a:tailEnd/>
          </a:ln>
        </p:spPr>
        <p:txBody>
          <a:bodyPr>
            <a:spAutoFit/>
          </a:bodyPr>
          <a:lstStyle/>
          <a:p>
            <a:pPr algn="ctr" eaLnBrk="0" hangingPunct="0"/>
            <a:r>
              <a:rPr lang="en-GB" b="1" dirty="0">
                <a:solidFill>
                  <a:srgbClr val="000099"/>
                </a:solidFill>
              </a:rPr>
              <a:t>Maximize Take-off  Weight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 y="187325"/>
            <a:ext cx="8964488" cy="461665"/>
          </a:xfrm>
          <a:prstGeom prst="rect">
            <a:avLst/>
          </a:prstGeom>
          <a:noFill/>
          <a:ln w="9525">
            <a:noFill/>
            <a:miter lim="800000"/>
            <a:headEnd/>
            <a:tailEnd/>
          </a:ln>
        </p:spPr>
        <p:txBody>
          <a:bodyPr wrap="square">
            <a:spAutoFit/>
          </a:bodyPr>
          <a:lstStyle/>
          <a:p>
            <a:pPr algn="ctr" eaLnBrk="0" hangingPunct="0"/>
            <a:r>
              <a:rPr lang="en-GB" b="1" dirty="0">
                <a:solidFill>
                  <a:srgbClr val="000099"/>
                </a:solidFill>
              </a:rPr>
              <a:t>3 Pre-Flight Planning </a:t>
            </a:r>
            <a:r>
              <a:rPr lang="en-GB" b="1" dirty="0" smtClean="0">
                <a:solidFill>
                  <a:srgbClr val="000099"/>
                </a:solidFill>
              </a:rPr>
              <a:t>– Fuel Uplift Must Kept to Minimum </a:t>
            </a:r>
            <a:endParaRPr lang="en-GB" b="1" dirty="0">
              <a:solidFill>
                <a:srgbClr val="000099"/>
              </a:solidFill>
            </a:endParaRPr>
          </a:p>
        </p:txBody>
      </p:sp>
      <p:sp>
        <p:nvSpPr>
          <p:cNvPr id="9" name="Text Box 5"/>
          <p:cNvSpPr txBox="1">
            <a:spLocks noChangeArrowheads="1"/>
          </p:cNvSpPr>
          <p:nvPr/>
        </p:nvSpPr>
        <p:spPr bwMode="auto">
          <a:xfrm>
            <a:off x="0" y="1786709"/>
            <a:ext cx="9144000" cy="3416320"/>
          </a:xfrm>
          <a:prstGeom prst="rect">
            <a:avLst/>
          </a:prstGeom>
          <a:noFill/>
          <a:ln w="9525">
            <a:noFill/>
            <a:miter lim="800000"/>
            <a:headEnd/>
            <a:tailEnd/>
          </a:ln>
        </p:spPr>
        <p:txBody>
          <a:bodyPr wrap="square">
            <a:spAutoFit/>
          </a:bodyPr>
          <a:lstStyle/>
          <a:p>
            <a:pPr eaLnBrk="0" hangingPunct="0">
              <a:spcBef>
                <a:spcPts val="0"/>
              </a:spcBef>
              <a:spcAft>
                <a:spcPts val="1200"/>
              </a:spcAft>
              <a:buSzPct val="200000"/>
            </a:pPr>
            <a:r>
              <a:rPr lang="en-GB" b="1" dirty="0" smtClean="0">
                <a:solidFill>
                  <a:srgbClr val="000099"/>
                </a:solidFill>
              </a:rPr>
              <a:t>Extra weight increases fuel consumption by app 3% per hour </a:t>
            </a:r>
          </a:p>
          <a:p>
            <a:pPr eaLnBrk="0" hangingPunct="0">
              <a:spcBef>
                <a:spcPts val="0"/>
              </a:spcBef>
              <a:spcAft>
                <a:spcPts val="1200"/>
              </a:spcAft>
              <a:buSzPct val="200000"/>
            </a:pPr>
            <a:r>
              <a:rPr lang="en-GB" b="1" dirty="0" smtClean="0">
                <a:solidFill>
                  <a:srgbClr val="000099"/>
                </a:solidFill>
              </a:rPr>
              <a:t>Aircraft weight minimised for fuel efficiency – composites etc</a:t>
            </a:r>
          </a:p>
          <a:p>
            <a:pPr eaLnBrk="0" hangingPunct="0">
              <a:spcBef>
                <a:spcPts val="0"/>
              </a:spcBef>
              <a:spcAft>
                <a:spcPts val="1200"/>
              </a:spcAft>
              <a:buSzPct val="200000"/>
            </a:pPr>
            <a:r>
              <a:rPr lang="en-GB" b="1" dirty="0" smtClean="0">
                <a:solidFill>
                  <a:srgbClr val="000099"/>
                </a:solidFill>
              </a:rPr>
              <a:t>Fuel adds weight so must exactly planned &amp; kept to minimum</a:t>
            </a:r>
          </a:p>
          <a:p>
            <a:pPr eaLnBrk="0" hangingPunct="0">
              <a:spcBef>
                <a:spcPts val="0"/>
              </a:spcBef>
              <a:spcAft>
                <a:spcPts val="0"/>
              </a:spcAft>
              <a:buSzPct val="200000"/>
            </a:pPr>
            <a:r>
              <a:rPr lang="en-GB" b="1" dirty="0" smtClean="0">
                <a:solidFill>
                  <a:srgbClr val="000099"/>
                </a:solidFill>
              </a:rPr>
              <a:t>Extra fuel can be required for expected delays due to:</a:t>
            </a:r>
          </a:p>
          <a:p>
            <a:pPr eaLnBrk="0" hangingPunct="0">
              <a:spcBef>
                <a:spcPts val="0"/>
              </a:spcBef>
              <a:spcAft>
                <a:spcPts val="1200"/>
              </a:spcAft>
              <a:buSzPct val="200000"/>
            </a:pPr>
            <a:r>
              <a:rPr lang="en-GB" b="1" dirty="0" smtClean="0">
                <a:solidFill>
                  <a:srgbClr val="000099"/>
                </a:solidFill>
              </a:rPr>
              <a:t>    ATC congestion, weather, disasters, industrial action, etc </a:t>
            </a:r>
            <a:endParaRPr lang="en-GB" sz="2800" b="1" dirty="0" smtClean="0">
              <a:solidFill>
                <a:srgbClr val="000099"/>
              </a:solidFill>
            </a:endParaRPr>
          </a:p>
          <a:p>
            <a:pPr eaLnBrk="0" hangingPunct="0">
              <a:spcBef>
                <a:spcPts val="0"/>
              </a:spcBef>
              <a:buSzPct val="200000"/>
            </a:pPr>
            <a:r>
              <a:rPr lang="en-GB" b="1" dirty="0" smtClean="0">
                <a:solidFill>
                  <a:srgbClr val="000099"/>
                </a:solidFill>
              </a:rPr>
              <a:t>    If Fuel Price Much Cheaper at Departure than Destination</a:t>
            </a:r>
            <a:endParaRPr lang="en-GB" sz="2000" b="1" dirty="0" smtClean="0">
              <a:solidFill>
                <a:srgbClr val="000099"/>
              </a:solidFill>
            </a:endParaRPr>
          </a:p>
          <a:p>
            <a:pPr marL="628650" eaLnBrk="0" hangingPunct="0">
              <a:spcBef>
                <a:spcPts val="0"/>
              </a:spcBef>
            </a:pPr>
            <a:r>
              <a:rPr lang="en-GB" sz="1600" b="1" dirty="0" smtClean="0">
                <a:solidFill>
                  <a:srgbClr val="000099"/>
                </a:solidFill>
              </a:rPr>
              <a:t>Carrying in the fuel can be the most efficient means of delivering the fuel.</a:t>
            </a:r>
            <a:endParaRPr lang="en-GB" sz="2000" b="1" dirty="0" smtClean="0">
              <a:solidFill>
                <a:srgbClr val="000099"/>
              </a:solidFill>
            </a:endParaRPr>
          </a:p>
          <a:p>
            <a:pPr marL="628650" eaLnBrk="0" hangingPunct="0">
              <a:spcBef>
                <a:spcPts val="0"/>
              </a:spcBef>
            </a:pPr>
            <a:r>
              <a:rPr lang="en-GB" sz="1600" b="1" dirty="0" smtClean="0">
                <a:solidFill>
                  <a:srgbClr val="000099"/>
                </a:solidFill>
              </a:rPr>
              <a:t>Most often simply commercial differences.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left)">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wipe(left)">
                                      <p:cBhvr>
                                        <p:cTn id="21" dur="500"/>
                                        <p:tgtEl>
                                          <p:spTgt spid="9">
                                            <p:txEl>
                                              <p:pRg st="3" end="3"/>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left)">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wipe(left)">
                                      <p:cBhvr>
                                        <p:cTn id="30" dur="500"/>
                                        <p:tgtEl>
                                          <p:spTgt spid="9">
                                            <p:txEl>
                                              <p:pRg st="5" end="5"/>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wipe(left)">
                                      <p:cBhvr>
                                        <p:cTn id="34" dur="500"/>
                                        <p:tgtEl>
                                          <p:spTgt spid="9">
                                            <p:txEl>
                                              <p:pRg st="6" end="6"/>
                                            </p:tx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wipe(left)">
                                      <p:cBhvr>
                                        <p:cTn id="38"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63588" y="187325"/>
            <a:ext cx="7342187"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3 Pre-Flight Planning – Cost of carrying extra fuel</a:t>
            </a:r>
          </a:p>
        </p:txBody>
      </p:sp>
      <p:pic>
        <p:nvPicPr>
          <p:cNvPr id="1419267" name="Picture 3" descr="Sector Fuel Price Differentials - 18oct09"/>
          <p:cNvPicPr>
            <a:picLocks noChangeAspect="1" noChangeArrowheads="1"/>
          </p:cNvPicPr>
          <p:nvPr/>
        </p:nvPicPr>
        <p:blipFill>
          <a:blip r:embed="rId3" cstate="print"/>
          <a:srcRect/>
          <a:stretch>
            <a:fillRect/>
          </a:stretch>
        </p:blipFill>
        <p:spPr bwMode="auto">
          <a:xfrm>
            <a:off x="6915150" y="781050"/>
            <a:ext cx="2057400" cy="5410200"/>
          </a:xfrm>
          <a:prstGeom prst="rect">
            <a:avLst/>
          </a:prstGeom>
          <a:noFill/>
          <a:ln w="9525">
            <a:noFill/>
            <a:miter lim="800000"/>
            <a:headEnd/>
            <a:tailEnd/>
          </a:ln>
        </p:spPr>
      </p:pic>
      <p:sp>
        <p:nvSpPr>
          <p:cNvPr id="1419269" name="Text Box 5"/>
          <p:cNvSpPr txBox="1">
            <a:spLocks noChangeArrowheads="1"/>
          </p:cNvSpPr>
          <p:nvPr/>
        </p:nvSpPr>
        <p:spPr bwMode="auto">
          <a:xfrm>
            <a:off x="250825" y="981075"/>
            <a:ext cx="6496050" cy="5297488"/>
          </a:xfrm>
          <a:prstGeom prst="rect">
            <a:avLst/>
          </a:prstGeom>
          <a:noFill/>
          <a:ln w="9525">
            <a:noFill/>
            <a:miter lim="800000"/>
            <a:headEnd/>
            <a:tailEnd/>
          </a:ln>
        </p:spPr>
        <p:txBody>
          <a:bodyPr>
            <a:spAutoFit/>
          </a:bodyPr>
          <a:lstStyle/>
          <a:p>
            <a:pPr eaLnBrk="0" hangingPunct="0">
              <a:spcBef>
                <a:spcPct val="50000"/>
              </a:spcBef>
            </a:pPr>
            <a:r>
              <a:rPr lang="en-GB" sz="1600" b="1" dirty="0">
                <a:solidFill>
                  <a:srgbClr val="000099"/>
                </a:solidFill>
              </a:rPr>
              <a:t>Carrying extra fuel over the minimum flight plan fuel always involves as penalty due to the extra weight burnt at 3% per hour.</a:t>
            </a:r>
          </a:p>
          <a:p>
            <a:pPr eaLnBrk="0" hangingPunct="0">
              <a:spcBef>
                <a:spcPct val="50000"/>
              </a:spcBef>
            </a:pPr>
            <a:r>
              <a:rPr lang="en-GB" sz="1600" b="1" dirty="0">
                <a:solidFill>
                  <a:srgbClr val="000099"/>
                </a:solidFill>
              </a:rPr>
              <a:t>The actual cost of extra fuel depends on the relative cost of fuel between the departure and destination airfields.  </a:t>
            </a:r>
          </a:p>
          <a:p>
            <a:pPr eaLnBrk="0" hangingPunct="0"/>
            <a:r>
              <a:rPr lang="en-GB" sz="1600" b="1" dirty="0">
                <a:solidFill>
                  <a:srgbClr val="000099"/>
                </a:solidFill>
              </a:rPr>
              <a:t>If the fuel is cheap enough at the departure airfield it can be worthwhile carrying/</a:t>
            </a:r>
            <a:r>
              <a:rPr lang="en-GB" sz="1600" b="1" dirty="0" err="1">
                <a:solidFill>
                  <a:srgbClr val="000099"/>
                </a:solidFill>
              </a:rPr>
              <a:t>tankering</a:t>
            </a:r>
            <a:r>
              <a:rPr lang="en-GB" sz="1600" b="1" dirty="0">
                <a:solidFill>
                  <a:srgbClr val="000099"/>
                </a:solidFill>
              </a:rPr>
              <a:t> extra fuel into the destination.</a:t>
            </a:r>
          </a:p>
          <a:p>
            <a:pPr eaLnBrk="0" hangingPunct="0">
              <a:spcBef>
                <a:spcPct val="30000"/>
              </a:spcBef>
            </a:pPr>
            <a:r>
              <a:rPr lang="en-GB" sz="1600" b="1" dirty="0">
                <a:solidFill>
                  <a:srgbClr val="000099"/>
                </a:solidFill>
              </a:rPr>
              <a:t>However the effect of the extra weight on the aircraft must be considered – extra landing distance, possible extra brake wear and use of reverse thrust, reduced maximum cruise altitude, etc.</a:t>
            </a:r>
          </a:p>
          <a:p>
            <a:pPr eaLnBrk="0" hangingPunct="0">
              <a:spcBef>
                <a:spcPct val="30000"/>
              </a:spcBef>
            </a:pPr>
            <a:r>
              <a:rPr lang="en-GB" sz="1600" b="1" dirty="0">
                <a:solidFill>
                  <a:srgbClr val="3366CC"/>
                </a:solidFill>
              </a:rPr>
              <a:t>This decision is best made by the crew on the day who need to know the cost of extra fuel for the most economic judgement.  </a:t>
            </a:r>
            <a:r>
              <a:rPr lang="en-GB" sz="1600" b="1" dirty="0">
                <a:solidFill>
                  <a:srgbClr val="000099"/>
                </a:solidFill>
              </a:rPr>
              <a:t>For example:</a:t>
            </a:r>
          </a:p>
          <a:p>
            <a:pPr eaLnBrk="0" hangingPunct="0">
              <a:spcBef>
                <a:spcPct val="30000"/>
              </a:spcBef>
            </a:pPr>
            <a:r>
              <a:rPr lang="en-GB" sz="1600" b="1" dirty="0">
                <a:solidFill>
                  <a:srgbClr val="000099"/>
                </a:solidFill>
              </a:rPr>
              <a:t>HKG-NGO Save $127/tonne – definitely worth </a:t>
            </a:r>
            <a:r>
              <a:rPr lang="en-GB" sz="1600" b="1" dirty="0" err="1">
                <a:solidFill>
                  <a:srgbClr val="000099"/>
                </a:solidFill>
              </a:rPr>
              <a:t>tankering</a:t>
            </a:r>
            <a:r>
              <a:rPr lang="en-GB" sz="1600" b="1" dirty="0">
                <a:solidFill>
                  <a:srgbClr val="000099"/>
                </a:solidFill>
              </a:rPr>
              <a:t>.</a:t>
            </a:r>
          </a:p>
          <a:p>
            <a:pPr eaLnBrk="0" hangingPunct="0"/>
            <a:r>
              <a:rPr lang="en-GB" sz="1600" b="1" dirty="0">
                <a:solidFill>
                  <a:srgbClr val="000099"/>
                </a:solidFill>
              </a:rPr>
              <a:t>LHR-BRU Save $1/tonne – not worth tanking for fuel price alone.</a:t>
            </a:r>
          </a:p>
          <a:p>
            <a:pPr eaLnBrk="0" hangingPunct="0">
              <a:spcBef>
                <a:spcPct val="30000"/>
              </a:spcBef>
            </a:pPr>
            <a:r>
              <a:rPr lang="en-GB" sz="1600" b="1" dirty="0">
                <a:solidFill>
                  <a:srgbClr val="000099"/>
                </a:solidFill>
              </a:rPr>
              <a:t>HKG-DEL Cost £1/tonne – extra fuel could be cheap insurance if delays en route were likely.</a:t>
            </a:r>
          </a:p>
          <a:p>
            <a:pPr eaLnBrk="0" hangingPunct="0">
              <a:spcBef>
                <a:spcPct val="30000"/>
              </a:spcBef>
            </a:pPr>
            <a:r>
              <a:rPr lang="en-GB" sz="1600" b="1" dirty="0">
                <a:solidFill>
                  <a:srgbClr val="000099"/>
                </a:solidFill>
              </a:rPr>
              <a:t>NGO-HKG Cost £206 – cost of extra fuel prohibitive.</a:t>
            </a:r>
          </a:p>
          <a:p>
            <a:pPr eaLnBrk="0" hangingPunct="0">
              <a:spcBef>
                <a:spcPct val="30000"/>
              </a:spcBef>
            </a:pPr>
            <a:r>
              <a:rPr lang="en-GB" sz="1600" b="1" dirty="0">
                <a:solidFill>
                  <a:srgbClr val="3366CC"/>
                </a:solidFill>
              </a:rPr>
              <a:t>Many companies do not publish Fuel Price Differentials but just tell crews when to “tanker” fuel, which may not be efficient.</a:t>
            </a:r>
          </a:p>
        </p:txBody>
      </p:sp>
      <p:sp>
        <p:nvSpPr>
          <p:cNvPr id="1419270" name="Line 6"/>
          <p:cNvSpPr>
            <a:spLocks noChangeShapeType="1"/>
          </p:cNvSpPr>
          <p:nvPr/>
        </p:nvSpPr>
        <p:spPr bwMode="auto">
          <a:xfrm>
            <a:off x="5435600" y="5589588"/>
            <a:ext cx="1584325" cy="431800"/>
          </a:xfrm>
          <a:prstGeom prst="line">
            <a:avLst/>
          </a:prstGeom>
          <a:noFill/>
          <a:ln w="28575">
            <a:solidFill>
              <a:srgbClr val="3366CC"/>
            </a:solidFill>
            <a:round/>
            <a:headEnd/>
            <a:tailEnd type="triangle" w="med" len="med"/>
          </a:ln>
        </p:spPr>
        <p:txBody>
          <a:bodyPr/>
          <a:lstStyle/>
          <a:p>
            <a:endParaRPr lang="en-GB"/>
          </a:p>
        </p:txBody>
      </p:sp>
      <p:sp>
        <p:nvSpPr>
          <p:cNvPr id="1419271" name="Line 7"/>
          <p:cNvSpPr>
            <a:spLocks noChangeShapeType="1"/>
          </p:cNvSpPr>
          <p:nvPr/>
        </p:nvSpPr>
        <p:spPr bwMode="auto">
          <a:xfrm flipV="1">
            <a:off x="5816600" y="4365625"/>
            <a:ext cx="1276350" cy="71438"/>
          </a:xfrm>
          <a:prstGeom prst="line">
            <a:avLst/>
          </a:prstGeom>
          <a:noFill/>
          <a:ln w="28575">
            <a:solidFill>
              <a:srgbClr val="3366CC"/>
            </a:solidFill>
            <a:round/>
            <a:headEnd/>
            <a:tailEnd type="triangle" w="med" len="med"/>
          </a:ln>
        </p:spPr>
        <p:txBody>
          <a:bodyPr/>
          <a:lstStyle/>
          <a:p>
            <a:endParaRPr lang="en-GB"/>
          </a:p>
        </p:txBody>
      </p:sp>
      <p:sp>
        <p:nvSpPr>
          <p:cNvPr id="1419272" name="Line 8"/>
          <p:cNvSpPr>
            <a:spLocks noChangeShapeType="1"/>
          </p:cNvSpPr>
          <p:nvPr/>
        </p:nvSpPr>
        <p:spPr bwMode="auto">
          <a:xfrm>
            <a:off x="6554788" y="4665663"/>
            <a:ext cx="538162" cy="203200"/>
          </a:xfrm>
          <a:prstGeom prst="line">
            <a:avLst/>
          </a:prstGeom>
          <a:noFill/>
          <a:ln w="28575">
            <a:solidFill>
              <a:srgbClr val="3366CC"/>
            </a:solidFill>
            <a:round/>
            <a:headEnd/>
            <a:tailEnd type="triangle" w="med" len="med"/>
          </a:ln>
        </p:spPr>
        <p:txBody>
          <a:bodyPr/>
          <a:lstStyle/>
          <a:p>
            <a:endParaRPr lang="en-GB"/>
          </a:p>
        </p:txBody>
      </p:sp>
      <p:sp>
        <p:nvSpPr>
          <p:cNvPr id="1419273" name="Line 9"/>
          <p:cNvSpPr>
            <a:spLocks noChangeShapeType="1"/>
          </p:cNvSpPr>
          <p:nvPr/>
        </p:nvSpPr>
        <p:spPr bwMode="auto">
          <a:xfrm flipV="1">
            <a:off x="6626225" y="3933825"/>
            <a:ext cx="466725" cy="1046163"/>
          </a:xfrm>
          <a:prstGeom prst="line">
            <a:avLst/>
          </a:prstGeom>
          <a:noFill/>
          <a:ln w="28575">
            <a:solidFill>
              <a:srgbClr val="3366CC"/>
            </a:solidFill>
            <a:round/>
            <a:headEnd/>
            <a:tailEnd type="triangle" w="med" len="med"/>
          </a:ln>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9269">
                                            <p:txEl>
                                              <p:pRg st="0" end="0"/>
                                            </p:txEl>
                                          </p:spTgt>
                                        </p:tgtEl>
                                        <p:attrNameLst>
                                          <p:attrName>style.visibility</p:attrName>
                                        </p:attrNameLst>
                                      </p:cBhvr>
                                      <p:to>
                                        <p:strVal val="visible"/>
                                      </p:to>
                                    </p:set>
                                    <p:animEffect transition="in" filter="wipe(left)">
                                      <p:cBhvr>
                                        <p:cTn id="7" dur="500"/>
                                        <p:tgtEl>
                                          <p:spTgt spid="141926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19267"/>
                                        </p:tgtEl>
                                        <p:attrNameLst>
                                          <p:attrName>style.visibility</p:attrName>
                                        </p:attrNameLst>
                                      </p:cBhvr>
                                      <p:to>
                                        <p:strVal val="visible"/>
                                      </p:to>
                                    </p:set>
                                    <p:animEffect transition="in" filter="wipe(left)">
                                      <p:cBhvr>
                                        <p:cTn id="11" dur="500"/>
                                        <p:tgtEl>
                                          <p:spTgt spid="141926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419269">
                                            <p:txEl>
                                              <p:pRg st="1" end="1"/>
                                            </p:txEl>
                                          </p:spTgt>
                                        </p:tgtEl>
                                        <p:attrNameLst>
                                          <p:attrName>style.visibility</p:attrName>
                                        </p:attrNameLst>
                                      </p:cBhvr>
                                      <p:to>
                                        <p:strVal val="visible"/>
                                      </p:to>
                                    </p:set>
                                    <p:animEffect transition="in" filter="wipe(left)">
                                      <p:cBhvr>
                                        <p:cTn id="14" dur="500"/>
                                        <p:tgtEl>
                                          <p:spTgt spid="1419269">
                                            <p:txEl>
                                              <p:pRg st="1" end="1"/>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19269">
                                            <p:txEl>
                                              <p:pRg st="2" end="2"/>
                                            </p:txEl>
                                          </p:spTgt>
                                        </p:tgtEl>
                                        <p:attrNameLst>
                                          <p:attrName>style.visibility</p:attrName>
                                        </p:attrNameLst>
                                      </p:cBhvr>
                                      <p:to>
                                        <p:strVal val="visible"/>
                                      </p:to>
                                    </p:set>
                                    <p:animEffect transition="in" filter="wipe(left)">
                                      <p:cBhvr>
                                        <p:cTn id="18" dur="500"/>
                                        <p:tgtEl>
                                          <p:spTgt spid="1419269">
                                            <p:txEl>
                                              <p:pRg st="2" end="2"/>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419269">
                                            <p:txEl>
                                              <p:pRg st="3" end="3"/>
                                            </p:txEl>
                                          </p:spTgt>
                                        </p:tgtEl>
                                        <p:attrNameLst>
                                          <p:attrName>style.visibility</p:attrName>
                                        </p:attrNameLst>
                                      </p:cBhvr>
                                      <p:to>
                                        <p:strVal val="visible"/>
                                      </p:to>
                                    </p:set>
                                    <p:animEffect transition="in" filter="wipe(left)">
                                      <p:cBhvr>
                                        <p:cTn id="22" dur="500"/>
                                        <p:tgtEl>
                                          <p:spTgt spid="1419269">
                                            <p:txEl>
                                              <p:pRg st="3" end="3"/>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419269">
                                            <p:txEl>
                                              <p:pRg st="4" end="4"/>
                                            </p:txEl>
                                          </p:spTgt>
                                        </p:tgtEl>
                                        <p:attrNameLst>
                                          <p:attrName>style.visibility</p:attrName>
                                        </p:attrNameLst>
                                      </p:cBhvr>
                                      <p:to>
                                        <p:strVal val="visible"/>
                                      </p:to>
                                    </p:set>
                                    <p:animEffect transition="in" filter="wipe(left)">
                                      <p:cBhvr>
                                        <p:cTn id="26" dur="500"/>
                                        <p:tgtEl>
                                          <p:spTgt spid="141926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19269">
                                            <p:txEl>
                                              <p:pRg st="5" end="5"/>
                                            </p:txEl>
                                          </p:spTgt>
                                        </p:tgtEl>
                                        <p:attrNameLst>
                                          <p:attrName>style.visibility</p:attrName>
                                        </p:attrNameLst>
                                      </p:cBhvr>
                                      <p:to>
                                        <p:strVal val="visible"/>
                                      </p:to>
                                    </p:set>
                                    <p:animEffect transition="in" filter="wipe(left)">
                                      <p:cBhvr>
                                        <p:cTn id="31" dur="500"/>
                                        <p:tgtEl>
                                          <p:spTgt spid="1419269">
                                            <p:txEl>
                                              <p:pRg st="5" end="5"/>
                                            </p:tx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419269">
                                            <p:txEl>
                                              <p:pRg st="6" end="6"/>
                                            </p:txEl>
                                          </p:spTgt>
                                        </p:tgtEl>
                                        <p:attrNameLst>
                                          <p:attrName>style.visibility</p:attrName>
                                        </p:attrNameLst>
                                      </p:cBhvr>
                                      <p:to>
                                        <p:strVal val="visible"/>
                                      </p:to>
                                    </p:set>
                                    <p:animEffect transition="in" filter="wipe(left)">
                                      <p:cBhvr>
                                        <p:cTn id="35" dur="500"/>
                                        <p:tgtEl>
                                          <p:spTgt spid="1419269">
                                            <p:txEl>
                                              <p:pRg st="6" end="6"/>
                                            </p:tx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419271"/>
                                        </p:tgtEl>
                                        <p:attrNameLst>
                                          <p:attrName>style.visibility</p:attrName>
                                        </p:attrNameLst>
                                      </p:cBhvr>
                                      <p:to>
                                        <p:strVal val="visible"/>
                                      </p:to>
                                    </p:set>
                                    <p:animEffect transition="in" filter="wipe(left)">
                                      <p:cBhvr>
                                        <p:cTn id="39" dur="500"/>
                                        <p:tgtEl>
                                          <p:spTgt spid="1419271"/>
                                        </p:tgtEl>
                                      </p:cBhvr>
                                    </p:animEffect>
                                  </p:childTnLst>
                                  <p:subTnLst>
                                    <p:set>
                                      <p:cBhvr override="childStyle">
                                        <p:cTn dur="1" fill="hold" display="0" masterRel="nextClick" afterEffect="1"/>
                                        <p:tgtEl>
                                          <p:spTgt spid="1419271"/>
                                        </p:tgtEl>
                                        <p:attrNameLst>
                                          <p:attrName>style.visibility</p:attrName>
                                        </p:attrNameLst>
                                      </p:cBhvr>
                                      <p:to>
                                        <p:strVal val="hidden"/>
                                      </p:to>
                                    </p:set>
                                  </p:subTnLst>
                                </p:cTn>
                              </p:par>
                              <p:par>
                                <p:cTn id="40" presetID="22" presetClass="entr" presetSubtype="8" fill="hold" grpId="0" nodeType="withEffect">
                                  <p:stCondLst>
                                    <p:cond delay="0"/>
                                  </p:stCondLst>
                                  <p:childTnLst>
                                    <p:set>
                                      <p:cBhvr>
                                        <p:cTn id="41" dur="1" fill="hold">
                                          <p:stCondLst>
                                            <p:cond delay="0"/>
                                          </p:stCondLst>
                                        </p:cTn>
                                        <p:tgtEl>
                                          <p:spTgt spid="1419272"/>
                                        </p:tgtEl>
                                        <p:attrNameLst>
                                          <p:attrName>style.visibility</p:attrName>
                                        </p:attrNameLst>
                                      </p:cBhvr>
                                      <p:to>
                                        <p:strVal val="visible"/>
                                      </p:to>
                                    </p:set>
                                    <p:animEffect transition="in" filter="wipe(left)">
                                      <p:cBhvr>
                                        <p:cTn id="42" dur="500"/>
                                        <p:tgtEl>
                                          <p:spTgt spid="1419272"/>
                                        </p:tgtEl>
                                      </p:cBhvr>
                                    </p:animEffect>
                                  </p:childTnLst>
                                  <p:subTnLst>
                                    <p:set>
                                      <p:cBhvr override="childStyle">
                                        <p:cTn dur="1" fill="hold" display="0" masterRel="nextClick" afterEffect="1"/>
                                        <p:tgtEl>
                                          <p:spTgt spid="141927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19269">
                                            <p:txEl>
                                              <p:pRg st="7" end="7"/>
                                            </p:txEl>
                                          </p:spTgt>
                                        </p:tgtEl>
                                        <p:attrNameLst>
                                          <p:attrName>style.visibility</p:attrName>
                                        </p:attrNameLst>
                                      </p:cBhvr>
                                      <p:to>
                                        <p:strVal val="visible"/>
                                      </p:to>
                                    </p:set>
                                    <p:animEffect transition="in" filter="wipe(left)">
                                      <p:cBhvr>
                                        <p:cTn id="47" dur="500"/>
                                        <p:tgtEl>
                                          <p:spTgt spid="1419269">
                                            <p:txEl>
                                              <p:pRg st="7" end="7"/>
                                            </p:tx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419273"/>
                                        </p:tgtEl>
                                        <p:attrNameLst>
                                          <p:attrName>style.visibility</p:attrName>
                                        </p:attrNameLst>
                                      </p:cBhvr>
                                      <p:to>
                                        <p:strVal val="visible"/>
                                      </p:to>
                                    </p:set>
                                    <p:animEffect transition="in" filter="wipe(left)">
                                      <p:cBhvr>
                                        <p:cTn id="51" dur="500"/>
                                        <p:tgtEl>
                                          <p:spTgt spid="1419273"/>
                                        </p:tgtEl>
                                      </p:cBhvr>
                                    </p:animEffect>
                                  </p:childTnLst>
                                  <p:subTnLst>
                                    <p:set>
                                      <p:cBhvr override="childStyle">
                                        <p:cTn dur="1" fill="hold" display="0" masterRel="nextClick" afterEffect="1"/>
                                        <p:tgtEl>
                                          <p:spTgt spid="1419273"/>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19269">
                                            <p:txEl>
                                              <p:pRg st="8" end="8"/>
                                            </p:txEl>
                                          </p:spTgt>
                                        </p:tgtEl>
                                        <p:attrNameLst>
                                          <p:attrName>style.visibility</p:attrName>
                                        </p:attrNameLst>
                                      </p:cBhvr>
                                      <p:to>
                                        <p:strVal val="visible"/>
                                      </p:to>
                                    </p:set>
                                    <p:animEffect transition="in" filter="wipe(left)">
                                      <p:cBhvr>
                                        <p:cTn id="56" dur="500"/>
                                        <p:tgtEl>
                                          <p:spTgt spid="1419269">
                                            <p:txEl>
                                              <p:pRg st="8" end="8"/>
                                            </p:tx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419270"/>
                                        </p:tgtEl>
                                        <p:attrNameLst>
                                          <p:attrName>style.visibility</p:attrName>
                                        </p:attrNameLst>
                                      </p:cBhvr>
                                      <p:to>
                                        <p:strVal val="visible"/>
                                      </p:to>
                                    </p:set>
                                    <p:animEffect transition="in" filter="wipe(left)">
                                      <p:cBhvr>
                                        <p:cTn id="60" dur="500"/>
                                        <p:tgtEl>
                                          <p:spTgt spid="1419270"/>
                                        </p:tgtEl>
                                      </p:cBhvr>
                                    </p:animEffect>
                                  </p:childTnLst>
                                  <p:subTnLst>
                                    <p:set>
                                      <p:cBhvr override="childStyle">
                                        <p:cTn dur="1" fill="hold" display="0" masterRel="nextClick" afterEffect="1"/>
                                        <p:tgtEl>
                                          <p:spTgt spid="1419270"/>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419269">
                                            <p:txEl>
                                              <p:pRg st="9" end="9"/>
                                            </p:txEl>
                                          </p:spTgt>
                                        </p:tgtEl>
                                        <p:attrNameLst>
                                          <p:attrName>style.visibility</p:attrName>
                                        </p:attrNameLst>
                                      </p:cBhvr>
                                      <p:to>
                                        <p:strVal val="visible"/>
                                      </p:to>
                                    </p:set>
                                    <p:animEffect transition="in" filter="wipe(left)">
                                      <p:cBhvr>
                                        <p:cTn id="65" dur="500"/>
                                        <p:tgtEl>
                                          <p:spTgt spid="141926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9269" grpId="0" build="p"/>
      <p:bldP spid="1419270" grpId="0" animBg="1"/>
      <p:bldP spid="1419271" grpId="0" animBg="1"/>
      <p:bldP spid="1419272" grpId="0" animBg="1"/>
      <p:bldP spid="14192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380-800 Payload Range graph -17jul12.jpg"/>
          <p:cNvPicPr>
            <a:picLocks noChangeAspect="1"/>
          </p:cNvPicPr>
          <p:nvPr/>
        </p:nvPicPr>
        <p:blipFill>
          <a:blip r:embed="rId2" cstate="print"/>
          <a:stretch>
            <a:fillRect/>
          </a:stretch>
        </p:blipFill>
        <p:spPr>
          <a:xfrm>
            <a:off x="57152" y="889320"/>
            <a:ext cx="9043857" cy="5472608"/>
          </a:xfrm>
          <a:prstGeom prst="rect">
            <a:avLst/>
          </a:prstGeom>
        </p:spPr>
      </p:pic>
      <p:sp>
        <p:nvSpPr>
          <p:cNvPr id="3" name="Rectangle 2"/>
          <p:cNvSpPr>
            <a:spLocks noChangeArrowheads="1"/>
          </p:cNvSpPr>
          <p:nvPr/>
        </p:nvSpPr>
        <p:spPr bwMode="auto">
          <a:xfrm>
            <a:off x="0" y="44624"/>
            <a:ext cx="8952472" cy="830997"/>
          </a:xfrm>
          <a:prstGeom prst="rect">
            <a:avLst/>
          </a:prstGeom>
          <a:noFill/>
          <a:ln w="9525">
            <a:noFill/>
            <a:miter lim="800000"/>
            <a:headEnd/>
            <a:tailEnd/>
          </a:ln>
        </p:spPr>
        <p:txBody>
          <a:bodyPr wrap="square">
            <a:spAutoFit/>
          </a:bodyPr>
          <a:lstStyle/>
          <a:p>
            <a:pPr algn="ctr" eaLnBrk="0" hangingPunct="0"/>
            <a:r>
              <a:rPr lang="en-GB" b="1" dirty="0" smtClean="0">
                <a:solidFill>
                  <a:srgbClr val="000099"/>
                </a:solidFill>
              </a:rPr>
              <a:t>Airbus A380 Payload-Range Diagram</a:t>
            </a:r>
          </a:p>
          <a:p>
            <a:pPr algn="ctr" eaLnBrk="0" hangingPunct="0"/>
            <a:r>
              <a:rPr lang="en-GB" b="1" dirty="0" smtClean="0">
                <a:solidFill>
                  <a:srgbClr val="000099"/>
                </a:solidFill>
              </a:rPr>
              <a:t>Essential Information for Selecting Correct Aircraft </a:t>
            </a:r>
            <a:endParaRPr lang="en-GB"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1841" y="44624"/>
            <a:ext cx="8964313" cy="461665"/>
          </a:xfrm>
          <a:prstGeom prst="rect">
            <a:avLst/>
          </a:prstGeom>
          <a:noFill/>
          <a:ln w="9525">
            <a:noFill/>
            <a:miter lim="800000"/>
            <a:headEnd/>
            <a:tailEnd/>
          </a:ln>
        </p:spPr>
        <p:txBody>
          <a:bodyPr wrap="none">
            <a:spAutoFit/>
          </a:bodyPr>
          <a:lstStyle/>
          <a:p>
            <a:pPr algn="r" eaLnBrk="0" hangingPunct="0"/>
            <a:r>
              <a:rPr lang="en-GB" b="1" dirty="0">
                <a:solidFill>
                  <a:srgbClr val="000099"/>
                </a:solidFill>
              </a:rPr>
              <a:t>3 Pre-Flight Planning – Cost of </a:t>
            </a:r>
            <a:r>
              <a:rPr lang="en-GB" b="1" dirty="0" smtClean="0">
                <a:solidFill>
                  <a:srgbClr val="000099"/>
                </a:solidFill>
              </a:rPr>
              <a:t>Extra Fuel reducing Payload </a:t>
            </a:r>
            <a:endParaRPr lang="en-GB" b="1" dirty="0">
              <a:solidFill>
                <a:srgbClr val="000099"/>
              </a:solidFill>
            </a:endParaRPr>
          </a:p>
        </p:txBody>
      </p:sp>
      <p:sp>
        <p:nvSpPr>
          <p:cNvPr id="1419269" name="Text Box 5"/>
          <p:cNvSpPr txBox="1">
            <a:spLocks noChangeArrowheads="1"/>
          </p:cNvSpPr>
          <p:nvPr/>
        </p:nvSpPr>
        <p:spPr bwMode="auto">
          <a:xfrm>
            <a:off x="250824" y="493232"/>
            <a:ext cx="8893175" cy="707886"/>
          </a:xfrm>
          <a:prstGeom prst="rect">
            <a:avLst/>
          </a:prstGeom>
          <a:noFill/>
          <a:ln w="9525">
            <a:noFill/>
            <a:miter lim="800000"/>
            <a:headEnd/>
            <a:tailEnd/>
          </a:ln>
        </p:spPr>
        <p:txBody>
          <a:bodyPr wrap="square">
            <a:spAutoFit/>
          </a:bodyPr>
          <a:lstStyle/>
          <a:p>
            <a:pPr algn="ctr" eaLnBrk="0" hangingPunct="0">
              <a:spcBef>
                <a:spcPct val="50000"/>
              </a:spcBef>
            </a:pPr>
            <a:r>
              <a:rPr lang="en-GB" sz="2000" b="1" i="1" dirty="0" smtClean="0">
                <a:solidFill>
                  <a:srgbClr val="000099"/>
                </a:solidFill>
              </a:rPr>
              <a:t>Flight Operations’ job is to carry Maximum Payload at Minimum Cost</a:t>
            </a:r>
          </a:p>
          <a:p>
            <a:pPr algn="ctr" eaLnBrk="0" hangingPunct="0">
              <a:spcBef>
                <a:spcPts val="0"/>
              </a:spcBef>
            </a:pPr>
            <a:r>
              <a:rPr lang="en-GB" sz="2000" b="1" i="1" dirty="0" smtClean="0">
                <a:solidFill>
                  <a:srgbClr val="000099"/>
                </a:solidFill>
              </a:rPr>
              <a:t>Primarily - Uplift minimum fuel and burn the minimum amount in flight</a:t>
            </a:r>
            <a:endParaRPr lang="en-GB" sz="2000" b="1" i="1" dirty="0">
              <a:solidFill>
                <a:srgbClr val="3366CC"/>
              </a:solidFill>
            </a:endParaRPr>
          </a:p>
        </p:txBody>
      </p:sp>
      <p:sp>
        <p:nvSpPr>
          <p:cNvPr id="9" name="Rectangle 8"/>
          <p:cNvSpPr/>
          <p:nvPr/>
        </p:nvSpPr>
        <p:spPr>
          <a:xfrm>
            <a:off x="6803680" y="1256921"/>
            <a:ext cx="2160240" cy="5170646"/>
          </a:xfrm>
          <a:prstGeom prst="rect">
            <a:avLst/>
          </a:prstGeom>
          <a:ln>
            <a:solidFill>
              <a:srgbClr val="000099"/>
            </a:solidFill>
          </a:ln>
        </p:spPr>
        <p:txBody>
          <a:bodyPr wrap="square">
            <a:spAutoFit/>
          </a:bodyPr>
          <a:lstStyle/>
          <a:p>
            <a:pPr algn="ctr" eaLnBrk="0" hangingPunct="0">
              <a:spcBef>
                <a:spcPct val="50000"/>
              </a:spcBef>
            </a:pPr>
            <a:r>
              <a:rPr lang="en-GB" sz="2000" b="1" dirty="0" smtClean="0">
                <a:solidFill>
                  <a:srgbClr val="000099"/>
                </a:solidFill>
              </a:rPr>
              <a:t>On long sectors extra fuel displaces payload thus losing revenue -  </a:t>
            </a:r>
          </a:p>
          <a:p>
            <a:pPr algn="ctr" eaLnBrk="0" hangingPunct="0">
              <a:spcBef>
                <a:spcPct val="50000"/>
              </a:spcBef>
            </a:pPr>
            <a:r>
              <a:rPr lang="en-GB" sz="2000" b="1" dirty="0" smtClean="0">
                <a:solidFill>
                  <a:srgbClr val="000099"/>
                </a:solidFill>
              </a:rPr>
              <a:t>Loss  is extreme on very long sectors when the  tanks are already full and the only way to fly further is to reduce the passenger load/weight.</a:t>
            </a:r>
            <a:endParaRPr lang="en-GB" sz="2000" b="1" dirty="0">
              <a:solidFill>
                <a:srgbClr val="000099"/>
              </a:solidFill>
            </a:endParaRPr>
          </a:p>
        </p:txBody>
      </p:sp>
      <p:pic>
        <p:nvPicPr>
          <p:cNvPr id="10" name="Picture 9" descr="Harard Graphic - LHR CIT 1988 - Payload Range Cost 8 mins - .jpg"/>
          <p:cNvPicPr>
            <a:picLocks noChangeAspect="1"/>
          </p:cNvPicPr>
          <p:nvPr/>
        </p:nvPicPr>
        <p:blipFill>
          <a:blip r:embed="rId3" cstate="print"/>
          <a:stretch>
            <a:fillRect/>
          </a:stretch>
        </p:blipFill>
        <p:spPr>
          <a:xfrm>
            <a:off x="23772" y="1239048"/>
            <a:ext cx="6650180" cy="518457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500"/>
                                        <p:tgtEl>
                                          <p:spTgt spid="1229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19269">
                                            <p:txEl>
                                              <p:pRg st="0" end="0"/>
                                            </p:txEl>
                                          </p:spTgt>
                                        </p:tgtEl>
                                        <p:attrNameLst>
                                          <p:attrName>style.visibility</p:attrName>
                                        </p:attrNameLst>
                                      </p:cBhvr>
                                      <p:to>
                                        <p:strVal val="visible"/>
                                      </p:to>
                                    </p:set>
                                    <p:animEffect transition="in" filter="wipe(left)">
                                      <p:cBhvr>
                                        <p:cTn id="11" dur="500"/>
                                        <p:tgtEl>
                                          <p:spTgt spid="141926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19269">
                                            <p:txEl>
                                              <p:pRg st="1" end="1"/>
                                            </p:txEl>
                                          </p:spTgt>
                                        </p:tgtEl>
                                        <p:attrNameLst>
                                          <p:attrName>style.visibility</p:attrName>
                                        </p:attrNameLst>
                                      </p:cBhvr>
                                      <p:to>
                                        <p:strVal val="visible"/>
                                      </p:to>
                                    </p:set>
                                    <p:animEffect transition="in" filter="wipe(left)">
                                      <p:cBhvr>
                                        <p:cTn id="16" dur="500"/>
                                        <p:tgtEl>
                                          <p:spTgt spid="1419269">
                                            <p:txEl>
                                              <p:pRg st="1" end="1"/>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strVal val="#ppt_w*0.70"/>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419269" grpId="0" build="p"/>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9" name="Text Box 5"/>
          <p:cNvSpPr txBox="1">
            <a:spLocks noChangeArrowheads="1"/>
          </p:cNvSpPr>
          <p:nvPr/>
        </p:nvSpPr>
        <p:spPr bwMode="auto">
          <a:xfrm>
            <a:off x="250824" y="1340768"/>
            <a:ext cx="8893175" cy="4124206"/>
          </a:xfrm>
          <a:prstGeom prst="rect">
            <a:avLst/>
          </a:prstGeom>
          <a:noFill/>
          <a:ln w="9525">
            <a:noFill/>
            <a:miter lim="800000"/>
            <a:headEnd/>
            <a:tailEnd/>
          </a:ln>
        </p:spPr>
        <p:txBody>
          <a:bodyPr wrap="square">
            <a:spAutoFit/>
          </a:bodyPr>
          <a:lstStyle/>
          <a:p>
            <a:pPr algn="ctr" eaLnBrk="0" hangingPunct="0">
              <a:spcBef>
                <a:spcPts val="0"/>
              </a:spcBef>
            </a:pPr>
            <a:r>
              <a:rPr lang="en-GB" sz="2800" b="1" dirty="0" smtClean="0">
                <a:solidFill>
                  <a:srgbClr val="000099"/>
                </a:solidFill>
              </a:rPr>
              <a:t>Flight Operations’ job is to </a:t>
            </a:r>
          </a:p>
          <a:p>
            <a:pPr algn="ctr" eaLnBrk="0" hangingPunct="0">
              <a:spcBef>
                <a:spcPts val="0"/>
              </a:spcBef>
            </a:pPr>
            <a:r>
              <a:rPr lang="en-GB" sz="2800" b="1" dirty="0" smtClean="0">
                <a:solidFill>
                  <a:srgbClr val="000099"/>
                </a:solidFill>
              </a:rPr>
              <a:t>Carry Maximum Payload at Minimum Cost.</a:t>
            </a:r>
          </a:p>
          <a:p>
            <a:pPr algn="ctr" eaLnBrk="0" hangingPunct="0">
              <a:spcBef>
                <a:spcPts val="1200"/>
              </a:spcBef>
            </a:pPr>
            <a:r>
              <a:rPr lang="en-GB" sz="2800" b="1" dirty="0" smtClean="0">
                <a:solidFill>
                  <a:srgbClr val="000099"/>
                </a:solidFill>
              </a:rPr>
              <a:t>Having Uplifted the Minimum amount of Fuel</a:t>
            </a:r>
          </a:p>
          <a:p>
            <a:pPr algn="ctr" eaLnBrk="0" hangingPunct="0">
              <a:spcBef>
                <a:spcPts val="0"/>
              </a:spcBef>
            </a:pPr>
            <a:r>
              <a:rPr lang="en-GB" sz="2800" b="1" dirty="0" smtClean="0">
                <a:solidFill>
                  <a:srgbClr val="000099"/>
                </a:solidFill>
              </a:rPr>
              <a:t>now </a:t>
            </a:r>
          </a:p>
          <a:p>
            <a:pPr algn="ctr" eaLnBrk="0" hangingPunct="0">
              <a:spcBef>
                <a:spcPts val="0"/>
              </a:spcBef>
            </a:pPr>
            <a:r>
              <a:rPr lang="en-GB" sz="2800" b="1" dirty="0" smtClean="0">
                <a:solidFill>
                  <a:srgbClr val="000099"/>
                </a:solidFill>
              </a:rPr>
              <a:t> Operate the aircraft efficiently and </a:t>
            </a:r>
          </a:p>
          <a:p>
            <a:pPr algn="ctr" eaLnBrk="0" hangingPunct="0">
              <a:spcBef>
                <a:spcPts val="0"/>
              </a:spcBef>
            </a:pPr>
            <a:r>
              <a:rPr lang="en-GB" sz="2800" b="1" dirty="0" smtClean="0">
                <a:solidFill>
                  <a:srgbClr val="000099"/>
                </a:solidFill>
              </a:rPr>
              <a:t>Cost effectively to</a:t>
            </a:r>
          </a:p>
          <a:p>
            <a:pPr algn="ctr" eaLnBrk="0" hangingPunct="0">
              <a:spcBef>
                <a:spcPts val="0"/>
              </a:spcBef>
            </a:pPr>
            <a:r>
              <a:rPr lang="en-GB" sz="2800" b="1" dirty="0" smtClean="0">
                <a:solidFill>
                  <a:srgbClr val="000099"/>
                </a:solidFill>
              </a:rPr>
              <a:t>Burn the Minimum Fuel in flight</a:t>
            </a:r>
          </a:p>
          <a:p>
            <a:pPr algn="ctr" eaLnBrk="0" hangingPunct="0">
              <a:spcBef>
                <a:spcPts val="0"/>
              </a:spcBef>
            </a:pPr>
            <a:r>
              <a:rPr lang="en-GB" sz="2800" b="1" dirty="0" smtClean="0">
                <a:solidFill>
                  <a:srgbClr val="000099"/>
                </a:solidFill>
              </a:rPr>
              <a:t>consistent with minimum environmental pollution.</a:t>
            </a:r>
          </a:p>
          <a:p>
            <a:pPr algn="ctr" eaLnBrk="0" hangingPunct="0">
              <a:spcBef>
                <a:spcPts val="0"/>
              </a:spcBef>
            </a:pPr>
            <a:endParaRPr lang="en-GB" sz="2800" b="1" dirty="0">
              <a:solidFill>
                <a:srgbClr val="3366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9269">
                                            <p:txEl>
                                              <p:pRg st="0" end="0"/>
                                            </p:txEl>
                                          </p:spTgt>
                                        </p:tgtEl>
                                        <p:attrNameLst>
                                          <p:attrName>style.visibility</p:attrName>
                                        </p:attrNameLst>
                                      </p:cBhvr>
                                      <p:to>
                                        <p:strVal val="visible"/>
                                      </p:to>
                                    </p:set>
                                    <p:animEffect transition="in" filter="wipe(left)">
                                      <p:cBhvr>
                                        <p:cTn id="7" dur="500"/>
                                        <p:tgtEl>
                                          <p:spTgt spid="141926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19269">
                                            <p:txEl>
                                              <p:pRg st="1" end="1"/>
                                            </p:txEl>
                                          </p:spTgt>
                                        </p:tgtEl>
                                        <p:attrNameLst>
                                          <p:attrName>style.visibility</p:attrName>
                                        </p:attrNameLst>
                                      </p:cBhvr>
                                      <p:to>
                                        <p:strVal val="visible"/>
                                      </p:to>
                                    </p:set>
                                    <p:animEffect transition="in" filter="wipe(left)">
                                      <p:cBhvr>
                                        <p:cTn id="11" dur="500"/>
                                        <p:tgtEl>
                                          <p:spTgt spid="141926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19269">
                                            <p:txEl>
                                              <p:pRg st="2" end="2"/>
                                            </p:txEl>
                                          </p:spTgt>
                                        </p:tgtEl>
                                        <p:attrNameLst>
                                          <p:attrName>style.visibility</p:attrName>
                                        </p:attrNameLst>
                                      </p:cBhvr>
                                      <p:to>
                                        <p:strVal val="visible"/>
                                      </p:to>
                                    </p:set>
                                    <p:animEffect transition="in" filter="wipe(left)">
                                      <p:cBhvr>
                                        <p:cTn id="16" dur="500"/>
                                        <p:tgtEl>
                                          <p:spTgt spid="141926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19269">
                                            <p:txEl>
                                              <p:pRg st="3" end="3"/>
                                            </p:txEl>
                                          </p:spTgt>
                                        </p:tgtEl>
                                        <p:attrNameLst>
                                          <p:attrName>style.visibility</p:attrName>
                                        </p:attrNameLst>
                                      </p:cBhvr>
                                      <p:to>
                                        <p:strVal val="visible"/>
                                      </p:to>
                                    </p:set>
                                    <p:animEffect transition="in" filter="wipe(left)">
                                      <p:cBhvr>
                                        <p:cTn id="21" dur="500"/>
                                        <p:tgtEl>
                                          <p:spTgt spid="141926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19269">
                                            <p:txEl>
                                              <p:pRg st="4" end="4"/>
                                            </p:txEl>
                                          </p:spTgt>
                                        </p:tgtEl>
                                        <p:attrNameLst>
                                          <p:attrName>style.visibility</p:attrName>
                                        </p:attrNameLst>
                                      </p:cBhvr>
                                      <p:to>
                                        <p:strVal val="visible"/>
                                      </p:to>
                                    </p:set>
                                    <p:animEffect transition="in" filter="wipe(left)">
                                      <p:cBhvr>
                                        <p:cTn id="26" dur="500"/>
                                        <p:tgtEl>
                                          <p:spTgt spid="141926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19269">
                                            <p:txEl>
                                              <p:pRg st="5" end="5"/>
                                            </p:txEl>
                                          </p:spTgt>
                                        </p:tgtEl>
                                        <p:attrNameLst>
                                          <p:attrName>style.visibility</p:attrName>
                                        </p:attrNameLst>
                                      </p:cBhvr>
                                      <p:to>
                                        <p:strVal val="visible"/>
                                      </p:to>
                                    </p:set>
                                    <p:animEffect transition="in" filter="wipe(left)">
                                      <p:cBhvr>
                                        <p:cTn id="31" dur="500"/>
                                        <p:tgtEl>
                                          <p:spTgt spid="141926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19269">
                                            <p:txEl>
                                              <p:pRg st="6" end="6"/>
                                            </p:txEl>
                                          </p:spTgt>
                                        </p:tgtEl>
                                        <p:attrNameLst>
                                          <p:attrName>style.visibility</p:attrName>
                                        </p:attrNameLst>
                                      </p:cBhvr>
                                      <p:to>
                                        <p:strVal val="visible"/>
                                      </p:to>
                                    </p:set>
                                    <p:animEffect transition="in" filter="wipe(left)">
                                      <p:cBhvr>
                                        <p:cTn id="36" dur="500"/>
                                        <p:tgtEl>
                                          <p:spTgt spid="141926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19269">
                                            <p:txEl>
                                              <p:pRg st="7" end="7"/>
                                            </p:txEl>
                                          </p:spTgt>
                                        </p:tgtEl>
                                        <p:attrNameLst>
                                          <p:attrName>style.visibility</p:attrName>
                                        </p:attrNameLst>
                                      </p:cBhvr>
                                      <p:to>
                                        <p:strVal val="visible"/>
                                      </p:to>
                                    </p:set>
                                    <p:animEffect transition="in" filter="wipe(left)">
                                      <p:cBhvr>
                                        <p:cTn id="41" dur="500"/>
                                        <p:tgtEl>
                                          <p:spTgt spid="14192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926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03288" y="114300"/>
            <a:ext cx="7113587"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4. Noise Abatement Departure Procedures 1 &amp; 2</a:t>
            </a:r>
          </a:p>
        </p:txBody>
      </p:sp>
      <p:pic>
        <p:nvPicPr>
          <p:cNvPr id="13315" name="Picture 4" descr="IATA Departure Noise Abatement Procedure 1 &amp; 2 Color &amp; Text - 12oct09"/>
          <p:cNvPicPr>
            <a:picLocks noChangeAspect="1" noChangeArrowheads="1"/>
          </p:cNvPicPr>
          <p:nvPr/>
        </p:nvPicPr>
        <p:blipFill>
          <a:blip r:embed="rId3" cstate="print"/>
          <a:srcRect/>
          <a:stretch>
            <a:fillRect/>
          </a:stretch>
        </p:blipFill>
        <p:spPr bwMode="auto">
          <a:xfrm>
            <a:off x="1878013" y="2628900"/>
            <a:ext cx="5514975" cy="3732213"/>
          </a:xfrm>
          <a:prstGeom prst="rect">
            <a:avLst/>
          </a:prstGeom>
          <a:noFill/>
          <a:ln w="9525">
            <a:noFill/>
            <a:miter lim="800000"/>
            <a:headEnd/>
            <a:tailEnd/>
          </a:ln>
        </p:spPr>
      </p:pic>
      <p:sp>
        <p:nvSpPr>
          <p:cNvPr id="1418245" name="Text Box 5"/>
          <p:cNvSpPr txBox="1">
            <a:spLocks noChangeArrowheads="1"/>
          </p:cNvSpPr>
          <p:nvPr/>
        </p:nvSpPr>
        <p:spPr bwMode="auto">
          <a:xfrm>
            <a:off x="307975" y="565150"/>
            <a:ext cx="8785225" cy="1987550"/>
          </a:xfrm>
          <a:prstGeom prst="rect">
            <a:avLst/>
          </a:prstGeom>
          <a:noFill/>
          <a:ln w="9525">
            <a:noFill/>
            <a:miter lim="800000"/>
            <a:headEnd/>
            <a:tailEnd/>
          </a:ln>
        </p:spPr>
        <p:txBody>
          <a:bodyPr>
            <a:spAutoFit/>
          </a:bodyPr>
          <a:lstStyle/>
          <a:p>
            <a:pPr eaLnBrk="0" hangingPunct="0">
              <a:spcBef>
                <a:spcPct val="50000"/>
              </a:spcBef>
            </a:pPr>
            <a:r>
              <a:rPr lang="en-GB" sz="1600" b="1">
                <a:solidFill>
                  <a:srgbClr val="000099"/>
                </a:solidFill>
              </a:rPr>
              <a:t>Early turbojet powered aircraft were extremely noisy on takeoff so had to climb steeply to 3,000ft  before accelerating to retract flaps and climb at the most efficient speed, shown as NADP 1 in red.</a:t>
            </a:r>
          </a:p>
          <a:p>
            <a:pPr eaLnBrk="0" hangingPunct="0">
              <a:spcBef>
                <a:spcPct val="50000"/>
              </a:spcBef>
            </a:pPr>
            <a:r>
              <a:rPr lang="en-GB" sz="1600" b="1">
                <a:solidFill>
                  <a:srgbClr val="000099"/>
                </a:solidFill>
              </a:rPr>
              <a:t>Later fan jet engines with colder/slower exhaust streams made less noise so could accelerate sooner and climb more efficiently shown as NADP 2 in green.  </a:t>
            </a:r>
          </a:p>
          <a:p>
            <a:pPr eaLnBrk="0" hangingPunct="0">
              <a:spcBef>
                <a:spcPct val="25000"/>
              </a:spcBef>
            </a:pPr>
            <a:r>
              <a:rPr lang="en-GB" sz="1600" b="1">
                <a:solidFill>
                  <a:srgbClr val="000099"/>
                </a:solidFill>
              </a:rPr>
              <a:t>Noise close to the airport could be increased but was less than from turbojet aircraft,  and noise further out is reduced as the aircraft is higher than with NADP 1.</a:t>
            </a:r>
          </a:p>
        </p:txBody>
      </p:sp>
      <p:sp>
        <p:nvSpPr>
          <p:cNvPr id="1418246" name="Line 6"/>
          <p:cNvSpPr>
            <a:spLocks noChangeShapeType="1"/>
          </p:cNvSpPr>
          <p:nvPr/>
        </p:nvSpPr>
        <p:spPr bwMode="auto">
          <a:xfrm>
            <a:off x="2806700" y="1244600"/>
            <a:ext cx="1693863" cy="2689225"/>
          </a:xfrm>
          <a:prstGeom prst="line">
            <a:avLst/>
          </a:prstGeom>
          <a:noFill/>
          <a:ln w="28575">
            <a:solidFill>
              <a:srgbClr val="CC3300"/>
            </a:solidFill>
            <a:round/>
            <a:headEnd/>
            <a:tailEnd type="triangle" w="med" len="med"/>
          </a:ln>
        </p:spPr>
        <p:txBody>
          <a:bodyPr/>
          <a:lstStyle/>
          <a:p>
            <a:endParaRPr lang="en-GB"/>
          </a:p>
        </p:txBody>
      </p:sp>
      <p:sp>
        <p:nvSpPr>
          <p:cNvPr id="1418247" name="Line 7"/>
          <p:cNvSpPr>
            <a:spLocks noChangeShapeType="1"/>
          </p:cNvSpPr>
          <p:nvPr/>
        </p:nvSpPr>
        <p:spPr bwMode="auto">
          <a:xfrm flipH="1">
            <a:off x="6659563" y="1989138"/>
            <a:ext cx="433387" cy="576262"/>
          </a:xfrm>
          <a:prstGeom prst="line">
            <a:avLst/>
          </a:prstGeom>
          <a:noFill/>
          <a:ln w="28575">
            <a:solidFill>
              <a:srgbClr val="009900"/>
            </a:solidFill>
            <a:round/>
            <a:headEnd/>
            <a:tailEnd type="triangle" w="med" len="med"/>
          </a:ln>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8245">
                                            <p:txEl>
                                              <p:pRg st="0" end="0"/>
                                            </p:txEl>
                                          </p:spTgt>
                                        </p:tgtEl>
                                        <p:attrNameLst>
                                          <p:attrName>style.visibility</p:attrName>
                                        </p:attrNameLst>
                                      </p:cBhvr>
                                      <p:to>
                                        <p:strVal val="visible"/>
                                      </p:to>
                                    </p:set>
                                    <p:animEffect transition="in" filter="wipe(left)">
                                      <p:cBhvr>
                                        <p:cTn id="7" dur="500"/>
                                        <p:tgtEl>
                                          <p:spTgt spid="141824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18246"/>
                                        </p:tgtEl>
                                        <p:attrNameLst>
                                          <p:attrName>style.visibility</p:attrName>
                                        </p:attrNameLst>
                                      </p:cBhvr>
                                      <p:to>
                                        <p:strVal val="visible"/>
                                      </p:to>
                                    </p:set>
                                    <p:animEffect transition="in" filter="wipe(up)">
                                      <p:cBhvr>
                                        <p:cTn id="11" dur="500"/>
                                        <p:tgtEl>
                                          <p:spTgt spid="1418246"/>
                                        </p:tgtEl>
                                      </p:cBhvr>
                                    </p:animEffect>
                                  </p:childTnLst>
                                  <p:subTnLst>
                                    <p:set>
                                      <p:cBhvr override="childStyle">
                                        <p:cTn dur="1" fill="hold" display="0" masterRel="nextClick" afterEffect="1"/>
                                        <p:tgtEl>
                                          <p:spTgt spid="1418246"/>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18245">
                                            <p:txEl>
                                              <p:pRg st="1" end="1"/>
                                            </p:txEl>
                                          </p:spTgt>
                                        </p:tgtEl>
                                        <p:attrNameLst>
                                          <p:attrName>style.visibility</p:attrName>
                                        </p:attrNameLst>
                                      </p:cBhvr>
                                      <p:to>
                                        <p:strVal val="visible"/>
                                      </p:to>
                                    </p:set>
                                    <p:animEffect transition="in" filter="wipe(left)">
                                      <p:cBhvr>
                                        <p:cTn id="16" dur="500"/>
                                        <p:tgtEl>
                                          <p:spTgt spid="1418245">
                                            <p:txEl>
                                              <p:pRg st="1" end="1"/>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418247"/>
                                        </p:tgtEl>
                                        <p:attrNameLst>
                                          <p:attrName>style.visibility</p:attrName>
                                        </p:attrNameLst>
                                      </p:cBhvr>
                                      <p:to>
                                        <p:strVal val="visible"/>
                                      </p:to>
                                    </p:set>
                                    <p:animEffect transition="in" filter="wipe(up)">
                                      <p:cBhvr>
                                        <p:cTn id="20" dur="500"/>
                                        <p:tgtEl>
                                          <p:spTgt spid="1418247"/>
                                        </p:tgtEl>
                                      </p:cBhvr>
                                    </p:animEffect>
                                  </p:childTnLst>
                                  <p:subTnLst>
                                    <p:set>
                                      <p:cBhvr override="childStyle">
                                        <p:cTn dur="1" fill="hold" display="0" masterRel="nextClick" afterEffect="1"/>
                                        <p:tgtEl>
                                          <p:spTgt spid="141824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18245">
                                            <p:txEl>
                                              <p:pRg st="2" end="2"/>
                                            </p:txEl>
                                          </p:spTgt>
                                        </p:tgtEl>
                                        <p:attrNameLst>
                                          <p:attrName>style.visibility</p:attrName>
                                        </p:attrNameLst>
                                      </p:cBhvr>
                                      <p:to>
                                        <p:strVal val="visible"/>
                                      </p:to>
                                    </p:set>
                                    <p:animEffect transition="in" filter="wipe(left)">
                                      <p:cBhvr>
                                        <p:cTn id="25" dur="500"/>
                                        <p:tgtEl>
                                          <p:spTgt spid="14182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8245" grpId="0" build="p"/>
      <p:bldP spid="1418246" grpId="0" animBg="1"/>
      <p:bldP spid="14182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380 construction video.wmv">
            <a:hlinkClick r:id="" action="ppaction://media"/>
          </p:cNvPr>
          <p:cNvPicPr>
            <a:picLocks noRot="1" noChangeAspect="1"/>
          </p:cNvPicPr>
          <p:nvPr>
            <a:videoFile r:link="rId1"/>
          </p:nvPr>
        </p:nvPicPr>
        <p:blipFill>
          <a:blip r:embed="rId3" cstate="print"/>
          <a:stretch>
            <a:fillRect/>
          </a:stretch>
        </p:blipFill>
        <p:spPr>
          <a:xfrm>
            <a:off x="985832" y="676818"/>
            <a:ext cx="7101408" cy="5681126"/>
          </a:xfrm>
          <a:prstGeom prst="rect">
            <a:avLst/>
          </a:prstGeom>
        </p:spPr>
      </p:pic>
      <p:sp>
        <p:nvSpPr>
          <p:cNvPr id="3" name="Rectangle 2"/>
          <p:cNvSpPr>
            <a:spLocks noChangeArrowheads="1"/>
          </p:cNvSpPr>
          <p:nvPr/>
        </p:nvSpPr>
        <p:spPr bwMode="auto">
          <a:xfrm>
            <a:off x="-104176" y="187325"/>
            <a:ext cx="9313832" cy="461665"/>
          </a:xfrm>
          <a:prstGeom prst="rect">
            <a:avLst/>
          </a:prstGeom>
          <a:noFill/>
          <a:ln w="9525">
            <a:noFill/>
            <a:miter lim="800000"/>
            <a:headEnd/>
            <a:tailEnd/>
          </a:ln>
        </p:spPr>
        <p:txBody>
          <a:bodyPr wrap="none">
            <a:spAutoFit/>
          </a:bodyPr>
          <a:lstStyle/>
          <a:p>
            <a:pPr algn="r" eaLnBrk="0" hangingPunct="0"/>
            <a:r>
              <a:rPr lang="en-GB" b="1" dirty="0" smtClean="0">
                <a:solidFill>
                  <a:srgbClr val="000099"/>
                </a:solidFill>
              </a:rPr>
              <a:t>1st Airbus A380 – Transport of Components &amp; Final Assembly </a:t>
            </a:r>
            <a:endParaRPr lang="en-GB"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203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13" repeatCount="indefinite" fill="hold" display="0">
                  <p:stCondLst>
                    <p:cond delay="indefinite"/>
                  </p:stCondLst>
                  <p:endCondLst>
                    <p:cond evt="onNext" delay="0">
                      <p:tgtEl>
                        <p:sldTgt/>
                      </p:tgtEl>
                    </p:cond>
                    <p:cond evt="onPrev" delay="0">
                      <p:tgtEl>
                        <p:sldTgt/>
                      </p:tgtEl>
                    </p:cond>
                  </p:endCondLst>
                </p:cTn>
                <p:tgtEl>
                  <p:spTgt spid="2"/>
                </p:tgtEl>
              </p:cMediaNode>
            </p:video>
          </p:childTnLst>
        </p:cTn>
      </p:par>
    </p:tnLst>
    <p:bldLst>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9" name="Rectangle 3"/>
          <p:cNvSpPr>
            <a:spLocks noChangeArrowheads="1"/>
          </p:cNvSpPr>
          <p:nvPr/>
        </p:nvSpPr>
        <p:spPr bwMode="auto">
          <a:xfrm>
            <a:off x="428625" y="714375"/>
            <a:ext cx="8351838" cy="2047875"/>
          </a:xfrm>
          <a:prstGeom prst="rect">
            <a:avLst/>
          </a:prstGeom>
          <a:noFill/>
          <a:ln w="9525">
            <a:noFill/>
            <a:miter lim="800000"/>
            <a:headEnd/>
            <a:tailEnd/>
          </a:ln>
        </p:spPr>
        <p:txBody>
          <a:bodyPr>
            <a:spAutoFit/>
          </a:bodyPr>
          <a:lstStyle/>
          <a:p>
            <a:pPr eaLnBrk="0" hangingPunct="0">
              <a:spcBef>
                <a:spcPct val="50000"/>
              </a:spcBef>
            </a:pPr>
            <a:r>
              <a:rPr lang="en-GB" sz="1600" b="1">
                <a:solidFill>
                  <a:srgbClr val="000099"/>
                </a:solidFill>
              </a:rPr>
              <a:t>The noise foot print from current large fan jet aircraft is some 75% less than from the early fan jet aircraft, therefore NADP 2 can be used at most airports without causing significant noise disturbance close to the runway.</a:t>
            </a:r>
          </a:p>
          <a:p>
            <a:pPr eaLnBrk="0" hangingPunct="0">
              <a:spcBef>
                <a:spcPct val="50000"/>
              </a:spcBef>
            </a:pPr>
            <a:r>
              <a:rPr lang="en-GB" sz="1600" b="1">
                <a:solidFill>
                  <a:srgbClr val="000099"/>
                </a:solidFill>
              </a:rPr>
              <a:t>Yet some states specify that the less efficient NADP 1 be followed at airports  where urban noise reduction is not a factor.</a:t>
            </a:r>
          </a:p>
          <a:p>
            <a:pPr eaLnBrk="0" hangingPunct="0">
              <a:spcBef>
                <a:spcPct val="50000"/>
              </a:spcBef>
            </a:pPr>
            <a:r>
              <a:rPr lang="en-GB" sz="1600" b="1" i="1">
                <a:solidFill>
                  <a:srgbClr val="000099"/>
                </a:solidFill>
              </a:rPr>
              <a:t>This is causing significant amounts of unnecessary amounts of extra fuel to be burnt and emissions released into the atmosphere at low level</a:t>
            </a:r>
            <a:r>
              <a:rPr lang="en-GB" sz="1600" b="1">
                <a:solidFill>
                  <a:srgbClr val="000099"/>
                </a:solidFill>
              </a:rPr>
              <a:t>.</a:t>
            </a:r>
            <a:endParaRPr lang="en-GB" sz="1600">
              <a:solidFill>
                <a:srgbClr val="000099"/>
              </a:solidFill>
            </a:endParaRPr>
          </a:p>
        </p:txBody>
      </p:sp>
      <p:sp>
        <p:nvSpPr>
          <p:cNvPr id="14339" name="Rectangle 4"/>
          <p:cNvSpPr>
            <a:spLocks noChangeArrowheads="1"/>
          </p:cNvSpPr>
          <p:nvPr/>
        </p:nvSpPr>
        <p:spPr bwMode="auto">
          <a:xfrm>
            <a:off x="903288" y="114300"/>
            <a:ext cx="7113587"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4. Noise Abatement Departure Procedures 1 &amp; 2</a:t>
            </a:r>
          </a:p>
        </p:txBody>
      </p:sp>
      <p:grpSp>
        <p:nvGrpSpPr>
          <p:cNvPr id="2" name="Group 7"/>
          <p:cNvGrpSpPr>
            <a:grpSpLocks/>
          </p:cNvGrpSpPr>
          <p:nvPr/>
        </p:nvGrpSpPr>
        <p:grpSpPr bwMode="auto">
          <a:xfrm>
            <a:off x="511175" y="2997200"/>
            <a:ext cx="8340725" cy="3297238"/>
            <a:chOff x="249" y="1906"/>
            <a:chExt cx="5138" cy="2023"/>
          </a:xfrm>
        </p:grpSpPr>
        <p:pic>
          <p:nvPicPr>
            <p:cNvPr id="14341" name="Picture 5" descr="Fm Airbus paper - Noise footprint - A320-200 &amp; B727-200 huskit - 13oct09"/>
            <p:cNvPicPr>
              <a:picLocks noChangeAspect="1" noChangeArrowheads="1"/>
            </p:cNvPicPr>
            <p:nvPr/>
          </p:nvPicPr>
          <p:blipFill>
            <a:blip r:embed="rId3" cstate="print"/>
            <a:srcRect/>
            <a:stretch>
              <a:fillRect/>
            </a:stretch>
          </p:blipFill>
          <p:spPr bwMode="auto">
            <a:xfrm>
              <a:off x="249" y="1907"/>
              <a:ext cx="2903" cy="2022"/>
            </a:xfrm>
            <a:prstGeom prst="rect">
              <a:avLst/>
            </a:prstGeom>
            <a:noFill/>
            <a:ln w="9525">
              <a:noFill/>
              <a:miter lim="800000"/>
              <a:headEnd/>
              <a:tailEnd/>
            </a:ln>
          </p:spPr>
        </p:pic>
        <p:pic>
          <p:nvPicPr>
            <p:cNvPr id="14342" name="Picture 6" descr="German webiste Tontechnik-Rechner Noise Levels - 18oct09"/>
            <p:cNvPicPr>
              <a:picLocks noChangeAspect="1" noChangeArrowheads="1"/>
            </p:cNvPicPr>
            <p:nvPr/>
          </p:nvPicPr>
          <p:blipFill>
            <a:blip r:embed="rId4" cstate="print"/>
            <a:srcRect/>
            <a:stretch>
              <a:fillRect/>
            </a:stretch>
          </p:blipFill>
          <p:spPr bwMode="auto">
            <a:xfrm>
              <a:off x="3152" y="1906"/>
              <a:ext cx="2235" cy="2023"/>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7219">
                                            <p:txEl>
                                              <p:pRg st="0" end="0"/>
                                            </p:txEl>
                                          </p:spTgt>
                                        </p:tgtEl>
                                        <p:attrNameLst>
                                          <p:attrName>style.visibility</p:attrName>
                                        </p:attrNameLst>
                                      </p:cBhvr>
                                      <p:to>
                                        <p:strVal val="visible"/>
                                      </p:to>
                                    </p:set>
                                    <p:animEffect transition="in" filter="wipe(left)">
                                      <p:cBhvr>
                                        <p:cTn id="7" dur="500"/>
                                        <p:tgtEl>
                                          <p:spTgt spid="1417219">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17219">
                                            <p:txEl>
                                              <p:pRg st="1" end="1"/>
                                            </p:txEl>
                                          </p:spTgt>
                                        </p:tgtEl>
                                        <p:attrNameLst>
                                          <p:attrName>style.visibility</p:attrName>
                                        </p:attrNameLst>
                                      </p:cBhvr>
                                      <p:to>
                                        <p:strVal val="visible"/>
                                      </p:to>
                                    </p:set>
                                    <p:animEffect transition="in" filter="wipe(left)">
                                      <p:cBhvr>
                                        <p:cTn id="18" dur="500"/>
                                        <p:tgtEl>
                                          <p:spTgt spid="1417219">
                                            <p:txEl>
                                              <p:pRg st="1" end="1"/>
                                            </p:txEl>
                                          </p:spTgt>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417219">
                                            <p:txEl>
                                              <p:pRg st="2" end="2"/>
                                            </p:txEl>
                                          </p:spTgt>
                                        </p:tgtEl>
                                        <p:attrNameLst>
                                          <p:attrName>style.visibility</p:attrName>
                                        </p:attrNameLst>
                                      </p:cBhvr>
                                      <p:to>
                                        <p:strVal val="visible"/>
                                      </p:to>
                                    </p:set>
                                    <p:animEffect transition="in" filter="wipe(left)">
                                      <p:cBhvr>
                                        <p:cTn id="22" dur="500"/>
                                        <p:tgtEl>
                                          <p:spTgt spid="1417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1113" y="100013"/>
            <a:ext cx="9191625"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4. A380 Aircraft &amp; Engines Optimised for Low Departure Noise</a:t>
            </a:r>
          </a:p>
        </p:txBody>
      </p:sp>
      <p:grpSp>
        <p:nvGrpSpPr>
          <p:cNvPr id="2" name="Group 8"/>
          <p:cNvGrpSpPr>
            <a:grpSpLocks/>
          </p:cNvGrpSpPr>
          <p:nvPr/>
        </p:nvGrpSpPr>
        <p:grpSpPr bwMode="auto">
          <a:xfrm>
            <a:off x="4903788" y="3268663"/>
            <a:ext cx="4089400" cy="3040062"/>
            <a:chOff x="3089" y="2059"/>
            <a:chExt cx="2576" cy="1915"/>
          </a:xfrm>
        </p:grpSpPr>
        <p:pic>
          <p:nvPicPr>
            <p:cNvPr id="15368" name="Picture 4" descr="Fm Airbus paper - A380 NADP no totle - 15oct09"/>
            <p:cNvPicPr>
              <a:picLocks noChangeAspect="1" noChangeArrowheads="1"/>
            </p:cNvPicPr>
            <p:nvPr/>
          </p:nvPicPr>
          <p:blipFill>
            <a:blip r:embed="rId3" cstate="print"/>
            <a:srcRect/>
            <a:stretch>
              <a:fillRect/>
            </a:stretch>
          </p:blipFill>
          <p:spPr bwMode="auto">
            <a:xfrm>
              <a:off x="3092" y="2059"/>
              <a:ext cx="2573" cy="1699"/>
            </a:xfrm>
            <a:prstGeom prst="rect">
              <a:avLst/>
            </a:prstGeom>
            <a:noFill/>
            <a:ln w="12700">
              <a:solidFill>
                <a:schemeClr val="tx1"/>
              </a:solidFill>
              <a:miter lim="800000"/>
              <a:headEnd/>
              <a:tailEnd/>
            </a:ln>
          </p:spPr>
        </p:pic>
        <p:sp>
          <p:nvSpPr>
            <p:cNvPr id="15369" name="Text Box 5"/>
            <p:cNvSpPr txBox="1">
              <a:spLocks noChangeArrowheads="1"/>
            </p:cNvSpPr>
            <p:nvPr/>
          </p:nvSpPr>
          <p:spPr bwMode="auto">
            <a:xfrm>
              <a:off x="3089" y="3754"/>
              <a:ext cx="2573" cy="220"/>
            </a:xfrm>
            <a:prstGeom prst="rect">
              <a:avLst/>
            </a:prstGeom>
            <a:solidFill>
              <a:schemeClr val="bg1"/>
            </a:solidFill>
            <a:ln w="12700">
              <a:solidFill>
                <a:srgbClr val="000000"/>
              </a:solidFill>
              <a:miter lim="800000"/>
              <a:headEnd/>
              <a:tailEnd/>
            </a:ln>
          </p:spPr>
          <p:txBody>
            <a:bodyPr lIns="18000" rIns="18000"/>
            <a:lstStyle/>
            <a:p>
              <a:pPr algn="ctr" eaLnBrk="0" hangingPunct="0">
                <a:spcBef>
                  <a:spcPct val="50000"/>
                </a:spcBef>
              </a:pPr>
              <a:r>
                <a:rPr lang="en-GB" sz="1400" b="1"/>
                <a:t>A380 Optimised Engine Thrust &amp; Climb Profile</a:t>
              </a:r>
            </a:p>
          </p:txBody>
        </p:sp>
      </p:grpSp>
      <p:grpSp>
        <p:nvGrpSpPr>
          <p:cNvPr id="3" name="Group 10"/>
          <p:cNvGrpSpPr>
            <a:grpSpLocks/>
          </p:cNvGrpSpPr>
          <p:nvPr/>
        </p:nvGrpSpPr>
        <p:grpSpPr bwMode="auto">
          <a:xfrm>
            <a:off x="185738" y="3255963"/>
            <a:ext cx="4630737" cy="3054350"/>
            <a:chOff x="117" y="2051"/>
            <a:chExt cx="2917" cy="1924"/>
          </a:xfrm>
        </p:grpSpPr>
        <p:pic>
          <p:nvPicPr>
            <p:cNvPr id="15366" name="Picture 3" descr="Fm Airbus paper - A380 low noise feautures - 15oct09"/>
            <p:cNvPicPr>
              <a:picLocks noChangeAspect="1" noChangeArrowheads="1"/>
            </p:cNvPicPr>
            <p:nvPr/>
          </p:nvPicPr>
          <p:blipFill>
            <a:blip r:embed="rId4" cstate="print"/>
            <a:srcRect/>
            <a:stretch>
              <a:fillRect/>
            </a:stretch>
          </p:blipFill>
          <p:spPr bwMode="auto">
            <a:xfrm>
              <a:off x="117" y="2051"/>
              <a:ext cx="2915" cy="1697"/>
            </a:xfrm>
            <a:prstGeom prst="rect">
              <a:avLst/>
            </a:prstGeom>
            <a:noFill/>
            <a:ln w="12700">
              <a:solidFill>
                <a:schemeClr val="tx1"/>
              </a:solidFill>
              <a:miter lim="800000"/>
              <a:headEnd/>
              <a:tailEnd/>
            </a:ln>
          </p:spPr>
        </p:pic>
        <p:sp>
          <p:nvSpPr>
            <p:cNvPr id="15367" name="Text Box 6"/>
            <p:cNvSpPr txBox="1">
              <a:spLocks noChangeArrowheads="1"/>
            </p:cNvSpPr>
            <p:nvPr/>
          </p:nvSpPr>
          <p:spPr bwMode="auto">
            <a:xfrm>
              <a:off x="119" y="3755"/>
              <a:ext cx="2915" cy="220"/>
            </a:xfrm>
            <a:prstGeom prst="rect">
              <a:avLst/>
            </a:prstGeom>
            <a:solidFill>
              <a:schemeClr val="bg1"/>
            </a:solidFill>
            <a:ln w="12700">
              <a:solidFill>
                <a:srgbClr val="000000"/>
              </a:solidFill>
              <a:miter lim="800000"/>
              <a:headEnd/>
              <a:tailEnd/>
            </a:ln>
          </p:spPr>
          <p:txBody>
            <a:bodyPr/>
            <a:lstStyle/>
            <a:p>
              <a:pPr algn="ctr" eaLnBrk="0" hangingPunct="0">
                <a:spcBef>
                  <a:spcPct val="50000"/>
                </a:spcBef>
              </a:pPr>
              <a:r>
                <a:rPr lang="en-GB" sz="1400" b="1"/>
                <a:t>A380 airframe &amp; engine designed to minimize noise </a:t>
              </a:r>
            </a:p>
          </p:txBody>
        </p:sp>
      </p:grpSp>
      <p:sp>
        <p:nvSpPr>
          <p:cNvPr id="1416199" name="Rectangle 7"/>
          <p:cNvSpPr>
            <a:spLocks noChangeArrowheads="1"/>
          </p:cNvSpPr>
          <p:nvPr/>
        </p:nvSpPr>
        <p:spPr bwMode="auto">
          <a:xfrm>
            <a:off x="139700" y="704850"/>
            <a:ext cx="9004300" cy="2414588"/>
          </a:xfrm>
          <a:prstGeom prst="rect">
            <a:avLst/>
          </a:prstGeom>
          <a:noFill/>
          <a:ln w="9525">
            <a:noFill/>
            <a:miter lim="800000"/>
            <a:headEnd/>
            <a:tailEnd/>
          </a:ln>
        </p:spPr>
        <p:txBody>
          <a:bodyPr>
            <a:spAutoFit/>
          </a:bodyPr>
          <a:lstStyle/>
          <a:p>
            <a:pPr eaLnBrk="0" hangingPunct="0">
              <a:spcBef>
                <a:spcPct val="50000"/>
              </a:spcBef>
            </a:pPr>
            <a:r>
              <a:rPr lang="en-GB" sz="1600" b="1">
                <a:solidFill>
                  <a:srgbClr val="000099"/>
                </a:solidFill>
              </a:rPr>
              <a:t>Minimising aircraft departure noise is considered to be a critical factor in aircraft design.</a:t>
            </a:r>
          </a:p>
          <a:p>
            <a:pPr eaLnBrk="0" hangingPunct="0">
              <a:spcBef>
                <a:spcPct val="50000"/>
              </a:spcBef>
            </a:pPr>
            <a:r>
              <a:rPr lang="en-GB" sz="1600" b="1">
                <a:solidFill>
                  <a:srgbClr val="000099"/>
                </a:solidFill>
              </a:rPr>
              <a:t>Rolls-Royce increased the fan size of the Trent 900 for the Airbus A380 to comply with the London Heathrow airport departure noise limits at the highest takeoff weight.  </a:t>
            </a:r>
          </a:p>
          <a:p>
            <a:pPr eaLnBrk="0" hangingPunct="0">
              <a:spcBef>
                <a:spcPct val="50000"/>
              </a:spcBef>
            </a:pPr>
            <a:r>
              <a:rPr lang="en-GB" sz="1600" b="1">
                <a:solidFill>
                  <a:srgbClr val="000099"/>
                </a:solidFill>
              </a:rPr>
              <a:t>Airbus optimised the low speed performance of the aircraft and engine nacelle design and minimised the airframe noise to make the A380 currently the quietest large jet aircraft.</a:t>
            </a:r>
          </a:p>
          <a:p>
            <a:pPr eaLnBrk="0" hangingPunct="0">
              <a:spcBef>
                <a:spcPct val="50000"/>
              </a:spcBef>
            </a:pPr>
            <a:r>
              <a:rPr lang="en-GB" sz="1600" b="1">
                <a:solidFill>
                  <a:srgbClr val="000099"/>
                </a:solidFill>
              </a:rPr>
              <a:t>After takeoff engine thrust is selected automatically for minimum noise on the designed climb profile which produces the best compromise between climb rate and acceleration as the aircraft gains altitude to create the minimum overall noise disturbance.</a:t>
            </a:r>
            <a:endParaRPr lang="en-GB" sz="1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6199">
                                            <p:txEl>
                                              <p:pRg st="0" end="0"/>
                                            </p:txEl>
                                          </p:spTgt>
                                        </p:tgtEl>
                                        <p:attrNameLst>
                                          <p:attrName>style.visibility</p:attrName>
                                        </p:attrNameLst>
                                      </p:cBhvr>
                                      <p:to>
                                        <p:strVal val="visible"/>
                                      </p:to>
                                    </p:set>
                                    <p:animEffect transition="in" filter="wipe(left)">
                                      <p:cBhvr>
                                        <p:cTn id="7" dur="500"/>
                                        <p:tgtEl>
                                          <p:spTgt spid="141619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16199">
                                            <p:txEl>
                                              <p:pRg st="1" end="1"/>
                                            </p:txEl>
                                          </p:spTgt>
                                        </p:tgtEl>
                                        <p:attrNameLst>
                                          <p:attrName>style.visibility</p:attrName>
                                        </p:attrNameLst>
                                      </p:cBhvr>
                                      <p:to>
                                        <p:strVal val="visible"/>
                                      </p:to>
                                    </p:set>
                                    <p:animEffect transition="in" filter="wipe(left)">
                                      <p:cBhvr>
                                        <p:cTn id="15" dur="500"/>
                                        <p:tgtEl>
                                          <p:spTgt spid="1416199">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16199">
                                            <p:txEl>
                                              <p:pRg st="2" end="2"/>
                                            </p:txEl>
                                          </p:spTgt>
                                        </p:tgtEl>
                                        <p:attrNameLst>
                                          <p:attrName>style.visibility</p:attrName>
                                        </p:attrNameLst>
                                      </p:cBhvr>
                                      <p:to>
                                        <p:strVal val="visible"/>
                                      </p:to>
                                    </p:set>
                                    <p:animEffect transition="in" filter="wipe(left)">
                                      <p:cBhvr>
                                        <p:cTn id="19" dur="500"/>
                                        <p:tgtEl>
                                          <p:spTgt spid="141619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16199">
                                            <p:txEl>
                                              <p:pRg st="3" end="3"/>
                                            </p:txEl>
                                          </p:spTgt>
                                        </p:tgtEl>
                                        <p:attrNameLst>
                                          <p:attrName>style.visibility</p:attrName>
                                        </p:attrNameLst>
                                      </p:cBhvr>
                                      <p:to>
                                        <p:strVal val="visible"/>
                                      </p:to>
                                    </p:set>
                                    <p:animEffect transition="in" filter="wipe(left)">
                                      <p:cBhvr>
                                        <p:cTn id="24" dur="500"/>
                                        <p:tgtEl>
                                          <p:spTgt spid="1416199">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strVal val="#ppt_w*0.70"/>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61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92088" y="92075"/>
            <a:ext cx="8696325"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5. Cruise - Fuel Savings by Making Maximum Use of Winds</a:t>
            </a:r>
          </a:p>
        </p:txBody>
      </p:sp>
      <p:pic>
        <p:nvPicPr>
          <p:cNvPr id="1415174" name="Picture 6" descr="Cruise savings - winds &amp; balloon - 12oct09"/>
          <p:cNvPicPr>
            <a:picLocks noChangeAspect="1" noChangeArrowheads="1"/>
          </p:cNvPicPr>
          <p:nvPr/>
        </p:nvPicPr>
        <p:blipFill>
          <a:blip r:embed="rId3" cstate="print"/>
          <a:srcRect/>
          <a:stretch>
            <a:fillRect/>
          </a:stretch>
        </p:blipFill>
        <p:spPr bwMode="auto">
          <a:xfrm>
            <a:off x="3176588" y="620713"/>
            <a:ext cx="5541962" cy="5740400"/>
          </a:xfrm>
          <a:prstGeom prst="rect">
            <a:avLst/>
          </a:prstGeom>
          <a:noFill/>
          <a:ln w="9525">
            <a:noFill/>
            <a:miter lim="800000"/>
            <a:headEnd/>
            <a:tailEnd/>
          </a:ln>
        </p:spPr>
      </p:pic>
      <p:sp>
        <p:nvSpPr>
          <p:cNvPr id="1415175" name="Rectangle 7"/>
          <p:cNvSpPr>
            <a:spLocks noChangeArrowheads="1"/>
          </p:cNvSpPr>
          <p:nvPr/>
        </p:nvSpPr>
        <p:spPr bwMode="auto">
          <a:xfrm>
            <a:off x="225425" y="690563"/>
            <a:ext cx="2847975" cy="5348287"/>
          </a:xfrm>
          <a:prstGeom prst="rect">
            <a:avLst/>
          </a:prstGeom>
          <a:noFill/>
          <a:ln w="9525">
            <a:noFill/>
            <a:miter lim="800000"/>
            <a:headEnd/>
            <a:tailEnd/>
          </a:ln>
        </p:spPr>
        <p:txBody>
          <a:bodyPr>
            <a:spAutoFit/>
          </a:bodyPr>
          <a:lstStyle/>
          <a:p>
            <a:pPr eaLnBrk="0" hangingPunct="0">
              <a:spcBef>
                <a:spcPct val="50000"/>
              </a:spcBef>
            </a:pPr>
            <a:r>
              <a:rPr lang="en-GB" sz="1600" b="1">
                <a:solidFill>
                  <a:srgbClr val="000099"/>
                </a:solidFill>
              </a:rPr>
              <a:t>The flight profile must make maximum benefit of the considerable energy in the atmosphere.</a:t>
            </a:r>
          </a:p>
          <a:p>
            <a:pPr eaLnBrk="0" hangingPunct="0">
              <a:spcBef>
                <a:spcPct val="50000"/>
              </a:spcBef>
            </a:pPr>
            <a:r>
              <a:rPr lang="en-GB" sz="1600" b="1">
                <a:solidFill>
                  <a:srgbClr val="000099"/>
                </a:solidFill>
              </a:rPr>
              <a:t>The example shows times when the wind component over Western  Europe changed by 220 kts.</a:t>
            </a:r>
          </a:p>
          <a:p>
            <a:pPr eaLnBrk="0" hangingPunct="0">
              <a:spcBef>
                <a:spcPct val="50000"/>
              </a:spcBef>
            </a:pPr>
            <a:r>
              <a:rPr lang="en-GB" sz="1600" b="1">
                <a:solidFill>
                  <a:srgbClr val="000099"/>
                </a:solidFill>
              </a:rPr>
              <a:t>Flight planning systems are fed with winds direct from the forecast weather models which can be updated by information from aircraft in flight and fed back by AMDAR.</a:t>
            </a:r>
          </a:p>
          <a:p>
            <a:pPr eaLnBrk="0" hangingPunct="0">
              <a:spcBef>
                <a:spcPct val="50000"/>
              </a:spcBef>
            </a:pPr>
            <a:r>
              <a:rPr lang="en-GB" sz="1600" b="1">
                <a:solidFill>
                  <a:srgbClr val="000099"/>
                </a:solidFill>
              </a:rPr>
              <a:t>Aircraft Meteorological DAta Relay was started by the Australian Bureau of Meteorology in the mid 1980s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15174"/>
                                        </p:tgtEl>
                                        <p:attrNameLst>
                                          <p:attrName>style.visibility</p:attrName>
                                        </p:attrNameLst>
                                      </p:cBhvr>
                                      <p:to>
                                        <p:strVal val="visible"/>
                                      </p:to>
                                    </p:set>
                                    <p:animEffect transition="in" filter="wipe(left)">
                                      <p:cBhvr>
                                        <p:cTn id="7" dur="500"/>
                                        <p:tgtEl>
                                          <p:spTgt spid="14151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15175">
                                            <p:txEl>
                                              <p:pRg st="0" end="0"/>
                                            </p:txEl>
                                          </p:spTgt>
                                        </p:tgtEl>
                                        <p:attrNameLst>
                                          <p:attrName>style.visibility</p:attrName>
                                        </p:attrNameLst>
                                      </p:cBhvr>
                                      <p:to>
                                        <p:strVal val="visible"/>
                                      </p:to>
                                    </p:set>
                                    <p:animEffect transition="in" filter="wipe(left)">
                                      <p:cBhvr>
                                        <p:cTn id="11" dur="500"/>
                                        <p:tgtEl>
                                          <p:spTgt spid="141517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15175">
                                            <p:txEl>
                                              <p:pRg st="1" end="1"/>
                                            </p:txEl>
                                          </p:spTgt>
                                        </p:tgtEl>
                                        <p:attrNameLst>
                                          <p:attrName>style.visibility</p:attrName>
                                        </p:attrNameLst>
                                      </p:cBhvr>
                                      <p:to>
                                        <p:strVal val="visible"/>
                                      </p:to>
                                    </p:set>
                                    <p:animEffect transition="in" filter="wipe(left)">
                                      <p:cBhvr>
                                        <p:cTn id="16" dur="500"/>
                                        <p:tgtEl>
                                          <p:spTgt spid="14151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15175">
                                            <p:txEl>
                                              <p:pRg st="2" end="2"/>
                                            </p:txEl>
                                          </p:spTgt>
                                        </p:tgtEl>
                                        <p:attrNameLst>
                                          <p:attrName>style.visibility</p:attrName>
                                        </p:attrNameLst>
                                      </p:cBhvr>
                                      <p:to>
                                        <p:strVal val="visible"/>
                                      </p:to>
                                    </p:set>
                                    <p:animEffect transition="in" filter="wipe(left)">
                                      <p:cBhvr>
                                        <p:cTn id="21" dur="500"/>
                                        <p:tgtEl>
                                          <p:spTgt spid="141517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15175">
                                            <p:txEl>
                                              <p:pRg st="3" end="3"/>
                                            </p:txEl>
                                          </p:spTgt>
                                        </p:tgtEl>
                                        <p:attrNameLst>
                                          <p:attrName>style.visibility</p:attrName>
                                        </p:attrNameLst>
                                      </p:cBhvr>
                                      <p:to>
                                        <p:strVal val="visible"/>
                                      </p:to>
                                    </p:set>
                                    <p:animEffect transition="in" filter="wipe(left)">
                                      <p:cBhvr>
                                        <p:cTn id="26" dur="500"/>
                                        <p:tgtEl>
                                          <p:spTgt spid="14151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1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69863" y="92075"/>
            <a:ext cx="8837612" cy="769938"/>
          </a:xfrm>
          <a:prstGeom prst="rect">
            <a:avLst/>
          </a:prstGeom>
          <a:noFill/>
          <a:ln w="9525">
            <a:noFill/>
            <a:miter lim="800000"/>
            <a:headEnd/>
            <a:tailEnd/>
          </a:ln>
        </p:spPr>
        <p:txBody>
          <a:bodyPr wrap="none">
            <a:spAutoFit/>
          </a:bodyPr>
          <a:lstStyle/>
          <a:p>
            <a:pPr algn="ctr" eaLnBrk="0" hangingPunct="0"/>
            <a:r>
              <a:rPr lang="en-GB" b="1" dirty="0">
                <a:solidFill>
                  <a:srgbClr val="000099"/>
                </a:solidFill>
              </a:rPr>
              <a:t>Cruise – Crews Need to be Aware of Aircraft Performance </a:t>
            </a:r>
          </a:p>
          <a:p>
            <a:pPr algn="ctr" eaLnBrk="0" hangingPunct="0"/>
            <a:r>
              <a:rPr lang="en-GB" sz="2000" b="1" i="1" dirty="0" smtClean="0">
                <a:solidFill>
                  <a:srgbClr val="000099"/>
                </a:solidFill>
              </a:rPr>
              <a:t>Aircraft have been stalled and control lost by climbing too high.</a:t>
            </a:r>
            <a:endParaRPr lang="en-GB" sz="2000" b="1" i="1" dirty="0">
              <a:solidFill>
                <a:srgbClr val="000099"/>
              </a:solidFill>
            </a:endParaRPr>
          </a:p>
        </p:txBody>
      </p:sp>
      <p:pic>
        <p:nvPicPr>
          <p:cNvPr id="17411" name="Picture 3" descr="Airbus ELT - A320 Buffet Boundary Graph - 1.5G 45 deg bank F330 - 16jul12.jpg"/>
          <p:cNvPicPr>
            <a:picLocks noChangeAspect="1"/>
          </p:cNvPicPr>
          <p:nvPr/>
        </p:nvPicPr>
        <p:blipFill>
          <a:blip r:embed="rId3" cstate="print"/>
          <a:srcRect/>
          <a:stretch>
            <a:fillRect/>
          </a:stretch>
        </p:blipFill>
        <p:spPr bwMode="auto">
          <a:xfrm>
            <a:off x="1477963" y="1160463"/>
            <a:ext cx="6334125" cy="5076825"/>
          </a:xfrm>
          <a:prstGeom prst="rect">
            <a:avLst/>
          </a:prstGeom>
          <a:noFill/>
          <a:ln w="9525">
            <a:noFill/>
            <a:miter lim="800000"/>
            <a:headEnd/>
            <a:tailEnd/>
          </a:ln>
        </p:spPr>
      </p:pic>
      <p:cxnSp>
        <p:nvCxnSpPr>
          <p:cNvPr id="6" name="Straight Arrow Connector 5"/>
          <p:cNvCxnSpPr>
            <a:cxnSpLocks noChangeShapeType="1"/>
          </p:cNvCxnSpPr>
          <p:nvPr/>
        </p:nvCxnSpPr>
        <p:spPr bwMode="auto">
          <a:xfrm flipV="1">
            <a:off x="2268538" y="4803775"/>
            <a:ext cx="1655762" cy="792163"/>
          </a:xfrm>
          <a:prstGeom prst="straightConnector1">
            <a:avLst/>
          </a:prstGeom>
          <a:noFill/>
          <a:ln w="38100" algn="ctr">
            <a:solidFill>
              <a:srgbClr val="33CC33"/>
            </a:solidFill>
            <a:round/>
            <a:headEnd/>
            <a:tailEnd type="arrow" w="med" len="med"/>
          </a:ln>
        </p:spPr>
      </p:cxnSp>
      <p:sp useBgFill="1">
        <p:nvSpPr>
          <p:cNvPr id="10" name="TextBox 9"/>
          <p:cNvSpPr txBox="1">
            <a:spLocks noChangeArrowheads="1"/>
          </p:cNvSpPr>
          <p:nvPr/>
        </p:nvSpPr>
        <p:spPr bwMode="auto">
          <a:xfrm>
            <a:off x="503238" y="5459413"/>
            <a:ext cx="3162300" cy="339725"/>
          </a:xfrm>
          <a:prstGeom prst="rect">
            <a:avLst/>
          </a:prstGeom>
          <a:ln w="9525">
            <a:solidFill>
              <a:srgbClr val="33CC33"/>
            </a:solidFill>
            <a:miter lim="800000"/>
            <a:headEnd/>
            <a:tailEnd/>
          </a:ln>
        </p:spPr>
        <p:txBody>
          <a:bodyPr wrap="none">
            <a:spAutoFit/>
          </a:bodyPr>
          <a:lstStyle/>
          <a:p>
            <a:pPr eaLnBrk="0" hangingPunct="0"/>
            <a:r>
              <a:rPr lang="en-GB" sz="1600">
                <a:solidFill>
                  <a:srgbClr val="33CC33"/>
                </a:solidFill>
              </a:rPr>
              <a:t>Speed range at 1 G in level flight</a:t>
            </a:r>
          </a:p>
        </p:txBody>
      </p:sp>
      <p:cxnSp>
        <p:nvCxnSpPr>
          <p:cNvPr id="13" name="Straight Arrow Connector 12"/>
          <p:cNvCxnSpPr>
            <a:cxnSpLocks noChangeShapeType="1"/>
          </p:cNvCxnSpPr>
          <p:nvPr/>
        </p:nvCxnSpPr>
        <p:spPr bwMode="auto">
          <a:xfrm flipV="1">
            <a:off x="2411413" y="3789363"/>
            <a:ext cx="1800225" cy="422275"/>
          </a:xfrm>
          <a:prstGeom prst="straightConnector1">
            <a:avLst/>
          </a:prstGeom>
          <a:noFill/>
          <a:ln w="38100" algn="ctr">
            <a:solidFill>
              <a:srgbClr val="FFC000"/>
            </a:solidFill>
            <a:round/>
            <a:headEnd/>
            <a:tailEnd type="arrow" w="med" len="med"/>
          </a:ln>
        </p:spPr>
      </p:cxnSp>
      <p:cxnSp>
        <p:nvCxnSpPr>
          <p:cNvPr id="16" name="Straight Connector 15"/>
          <p:cNvCxnSpPr>
            <a:cxnSpLocks noChangeShapeType="1"/>
          </p:cNvCxnSpPr>
          <p:nvPr/>
        </p:nvCxnSpPr>
        <p:spPr bwMode="auto">
          <a:xfrm>
            <a:off x="2987675" y="4797425"/>
            <a:ext cx="1512888" cy="0"/>
          </a:xfrm>
          <a:prstGeom prst="line">
            <a:avLst/>
          </a:prstGeom>
          <a:noFill/>
          <a:ln w="38100" algn="ctr">
            <a:solidFill>
              <a:srgbClr val="33CC33"/>
            </a:solidFill>
            <a:round/>
            <a:headEnd/>
            <a:tailEnd/>
          </a:ln>
        </p:spPr>
      </p:cxnSp>
      <p:cxnSp>
        <p:nvCxnSpPr>
          <p:cNvPr id="17" name="Straight Arrow Connector 16"/>
          <p:cNvCxnSpPr>
            <a:cxnSpLocks noChangeShapeType="1"/>
          </p:cNvCxnSpPr>
          <p:nvPr/>
        </p:nvCxnSpPr>
        <p:spPr bwMode="auto">
          <a:xfrm>
            <a:off x="3708400" y="2781300"/>
            <a:ext cx="728663" cy="431800"/>
          </a:xfrm>
          <a:prstGeom prst="straightConnector1">
            <a:avLst/>
          </a:prstGeom>
          <a:noFill/>
          <a:ln w="38100" algn="ctr">
            <a:solidFill>
              <a:srgbClr val="FF0000"/>
            </a:solidFill>
            <a:round/>
            <a:headEnd/>
            <a:tailEnd type="arrow" w="med" len="med"/>
          </a:ln>
        </p:spPr>
      </p:cxnSp>
      <p:sp useBgFill="1">
        <p:nvSpPr>
          <p:cNvPr id="19" name="TextBox 18"/>
          <p:cNvSpPr txBox="1">
            <a:spLocks noChangeArrowheads="1"/>
          </p:cNvSpPr>
          <p:nvPr/>
        </p:nvSpPr>
        <p:spPr bwMode="auto">
          <a:xfrm>
            <a:off x="328613" y="2190750"/>
            <a:ext cx="3970337" cy="584200"/>
          </a:xfrm>
          <a:prstGeom prst="rect">
            <a:avLst/>
          </a:prstGeom>
          <a:ln w="9525">
            <a:solidFill>
              <a:srgbClr val="FF0000"/>
            </a:solidFill>
            <a:miter lim="800000"/>
            <a:headEnd/>
            <a:tailEnd/>
          </a:ln>
        </p:spPr>
        <p:txBody>
          <a:bodyPr wrap="none">
            <a:spAutoFit/>
          </a:bodyPr>
          <a:lstStyle/>
          <a:p>
            <a:pPr algn="ctr" eaLnBrk="0" hangingPunct="0"/>
            <a:r>
              <a:rPr lang="en-GB" sz="1600">
                <a:solidFill>
                  <a:srgbClr val="FF0000"/>
                </a:solidFill>
              </a:rPr>
              <a:t>Some aircraft can climb to “Coffin Corner”</a:t>
            </a:r>
          </a:p>
          <a:p>
            <a:pPr algn="ctr" eaLnBrk="0" hangingPunct="0"/>
            <a:r>
              <a:rPr lang="en-GB" sz="1600" i="1">
                <a:solidFill>
                  <a:srgbClr val="FF0000"/>
                </a:solidFill>
              </a:rPr>
              <a:t>[not A320]        </a:t>
            </a:r>
            <a:r>
              <a:rPr lang="en-GB" sz="1600">
                <a:solidFill>
                  <a:srgbClr val="FF0000"/>
                </a:solidFill>
              </a:rPr>
              <a:t>DON’T GO THERE</a:t>
            </a:r>
          </a:p>
        </p:txBody>
      </p:sp>
      <p:cxnSp>
        <p:nvCxnSpPr>
          <p:cNvPr id="21" name="Straight Connector 20"/>
          <p:cNvCxnSpPr>
            <a:cxnSpLocks noChangeShapeType="1"/>
          </p:cNvCxnSpPr>
          <p:nvPr/>
        </p:nvCxnSpPr>
        <p:spPr bwMode="auto">
          <a:xfrm>
            <a:off x="3851275" y="3789363"/>
            <a:ext cx="720725" cy="0"/>
          </a:xfrm>
          <a:prstGeom prst="line">
            <a:avLst/>
          </a:prstGeom>
          <a:noFill/>
          <a:ln w="38100" algn="ctr">
            <a:solidFill>
              <a:srgbClr val="FF9900"/>
            </a:solidFill>
            <a:round/>
            <a:headEnd/>
            <a:tailEnd/>
          </a:ln>
        </p:spPr>
      </p:cxnSp>
      <p:sp useBgFill="1">
        <p:nvSpPr>
          <p:cNvPr id="12" name="TextBox 11"/>
          <p:cNvSpPr txBox="1">
            <a:spLocks noChangeArrowheads="1"/>
          </p:cNvSpPr>
          <p:nvPr/>
        </p:nvSpPr>
        <p:spPr bwMode="auto">
          <a:xfrm>
            <a:off x="433388" y="4195763"/>
            <a:ext cx="3382962" cy="339725"/>
          </a:xfrm>
          <a:prstGeom prst="rect">
            <a:avLst/>
          </a:prstGeom>
          <a:ln w="9525">
            <a:solidFill>
              <a:srgbClr val="FF9900"/>
            </a:solidFill>
            <a:miter lim="800000"/>
            <a:headEnd/>
            <a:tailEnd/>
          </a:ln>
        </p:spPr>
        <p:txBody>
          <a:bodyPr wrap="none">
            <a:spAutoFit/>
          </a:bodyPr>
          <a:lstStyle/>
          <a:p>
            <a:pPr eaLnBrk="0" hangingPunct="0"/>
            <a:r>
              <a:rPr lang="en-GB" sz="1600">
                <a:solidFill>
                  <a:srgbClr val="FF9900"/>
                </a:solidFill>
              </a:rPr>
              <a:t>Speed range at 1.5 G in Steep turn</a:t>
            </a:r>
          </a:p>
        </p:txBody>
      </p:sp>
      <p:cxnSp>
        <p:nvCxnSpPr>
          <p:cNvPr id="25" name="Straight Connector 24"/>
          <p:cNvCxnSpPr>
            <a:cxnSpLocks noChangeShapeType="1"/>
          </p:cNvCxnSpPr>
          <p:nvPr/>
        </p:nvCxnSpPr>
        <p:spPr bwMode="auto">
          <a:xfrm>
            <a:off x="3667125" y="4005263"/>
            <a:ext cx="863600" cy="0"/>
          </a:xfrm>
          <a:prstGeom prst="line">
            <a:avLst/>
          </a:prstGeom>
          <a:noFill/>
          <a:ln w="38100" algn="ctr">
            <a:solidFill>
              <a:srgbClr val="0070C0"/>
            </a:solidFill>
            <a:round/>
            <a:headEnd/>
            <a:tailEnd/>
          </a:ln>
        </p:spPr>
      </p:cxnSp>
      <p:cxnSp>
        <p:nvCxnSpPr>
          <p:cNvPr id="27" name="Straight Arrow Connector 26"/>
          <p:cNvCxnSpPr>
            <a:cxnSpLocks noChangeShapeType="1"/>
          </p:cNvCxnSpPr>
          <p:nvPr/>
        </p:nvCxnSpPr>
        <p:spPr bwMode="auto">
          <a:xfrm flipH="1" flipV="1">
            <a:off x="4643438" y="4010025"/>
            <a:ext cx="1800225" cy="9525"/>
          </a:xfrm>
          <a:prstGeom prst="straightConnector1">
            <a:avLst/>
          </a:prstGeom>
          <a:noFill/>
          <a:ln w="38100" algn="ctr">
            <a:solidFill>
              <a:srgbClr val="0070C0"/>
            </a:solidFill>
            <a:round/>
            <a:headEnd/>
            <a:tailEnd type="arrow" w="med" len="med"/>
          </a:ln>
        </p:spPr>
      </p:cxnSp>
      <p:sp>
        <p:nvSpPr>
          <p:cNvPr id="24" name="TextBox 23"/>
          <p:cNvSpPr txBox="1">
            <a:spLocks noChangeArrowheads="1"/>
          </p:cNvSpPr>
          <p:nvPr/>
        </p:nvSpPr>
        <p:spPr bwMode="auto">
          <a:xfrm>
            <a:off x="6059488" y="3708400"/>
            <a:ext cx="3006725" cy="585788"/>
          </a:xfrm>
          <a:prstGeom prst="rect">
            <a:avLst/>
          </a:prstGeom>
          <a:solidFill>
            <a:schemeClr val="bg1"/>
          </a:solidFill>
          <a:ln w="9525">
            <a:solidFill>
              <a:srgbClr val="0070C0"/>
            </a:solidFill>
            <a:miter lim="800000"/>
            <a:headEnd/>
            <a:tailEnd/>
          </a:ln>
        </p:spPr>
        <p:txBody>
          <a:bodyPr wrap="none">
            <a:spAutoFit/>
          </a:bodyPr>
          <a:lstStyle/>
          <a:p>
            <a:pPr algn="ctr" eaLnBrk="0" hangingPunct="0"/>
            <a:r>
              <a:rPr lang="en-GB" sz="1600" b="1">
                <a:solidFill>
                  <a:srgbClr val="0077B0"/>
                </a:solidFill>
              </a:rPr>
              <a:t>FMGC Max Buffet Limit 1.3 G</a:t>
            </a:r>
          </a:p>
          <a:p>
            <a:pPr algn="ctr" eaLnBrk="0" hangingPunct="0"/>
            <a:r>
              <a:rPr lang="en-GB" sz="1600" b="1">
                <a:solidFill>
                  <a:srgbClr val="0077B0"/>
                </a:solidFill>
              </a:rPr>
              <a:t>[A320 300 fpm Climb limited]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par>
                                <p:cTn id="31" presetID="22" presetClass="entr" presetSubtype="8"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right)">
                                      <p:cBhvr>
                                        <p:cTn id="38" dur="500"/>
                                        <p:tgtEl>
                                          <p:spTgt spid="24"/>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500"/>
                                        <p:tgtEl>
                                          <p:spTgt spid="27"/>
                                        </p:tgtEl>
                                      </p:cBhvr>
                                    </p:animEffect>
                                  </p:childTnLst>
                                </p:cTn>
                              </p:par>
                              <p:par>
                                <p:cTn id="43" presetID="22" presetClass="entr" presetSubtype="2"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12"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17475" y="92075"/>
            <a:ext cx="8942388"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5. Cruise – Crews Need to be Aware of Aircraft Performance </a:t>
            </a:r>
          </a:p>
        </p:txBody>
      </p:sp>
      <p:sp>
        <p:nvSpPr>
          <p:cNvPr id="1413128" name="Rectangle 8"/>
          <p:cNvSpPr>
            <a:spLocks noChangeArrowheads="1"/>
          </p:cNvSpPr>
          <p:nvPr/>
        </p:nvSpPr>
        <p:spPr bwMode="auto">
          <a:xfrm>
            <a:off x="254000" y="547688"/>
            <a:ext cx="8739188" cy="5878532"/>
          </a:xfrm>
          <a:prstGeom prst="rect">
            <a:avLst/>
          </a:prstGeom>
          <a:noFill/>
          <a:ln w="9525">
            <a:noFill/>
            <a:miter lim="800000"/>
            <a:headEnd/>
            <a:tailEnd/>
          </a:ln>
        </p:spPr>
        <p:txBody>
          <a:bodyPr>
            <a:spAutoFit/>
          </a:bodyPr>
          <a:lstStyle/>
          <a:p>
            <a:pPr eaLnBrk="0" hangingPunct="0">
              <a:spcBef>
                <a:spcPct val="50000"/>
              </a:spcBef>
            </a:pPr>
            <a:r>
              <a:rPr lang="en-GB" sz="1600" b="1" dirty="0">
                <a:solidFill>
                  <a:srgbClr val="000099"/>
                </a:solidFill>
              </a:rPr>
              <a:t>Crews should be have a good knowledge of the performance of their aircraft such as:</a:t>
            </a:r>
          </a:p>
          <a:p>
            <a:pPr eaLnBrk="0" hangingPunct="0">
              <a:spcBef>
                <a:spcPct val="50000"/>
              </a:spcBef>
            </a:pPr>
            <a:r>
              <a:rPr lang="en-GB" sz="1600" b="1" dirty="0">
                <a:solidFill>
                  <a:srgbClr val="000099"/>
                </a:solidFill>
              </a:rPr>
              <a:t>Optimum speeds for minimum cost, minimum fuel, etc and the penalties for flying away from the normal/recommended speeds</a:t>
            </a:r>
            <a:r>
              <a:rPr lang="en-GB" sz="1600" b="1" dirty="0" smtClean="0">
                <a:solidFill>
                  <a:srgbClr val="000099"/>
                </a:solidFill>
              </a:rPr>
              <a:t>.</a:t>
            </a:r>
          </a:p>
          <a:p>
            <a:pPr eaLnBrk="0" hangingPunct="0">
              <a:spcBef>
                <a:spcPct val="50000"/>
              </a:spcBef>
            </a:pPr>
            <a:endParaRPr lang="en-GB" sz="1600" b="1" dirty="0" smtClean="0">
              <a:solidFill>
                <a:srgbClr val="000099"/>
              </a:solidFill>
            </a:endParaRPr>
          </a:p>
          <a:p>
            <a:pPr eaLnBrk="0" hangingPunct="0">
              <a:spcBef>
                <a:spcPct val="50000"/>
              </a:spcBef>
            </a:pPr>
            <a:endParaRPr lang="en-GB" sz="1600" b="1" dirty="0" smtClean="0">
              <a:solidFill>
                <a:srgbClr val="000099"/>
              </a:solidFill>
            </a:endParaRPr>
          </a:p>
          <a:p>
            <a:pPr eaLnBrk="0" hangingPunct="0">
              <a:spcBef>
                <a:spcPct val="50000"/>
              </a:spcBef>
            </a:pPr>
            <a:endParaRPr lang="en-GB" sz="1600" b="1" dirty="0" smtClean="0">
              <a:solidFill>
                <a:srgbClr val="000099"/>
              </a:solidFill>
            </a:endParaRPr>
          </a:p>
          <a:p>
            <a:pPr eaLnBrk="0" hangingPunct="0">
              <a:spcBef>
                <a:spcPct val="50000"/>
              </a:spcBef>
            </a:pPr>
            <a:endParaRPr lang="en-GB" sz="1600" b="1" dirty="0" smtClean="0">
              <a:solidFill>
                <a:srgbClr val="000099"/>
              </a:solidFill>
            </a:endParaRPr>
          </a:p>
          <a:p>
            <a:pPr eaLnBrk="0" hangingPunct="0">
              <a:spcBef>
                <a:spcPct val="50000"/>
              </a:spcBef>
            </a:pPr>
            <a:endParaRPr lang="en-GB" sz="1600" b="1" dirty="0" smtClean="0">
              <a:solidFill>
                <a:srgbClr val="000099"/>
              </a:solidFill>
            </a:endParaRPr>
          </a:p>
          <a:p>
            <a:pPr eaLnBrk="0" hangingPunct="0">
              <a:spcBef>
                <a:spcPct val="50000"/>
              </a:spcBef>
            </a:pPr>
            <a:endParaRPr lang="en-GB" sz="1600" b="1" dirty="0" smtClean="0">
              <a:solidFill>
                <a:srgbClr val="000099"/>
              </a:solidFill>
            </a:endParaRPr>
          </a:p>
          <a:p>
            <a:pPr eaLnBrk="0" hangingPunct="0">
              <a:spcBef>
                <a:spcPct val="50000"/>
              </a:spcBef>
            </a:pPr>
            <a:endParaRPr lang="en-GB" sz="1600" b="1" dirty="0" smtClean="0">
              <a:solidFill>
                <a:srgbClr val="000099"/>
              </a:solidFill>
            </a:endParaRPr>
          </a:p>
          <a:p>
            <a:pPr eaLnBrk="0" hangingPunct="0">
              <a:spcBef>
                <a:spcPct val="50000"/>
              </a:spcBef>
            </a:pPr>
            <a:endParaRPr lang="en-GB" sz="1600" b="1" dirty="0" smtClean="0">
              <a:solidFill>
                <a:srgbClr val="000099"/>
              </a:solidFill>
            </a:endParaRPr>
          </a:p>
          <a:p>
            <a:pPr eaLnBrk="0" hangingPunct="0">
              <a:spcBef>
                <a:spcPct val="50000"/>
              </a:spcBef>
            </a:pPr>
            <a:endParaRPr lang="en-GB" sz="1600" b="1" dirty="0" smtClean="0">
              <a:solidFill>
                <a:srgbClr val="000099"/>
              </a:solidFill>
            </a:endParaRPr>
          </a:p>
          <a:p>
            <a:pPr eaLnBrk="0" hangingPunct="0">
              <a:spcBef>
                <a:spcPct val="50000"/>
              </a:spcBef>
            </a:pPr>
            <a:endParaRPr lang="en-GB" sz="1600" b="1" dirty="0" smtClean="0">
              <a:solidFill>
                <a:srgbClr val="000099"/>
              </a:solidFill>
            </a:endParaRPr>
          </a:p>
          <a:p>
            <a:pPr eaLnBrk="0" hangingPunct="0">
              <a:spcBef>
                <a:spcPct val="50000"/>
              </a:spcBef>
            </a:pPr>
            <a:endParaRPr lang="en-GB" sz="1600" b="1" dirty="0">
              <a:solidFill>
                <a:srgbClr val="000099"/>
              </a:solidFill>
            </a:endParaRPr>
          </a:p>
          <a:p>
            <a:pPr eaLnBrk="0" hangingPunct="0">
              <a:spcBef>
                <a:spcPct val="50000"/>
              </a:spcBef>
            </a:pPr>
            <a:r>
              <a:rPr lang="en-GB" sz="1600" b="1" dirty="0" smtClean="0">
                <a:solidFill>
                  <a:srgbClr val="000099"/>
                </a:solidFill>
              </a:rPr>
              <a:t>Flying too fast can be expensive/uneconomic – can be justified by curfews/connections </a:t>
            </a:r>
          </a:p>
          <a:p>
            <a:pPr eaLnBrk="0" hangingPunct="0"/>
            <a:r>
              <a:rPr lang="en-GB" sz="1600" b="1" dirty="0" smtClean="0">
                <a:solidFill>
                  <a:srgbClr val="000099"/>
                </a:solidFill>
              </a:rPr>
              <a:t>The optimum speed curve can be flat so slowing down absorbs delays economically...</a:t>
            </a:r>
          </a:p>
          <a:p>
            <a:pPr eaLnBrk="0" hangingPunct="0"/>
            <a:r>
              <a:rPr lang="en-GB" sz="1600" b="1" dirty="0" smtClean="0">
                <a:solidFill>
                  <a:srgbClr val="000099"/>
                </a:solidFill>
              </a:rPr>
              <a:t>Aircraft can be unstable at low/efficient speeds – can now fly automatically</a:t>
            </a:r>
          </a:p>
        </p:txBody>
      </p:sp>
      <p:grpSp>
        <p:nvGrpSpPr>
          <p:cNvPr id="2" name="Group 15"/>
          <p:cNvGrpSpPr>
            <a:grpSpLocks/>
          </p:cNvGrpSpPr>
          <p:nvPr/>
        </p:nvGrpSpPr>
        <p:grpSpPr bwMode="auto">
          <a:xfrm>
            <a:off x="2158942" y="1628800"/>
            <a:ext cx="4429282" cy="3888432"/>
            <a:chOff x="308" y="2249"/>
            <a:chExt cx="2301" cy="1777"/>
          </a:xfrm>
        </p:grpSpPr>
        <p:pic>
          <p:nvPicPr>
            <p:cNvPr id="20488" name="Picture 6" descr="C Graphic showsing Crusie speed-range-cost - 7oct09"/>
            <p:cNvPicPr>
              <a:picLocks noChangeAspect="1" noChangeArrowheads="1"/>
            </p:cNvPicPr>
            <p:nvPr/>
          </p:nvPicPr>
          <p:blipFill>
            <a:blip r:embed="rId3" cstate="print"/>
            <a:srcRect/>
            <a:stretch>
              <a:fillRect/>
            </a:stretch>
          </p:blipFill>
          <p:spPr bwMode="auto">
            <a:xfrm>
              <a:off x="313" y="2249"/>
              <a:ext cx="2295" cy="1706"/>
            </a:xfrm>
            <a:prstGeom prst="rect">
              <a:avLst/>
            </a:prstGeom>
            <a:noFill/>
            <a:ln w="12700">
              <a:solidFill>
                <a:srgbClr val="000000"/>
              </a:solidFill>
              <a:miter lim="800000"/>
              <a:headEnd/>
              <a:tailEnd/>
            </a:ln>
          </p:spPr>
        </p:pic>
        <p:sp>
          <p:nvSpPr>
            <p:cNvPr id="20489" name="Text Box 9"/>
            <p:cNvSpPr txBox="1">
              <a:spLocks noChangeArrowheads="1"/>
            </p:cNvSpPr>
            <p:nvPr/>
          </p:nvSpPr>
          <p:spPr bwMode="auto">
            <a:xfrm>
              <a:off x="308" y="3829"/>
              <a:ext cx="2301" cy="197"/>
            </a:xfrm>
            <a:prstGeom prst="rect">
              <a:avLst/>
            </a:prstGeom>
            <a:solidFill>
              <a:schemeClr val="bg1"/>
            </a:solidFill>
            <a:ln w="12700">
              <a:solidFill>
                <a:srgbClr val="000000"/>
              </a:solidFill>
              <a:miter lim="800000"/>
              <a:headEnd/>
              <a:tailEnd/>
            </a:ln>
          </p:spPr>
          <p:txBody>
            <a:bodyPr/>
            <a:lstStyle/>
            <a:p>
              <a:pPr algn="ctr" eaLnBrk="0" hangingPunct="0">
                <a:spcBef>
                  <a:spcPct val="50000"/>
                </a:spcBef>
              </a:pPr>
              <a:r>
                <a:rPr lang="en-GB" sz="1100" b="1"/>
                <a:t>Cruise Speed &amp; Fuel Consumption Relationship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3128">
                                            <p:txEl>
                                              <p:pRg st="0" end="0"/>
                                            </p:txEl>
                                          </p:spTgt>
                                        </p:tgtEl>
                                        <p:attrNameLst>
                                          <p:attrName>style.visibility</p:attrName>
                                        </p:attrNameLst>
                                      </p:cBhvr>
                                      <p:to>
                                        <p:strVal val="visible"/>
                                      </p:to>
                                    </p:set>
                                    <p:animEffect transition="in" filter="wipe(left)">
                                      <p:cBhvr>
                                        <p:cTn id="7" dur="500"/>
                                        <p:tgtEl>
                                          <p:spTgt spid="141312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13128">
                                            <p:txEl>
                                              <p:pRg st="1" end="1"/>
                                            </p:txEl>
                                          </p:spTgt>
                                        </p:tgtEl>
                                        <p:attrNameLst>
                                          <p:attrName>style.visibility</p:attrName>
                                        </p:attrNameLst>
                                      </p:cBhvr>
                                      <p:to>
                                        <p:strVal val="visible"/>
                                      </p:to>
                                    </p:set>
                                    <p:animEffect transition="in" filter="wipe(left)">
                                      <p:cBhvr>
                                        <p:cTn id="11" dur="500"/>
                                        <p:tgtEl>
                                          <p:spTgt spid="1413128">
                                            <p:txEl>
                                              <p:pRg st="1" end="1"/>
                                            </p:txEl>
                                          </p:spTgt>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13128">
                                            <p:txEl>
                                              <p:pRg st="13" end="13"/>
                                            </p:txEl>
                                          </p:spTgt>
                                        </p:tgtEl>
                                        <p:attrNameLst>
                                          <p:attrName>style.visibility</p:attrName>
                                        </p:attrNameLst>
                                      </p:cBhvr>
                                      <p:to>
                                        <p:strVal val="visible"/>
                                      </p:to>
                                    </p:set>
                                    <p:animEffect transition="in" filter="wipe(left)">
                                      <p:cBhvr>
                                        <p:cTn id="22" dur="500"/>
                                        <p:tgtEl>
                                          <p:spTgt spid="1413128">
                                            <p:txEl>
                                              <p:pRg st="13"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13128">
                                            <p:txEl>
                                              <p:pRg st="14" end="14"/>
                                            </p:txEl>
                                          </p:spTgt>
                                        </p:tgtEl>
                                        <p:attrNameLst>
                                          <p:attrName>style.visibility</p:attrName>
                                        </p:attrNameLst>
                                      </p:cBhvr>
                                      <p:to>
                                        <p:strVal val="visible"/>
                                      </p:to>
                                    </p:set>
                                    <p:animEffect transition="in" filter="wipe(left)">
                                      <p:cBhvr>
                                        <p:cTn id="27" dur="500"/>
                                        <p:tgtEl>
                                          <p:spTgt spid="1413128">
                                            <p:txEl>
                                              <p:pRg st="14" end="1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13128">
                                            <p:txEl>
                                              <p:pRg st="15" end="15"/>
                                            </p:txEl>
                                          </p:spTgt>
                                        </p:tgtEl>
                                        <p:attrNameLst>
                                          <p:attrName>style.visibility</p:attrName>
                                        </p:attrNameLst>
                                      </p:cBhvr>
                                      <p:to>
                                        <p:strVal val="visible"/>
                                      </p:to>
                                    </p:set>
                                    <p:animEffect transition="in" filter="wipe(left)">
                                      <p:cBhvr>
                                        <p:cTn id="32" dur="500"/>
                                        <p:tgtEl>
                                          <p:spTgt spid="141312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2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250825" y="612775"/>
            <a:ext cx="8713788" cy="5724525"/>
          </a:xfrm>
          <a:prstGeom prst="rect">
            <a:avLst/>
          </a:prstGeom>
          <a:noFill/>
          <a:ln w="9525">
            <a:noFill/>
            <a:miter lim="800000"/>
            <a:headEnd/>
            <a:tailEnd/>
          </a:ln>
        </p:spPr>
        <p:txBody>
          <a:bodyPr>
            <a:spAutoFit/>
          </a:bodyPr>
          <a:lstStyle/>
          <a:p>
            <a:pPr eaLnBrk="0" hangingPunct="0">
              <a:spcBef>
                <a:spcPct val="50000"/>
              </a:spcBef>
            </a:pPr>
            <a:endParaRPr lang="en-GB" sz="1600" b="1" dirty="0">
              <a:solidFill>
                <a:srgbClr val="0033CC"/>
              </a:solidFill>
            </a:endParaRPr>
          </a:p>
          <a:p>
            <a:pPr eaLnBrk="0" hangingPunct="0">
              <a:spcBef>
                <a:spcPct val="50000"/>
              </a:spcBef>
            </a:pPr>
            <a:endParaRPr lang="en-GB" b="1" dirty="0">
              <a:solidFill>
                <a:srgbClr val="0033CC"/>
              </a:solidFill>
            </a:endParaRPr>
          </a:p>
          <a:p>
            <a:pPr eaLnBrk="0" hangingPunct="0">
              <a:spcBef>
                <a:spcPct val="50000"/>
              </a:spcBef>
            </a:pPr>
            <a:r>
              <a:rPr lang="en-GB" sz="2000" b="1" dirty="0">
                <a:solidFill>
                  <a:srgbClr val="0033CC"/>
                </a:solidFill>
              </a:rPr>
              <a:t>Primarily due to Shortage of Runway Capacity</a:t>
            </a:r>
            <a:endParaRPr lang="en-GB" sz="2000" b="1" dirty="0">
              <a:solidFill>
                <a:srgbClr val="000099"/>
              </a:solidFill>
            </a:endParaRPr>
          </a:p>
          <a:p>
            <a:pPr eaLnBrk="0" hangingPunct="0">
              <a:spcBef>
                <a:spcPts val="600"/>
              </a:spcBef>
            </a:pPr>
            <a:r>
              <a:rPr lang="en-GB" sz="2000" dirty="0">
                <a:solidFill>
                  <a:srgbClr val="0033CC"/>
                </a:solidFill>
              </a:rPr>
              <a:t>Approach controllers need a reserve of aircraft to be able to sequence aircraft in efficiently to maximise LHR’s single runway landing rate</a:t>
            </a:r>
            <a:r>
              <a:rPr lang="en-GB" sz="1600" b="1" dirty="0">
                <a:solidFill>
                  <a:srgbClr val="0033CC"/>
                </a:solidFill>
              </a:rPr>
              <a:t>.</a:t>
            </a:r>
          </a:p>
          <a:p>
            <a:pPr eaLnBrk="0" hangingPunct="0">
              <a:spcBef>
                <a:spcPct val="50000"/>
              </a:spcBef>
            </a:pPr>
            <a:endParaRPr lang="en-GB" sz="1600" b="1" dirty="0">
              <a:solidFill>
                <a:srgbClr val="0033CC"/>
              </a:solidFill>
            </a:endParaRPr>
          </a:p>
          <a:p>
            <a:pPr eaLnBrk="0" hangingPunct="0">
              <a:spcBef>
                <a:spcPts val="600"/>
              </a:spcBef>
            </a:pPr>
            <a:r>
              <a:rPr lang="en-GB" sz="2000" b="1" dirty="0">
                <a:solidFill>
                  <a:srgbClr val="0033CC"/>
                </a:solidFill>
              </a:rPr>
              <a:t>If Cruising at Normal Speed En Route then Circling at Destination –</a:t>
            </a:r>
          </a:p>
          <a:p>
            <a:pPr eaLnBrk="0" hangingPunct="0"/>
            <a:r>
              <a:rPr lang="en-GB" sz="2000" b="1" i="1" dirty="0">
                <a:solidFill>
                  <a:srgbClr val="C00000"/>
                </a:solidFill>
              </a:rPr>
              <a:t>Fuel burnt while circling/holding is wasted – </a:t>
            </a:r>
            <a:r>
              <a:rPr lang="en-GB" sz="2000" b="1" i="1" dirty="0" smtClean="0">
                <a:solidFill>
                  <a:srgbClr val="C00000"/>
                </a:solidFill>
              </a:rPr>
              <a:t>50% </a:t>
            </a:r>
            <a:r>
              <a:rPr lang="en-GB" sz="2000" b="1" i="1" dirty="0">
                <a:solidFill>
                  <a:srgbClr val="C00000"/>
                </a:solidFill>
              </a:rPr>
              <a:t>on a short </a:t>
            </a:r>
            <a:r>
              <a:rPr lang="en-GB" sz="2000" b="1" i="1" dirty="0" smtClean="0">
                <a:solidFill>
                  <a:srgbClr val="C00000"/>
                </a:solidFill>
              </a:rPr>
              <a:t>flight??</a:t>
            </a:r>
            <a:endParaRPr lang="en-GB" sz="2000" b="1" i="1" dirty="0">
              <a:solidFill>
                <a:srgbClr val="C00000"/>
              </a:solidFill>
            </a:endParaRPr>
          </a:p>
          <a:p>
            <a:pPr eaLnBrk="0" hangingPunct="0">
              <a:spcBef>
                <a:spcPts val="600"/>
              </a:spcBef>
            </a:pPr>
            <a:endParaRPr lang="en-GB" sz="2000" b="1" dirty="0">
              <a:solidFill>
                <a:srgbClr val="0033CC"/>
              </a:solidFill>
            </a:endParaRPr>
          </a:p>
          <a:p>
            <a:pPr eaLnBrk="0" hangingPunct="0">
              <a:spcBef>
                <a:spcPts val="600"/>
              </a:spcBef>
            </a:pPr>
            <a:r>
              <a:rPr lang="en-GB" sz="2000" b="1" dirty="0">
                <a:solidFill>
                  <a:srgbClr val="0033CC"/>
                </a:solidFill>
              </a:rPr>
              <a:t>Reducing Speed En Route to Lose the Time Spent Circling –</a:t>
            </a:r>
          </a:p>
          <a:p>
            <a:pPr eaLnBrk="0" hangingPunct="0"/>
            <a:r>
              <a:rPr lang="en-GB" sz="2000" b="1" i="1" dirty="0">
                <a:solidFill>
                  <a:srgbClr val="008000"/>
                </a:solidFill>
              </a:rPr>
              <a:t>Can eliminate fuel wastage</a:t>
            </a:r>
            <a:r>
              <a:rPr lang="en-GB" sz="2000" b="1" i="1" dirty="0" smtClean="0">
                <a:solidFill>
                  <a:srgbClr val="008000"/>
                </a:solidFill>
              </a:rPr>
              <a:t>.  Lockheed demoed 4D navigation in 1977!</a:t>
            </a:r>
            <a:endParaRPr lang="en-GB" sz="2000" b="1" i="1" dirty="0">
              <a:solidFill>
                <a:srgbClr val="008000"/>
              </a:solidFill>
            </a:endParaRPr>
          </a:p>
          <a:p>
            <a:pPr eaLnBrk="0" hangingPunct="0"/>
            <a:endParaRPr lang="en-GB" sz="2000" b="1" i="1" dirty="0">
              <a:solidFill>
                <a:srgbClr val="0033CC"/>
              </a:solidFill>
            </a:endParaRPr>
          </a:p>
          <a:p>
            <a:pPr eaLnBrk="0" hangingPunct="0"/>
            <a:r>
              <a:rPr lang="en-GB" sz="2000" b="1" i="1" dirty="0">
                <a:solidFill>
                  <a:srgbClr val="0033CC"/>
                </a:solidFill>
              </a:rPr>
              <a:t>Passenger delays in immigration due bunching in abnormal weather –</a:t>
            </a:r>
          </a:p>
          <a:p>
            <a:pPr eaLnBrk="0" hangingPunct="0"/>
            <a:r>
              <a:rPr lang="en-GB" sz="2000" b="1" i="1" dirty="0">
                <a:solidFill>
                  <a:srgbClr val="0033CC"/>
                </a:solidFill>
              </a:rPr>
              <a:t>Can be due to shortage of runway capacity.... </a:t>
            </a:r>
          </a:p>
          <a:p>
            <a:pPr eaLnBrk="0" hangingPunct="0"/>
            <a:endParaRPr lang="en-GB" sz="2000" b="1" i="1" dirty="0">
              <a:solidFill>
                <a:srgbClr val="0033CC"/>
              </a:solidFill>
            </a:endParaRPr>
          </a:p>
          <a:p>
            <a:pPr eaLnBrk="0" hangingPunct="0"/>
            <a:r>
              <a:rPr lang="en-GB" sz="2000" b="1" i="1" dirty="0">
                <a:solidFill>
                  <a:srgbClr val="0033CC"/>
                </a:solidFill>
              </a:rPr>
              <a:t>We need more capacity else business will go to AMS, CDG, FRA , MUC</a:t>
            </a:r>
          </a:p>
        </p:txBody>
      </p:sp>
      <p:sp>
        <p:nvSpPr>
          <p:cNvPr id="34820" name="Rectangle 2"/>
          <p:cNvSpPr>
            <a:spLocks noChangeArrowheads="1"/>
          </p:cNvSpPr>
          <p:nvPr/>
        </p:nvSpPr>
        <p:spPr bwMode="auto">
          <a:xfrm>
            <a:off x="1331913" y="293688"/>
            <a:ext cx="6254750" cy="1138237"/>
          </a:xfrm>
          <a:prstGeom prst="rect">
            <a:avLst/>
          </a:prstGeom>
          <a:noFill/>
          <a:ln w="9525">
            <a:noFill/>
            <a:miter lim="800000"/>
            <a:headEnd/>
            <a:tailEnd/>
          </a:ln>
        </p:spPr>
        <p:txBody>
          <a:bodyPr wrap="none">
            <a:spAutoFit/>
          </a:bodyPr>
          <a:lstStyle/>
          <a:p>
            <a:pPr algn="ctr" eaLnBrk="0" hangingPunct="0"/>
            <a:r>
              <a:rPr lang="en-GB" b="1">
                <a:solidFill>
                  <a:srgbClr val="000099"/>
                </a:solidFill>
              </a:rPr>
              <a:t>Linear Versus Circular Holding for Delays</a:t>
            </a:r>
          </a:p>
          <a:p>
            <a:pPr algn="ctr" eaLnBrk="0" hangingPunct="0"/>
            <a:r>
              <a:rPr lang="en-GB" b="1">
                <a:solidFill>
                  <a:srgbClr val="000099"/>
                </a:solidFill>
              </a:rPr>
              <a:t>Why Regular Circular Holding At LHR</a:t>
            </a:r>
          </a:p>
          <a:p>
            <a:pPr algn="ctr" eaLnBrk="0" hangingPunct="0"/>
            <a:r>
              <a:rPr lang="en-GB" sz="2000" i="1">
                <a:solidFill>
                  <a:srgbClr val="000099"/>
                </a:solidFill>
              </a:rPr>
              <a:t>(10-20 mins holding considered normal to UK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wipe(left)">
                                      <p:cBhvr>
                                        <p:cTn id="11" dur="500"/>
                                        <p:tgtEl>
                                          <p:spTgt spid="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wipe(left)">
                                      <p:cBhvr>
                                        <p:cTn id="16" dur="500"/>
                                        <p:tgtEl>
                                          <p:spTgt spid="5">
                                            <p:txEl>
                                              <p:pRg st="5" end="5"/>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wipe(left)">
                                      <p:cBhvr>
                                        <p:cTn id="20" dur="500"/>
                                        <p:tgtEl>
                                          <p:spTgt spid="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wipe(left)">
                                      <p:cBhvr>
                                        <p:cTn id="25" dur="500"/>
                                        <p:tgtEl>
                                          <p:spTgt spid="5">
                                            <p:txEl>
                                              <p:pRg st="8" end="8"/>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Effect transition="in" filter="wipe(left)">
                                      <p:cBhvr>
                                        <p:cTn id="29" dur="500"/>
                                        <p:tgtEl>
                                          <p:spTgt spid="5">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xEl>
                                              <p:pRg st="11" end="11"/>
                                            </p:txEl>
                                          </p:spTgt>
                                        </p:tgtEl>
                                        <p:attrNameLst>
                                          <p:attrName>style.visibility</p:attrName>
                                        </p:attrNameLst>
                                      </p:cBhvr>
                                      <p:to>
                                        <p:strVal val="visible"/>
                                      </p:to>
                                    </p:set>
                                    <p:animEffect transition="in" filter="wipe(left)">
                                      <p:cBhvr>
                                        <p:cTn id="34" dur="500"/>
                                        <p:tgtEl>
                                          <p:spTgt spid="5">
                                            <p:txEl>
                                              <p:pRg st="11" end="11"/>
                                            </p:tx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
                                            <p:txEl>
                                              <p:pRg st="12" end="12"/>
                                            </p:txEl>
                                          </p:spTgt>
                                        </p:tgtEl>
                                        <p:attrNameLst>
                                          <p:attrName>style.visibility</p:attrName>
                                        </p:attrNameLst>
                                      </p:cBhvr>
                                      <p:to>
                                        <p:strVal val="visible"/>
                                      </p:to>
                                    </p:set>
                                    <p:animEffect transition="in" filter="wipe(left)">
                                      <p:cBhvr>
                                        <p:cTn id="38" dur="500"/>
                                        <p:tgtEl>
                                          <p:spTgt spid="5">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animEffect transition="in" filter="wipe(left)">
                                      <p:cBhvr>
                                        <p:cTn id="43"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250825" y="612775"/>
            <a:ext cx="8713788" cy="5724525"/>
          </a:xfrm>
          <a:prstGeom prst="rect">
            <a:avLst/>
          </a:prstGeom>
          <a:noFill/>
          <a:ln w="9525">
            <a:noFill/>
            <a:miter lim="800000"/>
            <a:headEnd/>
            <a:tailEnd/>
          </a:ln>
        </p:spPr>
        <p:txBody>
          <a:bodyPr>
            <a:spAutoFit/>
          </a:bodyPr>
          <a:lstStyle/>
          <a:p>
            <a:pPr eaLnBrk="0" hangingPunct="0">
              <a:spcBef>
                <a:spcPct val="50000"/>
              </a:spcBef>
            </a:pPr>
            <a:endParaRPr lang="en-GB" sz="1600" b="1" dirty="0">
              <a:solidFill>
                <a:srgbClr val="0033CC"/>
              </a:solidFill>
            </a:endParaRPr>
          </a:p>
          <a:p>
            <a:pPr eaLnBrk="0" hangingPunct="0">
              <a:spcBef>
                <a:spcPct val="50000"/>
              </a:spcBef>
            </a:pPr>
            <a:endParaRPr lang="en-GB" b="1" dirty="0">
              <a:solidFill>
                <a:srgbClr val="0033CC"/>
              </a:solidFill>
            </a:endParaRPr>
          </a:p>
          <a:p>
            <a:pPr eaLnBrk="0" hangingPunct="0">
              <a:spcBef>
                <a:spcPct val="50000"/>
              </a:spcBef>
            </a:pPr>
            <a:r>
              <a:rPr lang="en-GB" sz="2000" b="1" dirty="0">
                <a:solidFill>
                  <a:srgbClr val="0033CC"/>
                </a:solidFill>
              </a:rPr>
              <a:t>Primarily due to Shortage of Runway Capacity</a:t>
            </a:r>
            <a:endParaRPr lang="en-GB" sz="2000" b="1" dirty="0">
              <a:solidFill>
                <a:srgbClr val="000099"/>
              </a:solidFill>
            </a:endParaRPr>
          </a:p>
          <a:p>
            <a:pPr eaLnBrk="0" hangingPunct="0">
              <a:spcBef>
                <a:spcPts val="600"/>
              </a:spcBef>
            </a:pPr>
            <a:r>
              <a:rPr lang="en-GB" sz="2000" dirty="0">
                <a:solidFill>
                  <a:srgbClr val="0033CC"/>
                </a:solidFill>
              </a:rPr>
              <a:t>Approach controllers need a reserve of aircraft to be able to sequence aircraft in efficiently to maximise LHR’s single runway landing rate</a:t>
            </a:r>
            <a:r>
              <a:rPr lang="en-GB" sz="1600" b="1" dirty="0">
                <a:solidFill>
                  <a:srgbClr val="0033CC"/>
                </a:solidFill>
              </a:rPr>
              <a:t>.</a:t>
            </a:r>
          </a:p>
          <a:p>
            <a:pPr eaLnBrk="0" hangingPunct="0">
              <a:spcBef>
                <a:spcPct val="50000"/>
              </a:spcBef>
            </a:pPr>
            <a:endParaRPr lang="en-GB" sz="1600" b="1" dirty="0">
              <a:solidFill>
                <a:srgbClr val="0033CC"/>
              </a:solidFill>
            </a:endParaRPr>
          </a:p>
          <a:p>
            <a:pPr eaLnBrk="0" hangingPunct="0">
              <a:spcBef>
                <a:spcPts val="600"/>
              </a:spcBef>
            </a:pPr>
            <a:r>
              <a:rPr lang="en-GB" sz="2000" b="1" dirty="0">
                <a:solidFill>
                  <a:srgbClr val="0033CC"/>
                </a:solidFill>
              </a:rPr>
              <a:t>If Cruising at Normal Speed En Route then Circling at Destination –</a:t>
            </a:r>
          </a:p>
          <a:p>
            <a:pPr eaLnBrk="0" hangingPunct="0"/>
            <a:r>
              <a:rPr lang="en-GB" sz="2000" b="1" i="1" dirty="0">
                <a:solidFill>
                  <a:srgbClr val="C00000"/>
                </a:solidFill>
              </a:rPr>
              <a:t>Fuel burnt while circling/holding is wasted – </a:t>
            </a:r>
            <a:r>
              <a:rPr lang="en-GB" sz="2000" b="1" i="1" dirty="0" smtClean="0">
                <a:solidFill>
                  <a:srgbClr val="C00000"/>
                </a:solidFill>
              </a:rPr>
              <a:t>50% </a:t>
            </a:r>
            <a:r>
              <a:rPr lang="en-GB" sz="2000" b="1" i="1" dirty="0">
                <a:solidFill>
                  <a:srgbClr val="C00000"/>
                </a:solidFill>
              </a:rPr>
              <a:t>on a short </a:t>
            </a:r>
            <a:r>
              <a:rPr lang="en-GB" sz="2000" b="1" i="1" dirty="0" smtClean="0">
                <a:solidFill>
                  <a:srgbClr val="C00000"/>
                </a:solidFill>
              </a:rPr>
              <a:t>flight??</a:t>
            </a:r>
            <a:endParaRPr lang="en-GB" sz="2000" b="1" i="1" dirty="0">
              <a:solidFill>
                <a:srgbClr val="C00000"/>
              </a:solidFill>
            </a:endParaRPr>
          </a:p>
          <a:p>
            <a:pPr eaLnBrk="0" hangingPunct="0">
              <a:spcBef>
                <a:spcPts val="600"/>
              </a:spcBef>
            </a:pPr>
            <a:endParaRPr lang="en-GB" sz="2000" b="1" dirty="0">
              <a:solidFill>
                <a:srgbClr val="0033CC"/>
              </a:solidFill>
            </a:endParaRPr>
          </a:p>
          <a:p>
            <a:pPr eaLnBrk="0" hangingPunct="0">
              <a:spcBef>
                <a:spcPts val="600"/>
              </a:spcBef>
            </a:pPr>
            <a:r>
              <a:rPr lang="en-GB" sz="2000" b="1" dirty="0">
                <a:solidFill>
                  <a:srgbClr val="0033CC"/>
                </a:solidFill>
              </a:rPr>
              <a:t>Reducing Speed En Route to Lose the Time Spent Circling –</a:t>
            </a:r>
          </a:p>
          <a:p>
            <a:pPr eaLnBrk="0" hangingPunct="0"/>
            <a:r>
              <a:rPr lang="en-GB" sz="2000" b="1" i="1" dirty="0">
                <a:solidFill>
                  <a:srgbClr val="008000"/>
                </a:solidFill>
              </a:rPr>
              <a:t>Can eliminate fuel wastage</a:t>
            </a:r>
            <a:r>
              <a:rPr lang="en-GB" sz="2000" b="1" i="1" dirty="0" smtClean="0">
                <a:solidFill>
                  <a:srgbClr val="008000"/>
                </a:solidFill>
              </a:rPr>
              <a:t>.  Lockheed demoed 4D navigation in 1977!</a:t>
            </a:r>
            <a:endParaRPr lang="en-GB" sz="2000" b="1" i="1" dirty="0">
              <a:solidFill>
                <a:srgbClr val="008000"/>
              </a:solidFill>
            </a:endParaRPr>
          </a:p>
          <a:p>
            <a:pPr eaLnBrk="0" hangingPunct="0"/>
            <a:endParaRPr lang="en-GB" sz="2000" b="1" i="1" dirty="0">
              <a:solidFill>
                <a:srgbClr val="0033CC"/>
              </a:solidFill>
            </a:endParaRPr>
          </a:p>
          <a:p>
            <a:pPr eaLnBrk="0" hangingPunct="0"/>
            <a:r>
              <a:rPr lang="en-GB" sz="2000" b="1" i="1" dirty="0">
                <a:solidFill>
                  <a:srgbClr val="0033CC"/>
                </a:solidFill>
              </a:rPr>
              <a:t>Passenger delays in immigration due bunching in abnormal weather –</a:t>
            </a:r>
          </a:p>
          <a:p>
            <a:pPr eaLnBrk="0" hangingPunct="0"/>
            <a:r>
              <a:rPr lang="en-GB" sz="2000" b="1" i="1" dirty="0">
                <a:solidFill>
                  <a:srgbClr val="0033CC"/>
                </a:solidFill>
              </a:rPr>
              <a:t>Can be due to shortage of runway capacity.... </a:t>
            </a:r>
          </a:p>
          <a:p>
            <a:pPr eaLnBrk="0" hangingPunct="0"/>
            <a:endParaRPr lang="en-GB" sz="2000" b="1" i="1" dirty="0">
              <a:solidFill>
                <a:srgbClr val="0033CC"/>
              </a:solidFill>
            </a:endParaRPr>
          </a:p>
          <a:p>
            <a:pPr eaLnBrk="0" hangingPunct="0"/>
            <a:r>
              <a:rPr lang="en-GB" sz="2000" b="1" i="1" dirty="0">
                <a:solidFill>
                  <a:srgbClr val="0033CC"/>
                </a:solidFill>
              </a:rPr>
              <a:t>We need more capacity else business will go to AMS, CDG, FRA , MUC</a:t>
            </a:r>
          </a:p>
        </p:txBody>
      </p:sp>
      <p:sp>
        <p:nvSpPr>
          <p:cNvPr id="34820" name="Rectangle 2"/>
          <p:cNvSpPr>
            <a:spLocks noChangeArrowheads="1"/>
          </p:cNvSpPr>
          <p:nvPr/>
        </p:nvSpPr>
        <p:spPr bwMode="auto">
          <a:xfrm>
            <a:off x="1331913" y="293688"/>
            <a:ext cx="6254750" cy="1138237"/>
          </a:xfrm>
          <a:prstGeom prst="rect">
            <a:avLst/>
          </a:prstGeom>
          <a:noFill/>
          <a:ln w="9525">
            <a:noFill/>
            <a:miter lim="800000"/>
            <a:headEnd/>
            <a:tailEnd/>
          </a:ln>
        </p:spPr>
        <p:txBody>
          <a:bodyPr wrap="none">
            <a:spAutoFit/>
          </a:bodyPr>
          <a:lstStyle/>
          <a:p>
            <a:pPr algn="ctr" eaLnBrk="0" hangingPunct="0"/>
            <a:r>
              <a:rPr lang="en-GB" b="1">
                <a:solidFill>
                  <a:srgbClr val="000099"/>
                </a:solidFill>
              </a:rPr>
              <a:t>Linear Versus Circular Holding for Delays</a:t>
            </a:r>
          </a:p>
          <a:p>
            <a:pPr algn="ctr" eaLnBrk="0" hangingPunct="0"/>
            <a:r>
              <a:rPr lang="en-GB" b="1">
                <a:solidFill>
                  <a:srgbClr val="000099"/>
                </a:solidFill>
              </a:rPr>
              <a:t>Why Regular Circular Holding At LHR</a:t>
            </a:r>
          </a:p>
          <a:p>
            <a:pPr algn="ctr" eaLnBrk="0" hangingPunct="0"/>
            <a:r>
              <a:rPr lang="en-GB" sz="2000" i="1">
                <a:solidFill>
                  <a:srgbClr val="000099"/>
                </a:solidFill>
              </a:rPr>
              <a:t>(10-20 mins holding considered normal to UK ATC?)</a:t>
            </a:r>
          </a:p>
        </p:txBody>
      </p:sp>
      <p:pic>
        <p:nvPicPr>
          <p:cNvPr id="4" name="Picture 3" descr="Indication of Aicraft Speed-Fuel efficiency-Stability.jpg"/>
          <p:cNvPicPr>
            <a:picLocks noChangeAspect="1"/>
          </p:cNvPicPr>
          <p:nvPr/>
        </p:nvPicPr>
        <p:blipFill>
          <a:blip r:embed="rId3" cstate="print"/>
          <a:srcRect/>
          <a:stretch>
            <a:fillRect/>
          </a:stretch>
        </p:blipFill>
        <p:spPr bwMode="auto">
          <a:xfrm>
            <a:off x="2335213" y="2192338"/>
            <a:ext cx="4721225" cy="3651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eS Solent Lctre 131113 - LHR Expansion Options - 11nov13.jpg"/>
          <p:cNvPicPr>
            <a:picLocks noChangeAspect="1"/>
          </p:cNvPicPr>
          <p:nvPr/>
        </p:nvPicPr>
        <p:blipFill>
          <a:blip r:embed="rId2" cstate="print"/>
          <a:stretch>
            <a:fillRect/>
          </a:stretch>
        </p:blipFill>
        <p:spPr>
          <a:xfrm>
            <a:off x="237934" y="908720"/>
            <a:ext cx="8668133" cy="5040560"/>
          </a:xfrm>
          <a:prstGeom prst="rect">
            <a:avLst/>
          </a:prstGeom>
        </p:spPr>
      </p:pic>
      <p:sp>
        <p:nvSpPr>
          <p:cNvPr id="3" name="Rectangle 2"/>
          <p:cNvSpPr/>
          <p:nvPr/>
        </p:nvSpPr>
        <p:spPr>
          <a:xfrm>
            <a:off x="1377511" y="22687"/>
            <a:ext cx="6316153"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More runways required somewhere!</a:t>
            </a:r>
            <a:endParaRPr lang="en-GB" sz="2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eS Solent Lctre 131113 - LHR Expansion Options - 11nov13.jpg"/>
          <p:cNvPicPr>
            <a:picLocks noChangeAspect="1"/>
          </p:cNvPicPr>
          <p:nvPr/>
        </p:nvPicPr>
        <p:blipFill>
          <a:blip r:embed="rId2" cstate="print"/>
          <a:stretch>
            <a:fillRect/>
          </a:stretch>
        </p:blipFill>
        <p:spPr>
          <a:xfrm>
            <a:off x="237934" y="908720"/>
            <a:ext cx="8668133" cy="5040560"/>
          </a:xfrm>
          <a:prstGeom prst="rect">
            <a:avLst/>
          </a:prstGeom>
        </p:spPr>
      </p:pic>
      <p:sp>
        <p:nvSpPr>
          <p:cNvPr id="3" name="Rectangle 2"/>
          <p:cNvSpPr/>
          <p:nvPr/>
        </p:nvSpPr>
        <p:spPr>
          <a:xfrm>
            <a:off x="1377511" y="22687"/>
            <a:ext cx="6316153"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More runways required somewhere!</a:t>
            </a:r>
            <a:endParaRPr lang="en-GB" sz="2800" dirty="0"/>
          </a:p>
        </p:txBody>
      </p:sp>
      <p:pic>
        <p:nvPicPr>
          <p:cNvPr id="4" name="Picture 3" descr="RAeS Solent Lctre 131113 - Norman Foster Thames Estuary airport hub - 11nov13.jpg"/>
          <p:cNvPicPr>
            <a:picLocks noChangeAspect="1"/>
          </p:cNvPicPr>
          <p:nvPr/>
        </p:nvPicPr>
        <p:blipFill>
          <a:blip r:embed="rId3" cstate="print"/>
          <a:stretch>
            <a:fillRect/>
          </a:stretch>
        </p:blipFill>
        <p:spPr>
          <a:xfrm>
            <a:off x="2255160" y="1835739"/>
            <a:ext cx="6660232" cy="4539139"/>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34925" y="92075"/>
            <a:ext cx="9086850"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6. Descent – Large opportunity for Fuel Savings – or Wastage</a:t>
            </a:r>
          </a:p>
        </p:txBody>
      </p:sp>
      <p:pic>
        <p:nvPicPr>
          <p:cNvPr id="1410053" name="Picture 5" descr="Optimum Descent Profile fm Lockheed - 24oct09"/>
          <p:cNvPicPr>
            <a:picLocks noChangeAspect="1" noChangeArrowheads="1"/>
          </p:cNvPicPr>
          <p:nvPr/>
        </p:nvPicPr>
        <p:blipFill>
          <a:blip r:embed="rId3" cstate="print"/>
          <a:srcRect/>
          <a:stretch>
            <a:fillRect/>
          </a:stretch>
        </p:blipFill>
        <p:spPr bwMode="auto">
          <a:xfrm>
            <a:off x="1152525" y="1219200"/>
            <a:ext cx="7191375" cy="4773613"/>
          </a:xfrm>
          <a:prstGeom prst="rect">
            <a:avLst/>
          </a:prstGeom>
          <a:noFill/>
          <a:ln w="9525">
            <a:noFill/>
            <a:miter lim="800000"/>
            <a:headEnd/>
            <a:tailEnd/>
          </a:ln>
        </p:spPr>
      </p:pic>
      <p:sp>
        <p:nvSpPr>
          <p:cNvPr id="1410054" name="Rectangle 6"/>
          <p:cNvSpPr>
            <a:spLocks noChangeArrowheads="1"/>
          </p:cNvSpPr>
          <p:nvPr/>
        </p:nvSpPr>
        <p:spPr bwMode="auto">
          <a:xfrm>
            <a:off x="254000" y="547688"/>
            <a:ext cx="8739188" cy="660400"/>
          </a:xfrm>
          <a:prstGeom prst="rect">
            <a:avLst/>
          </a:prstGeom>
          <a:noFill/>
          <a:ln w="9525">
            <a:noFill/>
            <a:miter lim="800000"/>
            <a:headEnd/>
            <a:tailEnd/>
          </a:ln>
        </p:spPr>
        <p:txBody>
          <a:bodyPr>
            <a:spAutoFit/>
          </a:bodyPr>
          <a:lstStyle/>
          <a:p>
            <a:pPr algn="ctr" eaLnBrk="0" hangingPunct="0">
              <a:spcBef>
                <a:spcPct val="50000"/>
              </a:spcBef>
            </a:pPr>
            <a:r>
              <a:rPr lang="en-GB" sz="1800" b="1">
                <a:solidFill>
                  <a:srgbClr val="000099"/>
                </a:solidFill>
              </a:rPr>
              <a:t>THERE IS NO TRADE BETWEEN FUEL &amp; TIME DUE TO A POOR DESCENT</a:t>
            </a:r>
          </a:p>
          <a:p>
            <a:pPr algn="ctr" eaLnBrk="0" hangingPunct="0">
              <a:spcBef>
                <a:spcPct val="20000"/>
              </a:spcBef>
            </a:pPr>
            <a:r>
              <a:rPr lang="en-GB" sz="1600" b="1">
                <a:solidFill>
                  <a:srgbClr val="000099"/>
                </a:solidFill>
              </a:rPr>
              <a:t>Summary of Penalties Cause by Poorly Executed Descents:</a:t>
            </a:r>
          </a:p>
        </p:txBody>
      </p:sp>
      <p:sp>
        <p:nvSpPr>
          <p:cNvPr id="1410055" name="Rectangle 7"/>
          <p:cNvSpPr>
            <a:spLocks noChangeArrowheads="1"/>
          </p:cNvSpPr>
          <p:nvPr/>
        </p:nvSpPr>
        <p:spPr bwMode="auto">
          <a:xfrm>
            <a:off x="469900" y="6038850"/>
            <a:ext cx="8739188" cy="336550"/>
          </a:xfrm>
          <a:prstGeom prst="rect">
            <a:avLst/>
          </a:prstGeom>
          <a:noFill/>
          <a:ln w="9525">
            <a:noFill/>
            <a:miter lim="800000"/>
            <a:headEnd/>
            <a:tailEnd/>
          </a:ln>
        </p:spPr>
        <p:txBody>
          <a:bodyPr>
            <a:spAutoFit/>
          </a:bodyPr>
          <a:lstStyle/>
          <a:p>
            <a:pPr algn="ctr" eaLnBrk="0" hangingPunct="0">
              <a:spcBef>
                <a:spcPct val="20000"/>
              </a:spcBef>
            </a:pPr>
            <a:r>
              <a:rPr lang="en-GB" sz="1600" b="1" i="1">
                <a:solidFill>
                  <a:srgbClr val="000099"/>
                </a:solidFill>
              </a:rPr>
              <a:t>(Written in 1973 – some of us were worried about the environment then….)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0054">
                                            <p:txEl>
                                              <p:pRg st="0" end="0"/>
                                            </p:txEl>
                                          </p:spTgt>
                                        </p:tgtEl>
                                        <p:attrNameLst>
                                          <p:attrName>style.visibility</p:attrName>
                                        </p:attrNameLst>
                                      </p:cBhvr>
                                      <p:to>
                                        <p:strVal val="visible"/>
                                      </p:to>
                                    </p:set>
                                    <p:animEffect transition="in" filter="wipe(left)">
                                      <p:cBhvr>
                                        <p:cTn id="7" dur="500"/>
                                        <p:tgtEl>
                                          <p:spTgt spid="141005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10054">
                                            <p:txEl>
                                              <p:pRg st="1" end="1"/>
                                            </p:txEl>
                                          </p:spTgt>
                                        </p:tgtEl>
                                        <p:attrNameLst>
                                          <p:attrName>style.visibility</p:attrName>
                                        </p:attrNameLst>
                                      </p:cBhvr>
                                      <p:to>
                                        <p:strVal val="visible"/>
                                      </p:to>
                                    </p:set>
                                    <p:animEffect transition="in" filter="wipe(left)">
                                      <p:cBhvr>
                                        <p:cTn id="11" dur="500"/>
                                        <p:tgtEl>
                                          <p:spTgt spid="1410054">
                                            <p:txEl>
                                              <p:pRg st="1" end="1"/>
                                            </p:txEl>
                                          </p:spTgt>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1410053"/>
                                        </p:tgtEl>
                                        <p:attrNameLst>
                                          <p:attrName>style.visibility</p:attrName>
                                        </p:attrNameLst>
                                      </p:cBhvr>
                                      <p:to>
                                        <p:strVal val="visible"/>
                                      </p:to>
                                    </p:set>
                                    <p:anim calcmode="lin" valueType="num">
                                      <p:cBhvr>
                                        <p:cTn id="15" dur="1000" fill="hold"/>
                                        <p:tgtEl>
                                          <p:spTgt spid="1410053"/>
                                        </p:tgtEl>
                                        <p:attrNameLst>
                                          <p:attrName>ppt_w</p:attrName>
                                        </p:attrNameLst>
                                      </p:cBhvr>
                                      <p:tavLst>
                                        <p:tav tm="0">
                                          <p:val>
                                            <p:strVal val="#ppt_w*0.70"/>
                                          </p:val>
                                        </p:tav>
                                        <p:tav tm="100000">
                                          <p:val>
                                            <p:strVal val="#ppt_w"/>
                                          </p:val>
                                        </p:tav>
                                      </p:tavLst>
                                    </p:anim>
                                    <p:anim calcmode="lin" valueType="num">
                                      <p:cBhvr>
                                        <p:cTn id="16" dur="1000" fill="hold"/>
                                        <p:tgtEl>
                                          <p:spTgt spid="1410053"/>
                                        </p:tgtEl>
                                        <p:attrNameLst>
                                          <p:attrName>ppt_h</p:attrName>
                                        </p:attrNameLst>
                                      </p:cBhvr>
                                      <p:tavLst>
                                        <p:tav tm="0">
                                          <p:val>
                                            <p:strVal val="#ppt_h"/>
                                          </p:val>
                                        </p:tav>
                                        <p:tav tm="100000">
                                          <p:val>
                                            <p:strVal val="#ppt_h"/>
                                          </p:val>
                                        </p:tav>
                                      </p:tavLst>
                                    </p:anim>
                                    <p:animEffect transition="in" filter="fade">
                                      <p:cBhvr>
                                        <p:cTn id="17" dur="1000"/>
                                        <p:tgtEl>
                                          <p:spTgt spid="14100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10055">
                                            <p:txEl>
                                              <p:pRg st="0" end="0"/>
                                            </p:txEl>
                                          </p:spTgt>
                                        </p:tgtEl>
                                        <p:attrNameLst>
                                          <p:attrName>style.visibility</p:attrName>
                                        </p:attrNameLst>
                                      </p:cBhvr>
                                      <p:to>
                                        <p:strVal val="visible"/>
                                      </p:to>
                                    </p:set>
                                    <p:animEffect transition="in" filter="wipe(left)">
                                      <p:cBhvr>
                                        <p:cTn id="22" dur="500"/>
                                        <p:tgtEl>
                                          <p:spTgt spid="14100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054" grpId="0" build="p"/>
      <p:bldP spid="14100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692275" y="2513043"/>
            <a:ext cx="5511800" cy="425450"/>
          </a:xfrm>
          <a:prstGeom prst="rect">
            <a:avLst/>
          </a:prstGeom>
          <a:noFill/>
          <a:ln w="28575">
            <a:noFill/>
            <a:miter lim="800000"/>
            <a:headEnd/>
            <a:tailEnd/>
          </a:ln>
        </p:spPr>
        <p:txBody>
          <a:bodyPr/>
          <a:lstStyle/>
          <a:p>
            <a:pPr algn="ctr" eaLnBrk="0" hangingPunct="0">
              <a:spcBef>
                <a:spcPct val="50000"/>
              </a:spcBef>
            </a:pPr>
            <a:r>
              <a:rPr lang="en-US" sz="2800" b="1" dirty="0" smtClean="0">
                <a:solidFill>
                  <a:srgbClr val="000099"/>
                </a:solidFill>
                <a:latin typeface="Arial" charset="0"/>
              </a:rPr>
              <a:t>13</a:t>
            </a:r>
            <a:r>
              <a:rPr lang="en-US" sz="2800" b="1" baseline="30000" dirty="0" smtClean="0">
                <a:solidFill>
                  <a:srgbClr val="000099"/>
                </a:solidFill>
                <a:latin typeface="Arial" charset="0"/>
              </a:rPr>
              <a:t>th</a:t>
            </a:r>
            <a:r>
              <a:rPr lang="en-US" sz="2800" b="1" dirty="0" smtClean="0">
                <a:solidFill>
                  <a:srgbClr val="000099"/>
                </a:solidFill>
                <a:latin typeface="Arial" charset="0"/>
              </a:rPr>
              <a:t> November 2013</a:t>
            </a:r>
            <a:endParaRPr lang="en-US" sz="2800" b="1" dirty="0">
              <a:solidFill>
                <a:srgbClr val="000099"/>
              </a:solidFill>
              <a:latin typeface="Arial" charset="0"/>
            </a:endParaRPr>
          </a:p>
        </p:txBody>
      </p:sp>
      <p:sp>
        <p:nvSpPr>
          <p:cNvPr id="6" name="Text Box 5"/>
          <p:cNvSpPr txBox="1">
            <a:spLocks noChangeArrowheads="1"/>
          </p:cNvSpPr>
          <p:nvPr/>
        </p:nvSpPr>
        <p:spPr bwMode="auto">
          <a:xfrm>
            <a:off x="1485916" y="4895464"/>
            <a:ext cx="5963564" cy="958588"/>
          </a:xfrm>
          <a:prstGeom prst="rect">
            <a:avLst/>
          </a:prstGeom>
          <a:solidFill>
            <a:schemeClr val="tx2">
              <a:lumMod val="20000"/>
              <a:lumOff val="80000"/>
              <a:alpha val="44000"/>
            </a:schemeClr>
          </a:solidFill>
          <a:ln w="19050">
            <a:solidFill>
              <a:schemeClr val="tx2"/>
            </a:solidFill>
            <a:miter lim="800000"/>
            <a:headEnd/>
            <a:tailEnd/>
          </a:ln>
        </p:spPr>
        <p:txBody>
          <a:bodyPr wrap="square" bIns="118800">
            <a:spAutoFit/>
          </a:bodyPr>
          <a:lstStyle/>
          <a:p>
            <a:pPr algn="ctr" eaLnBrk="0" hangingPunct="0">
              <a:lnSpc>
                <a:spcPct val="50000"/>
              </a:lnSpc>
              <a:spcBef>
                <a:spcPct val="50000"/>
              </a:spcBef>
            </a:pPr>
            <a:endParaRPr lang="en-US" sz="600" b="1" dirty="0">
              <a:solidFill>
                <a:srgbClr val="000099"/>
              </a:solidFill>
              <a:latin typeface="Arial" charset="0"/>
            </a:endParaRPr>
          </a:p>
          <a:p>
            <a:pPr algn="ctr" eaLnBrk="0" hangingPunct="0">
              <a:lnSpc>
                <a:spcPct val="50000"/>
              </a:lnSpc>
              <a:spcBef>
                <a:spcPct val="35000"/>
              </a:spcBef>
            </a:pPr>
            <a:r>
              <a:rPr lang="en-GB" sz="3200" b="1" dirty="0" smtClean="0">
                <a:solidFill>
                  <a:srgbClr val="000099"/>
                </a:solidFill>
                <a:latin typeface="Arial" charset="0"/>
              </a:rPr>
              <a:t>Hugh DIBLEY </a:t>
            </a:r>
            <a:r>
              <a:rPr lang="en-GB" sz="2000" dirty="0" smtClean="0">
                <a:solidFill>
                  <a:srgbClr val="000099"/>
                </a:solidFill>
                <a:latin typeface="Arial" charset="0"/>
              </a:rPr>
              <a:t>FRAeS, FRIN, CMILT</a:t>
            </a:r>
            <a:r>
              <a:rPr lang="en-GB" sz="3200" b="1" dirty="0" smtClean="0">
                <a:solidFill>
                  <a:srgbClr val="000099"/>
                </a:solidFill>
                <a:latin typeface="Arial" charset="0"/>
              </a:rPr>
              <a:t> </a:t>
            </a:r>
          </a:p>
          <a:p>
            <a:pPr algn="ctr" eaLnBrk="0" hangingPunct="0">
              <a:lnSpc>
                <a:spcPct val="50000"/>
              </a:lnSpc>
              <a:spcBef>
                <a:spcPts val="1200"/>
              </a:spcBef>
            </a:pPr>
            <a:r>
              <a:rPr lang="en-GB" sz="2000" b="1" dirty="0" smtClean="0">
                <a:solidFill>
                  <a:srgbClr val="000099"/>
                </a:solidFill>
              </a:rPr>
              <a:t>formerly BOAC/BA    Airbus Toulouse</a:t>
            </a:r>
            <a:endParaRPr lang="en-GB" sz="2000" b="1" dirty="0">
              <a:solidFill>
                <a:srgbClr val="000099"/>
              </a:solidFill>
              <a:latin typeface="Arial" charset="0"/>
            </a:endParaRPr>
          </a:p>
        </p:txBody>
      </p:sp>
      <p:sp>
        <p:nvSpPr>
          <p:cNvPr id="8" name="Text Box 8"/>
          <p:cNvSpPr txBox="1">
            <a:spLocks noChangeArrowheads="1"/>
          </p:cNvSpPr>
          <p:nvPr/>
        </p:nvSpPr>
        <p:spPr bwMode="auto">
          <a:xfrm>
            <a:off x="1476792" y="3144701"/>
            <a:ext cx="6048672" cy="1558101"/>
          </a:xfrm>
          <a:prstGeom prst="rect">
            <a:avLst/>
          </a:prstGeom>
          <a:solidFill>
            <a:schemeClr val="tx2">
              <a:lumMod val="40000"/>
              <a:lumOff val="60000"/>
              <a:alpha val="31000"/>
            </a:schemeClr>
          </a:solidFill>
          <a:ln w="28575">
            <a:solidFill>
              <a:schemeClr val="tx2"/>
            </a:solidFill>
            <a:miter lim="800000"/>
            <a:headEnd/>
            <a:tailEnd/>
          </a:ln>
        </p:spPr>
        <p:txBody>
          <a:bodyPr wrap="square" tIns="72000" bIns="72000">
            <a:spAutoFit/>
          </a:bodyPr>
          <a:lstStyle/>
          <a:p>
            <a:pPr algn="ctr" eaLnBrk="0" hangingPunct="0">
              <a:lnSpc>
                <a:spcPct val="80000"/>
              </a:lnSpc>
              <a:spcBef>
                <a:spcPts val="1200"/>
              </a:spcBef>
            </a:pPr>
            <a:r>
              <a:rPr lang="en-GB" sz="3600" b="1" dirty="0" smtClean="0">
                <a:solidFill>
                  <a:srgbClr val="000099"/>
                </a:solidFill>
                <a:latin typeface="Arial" charset="0"/>
              </a:rPr>
              <a:t>“Operational Fuel Savings </a:t>
            </a:r>
          </a:p>
          <a:p>
            <a:pPr algn="ctr" eaLnBrk="0" hangingPunct="0">
              <a:lnSpc>
                <a:spcPct val="80000"/>
              </a:lnSpc>
              <a:spcBef>
                <a:spcPts val="0"/>
              </a:spcBef>
            </a:pPr>
            <a:r>
              <a:rPr lang="en-GB" sz="3600" b="1" dirty="0" smtClean="0">
                <a:solidFill>
                  <a:srgbClr val="000099"/>
                </a:solidFill>
                <a:latin typeface="Arial" charset="0"/>
              </a:rPr>
              <a:t>and Noise Reduction –</a:t>
            </a:r>
            <a:endParaRPr lang="en-GB" sz="3600" b="1" dirty="0" smtClean="0">
              <a:solidFill>
                <a:srgbClr val="000099"/>
              </a:solidFill>
            </a:endParaRPr>
          </a:p>
          <a:p>
            <a:pPr algn="ctr" eaLnBrk="0" hangingPunct="0">
              <a:lnSpc>
                <a:spcPct val="80000"/>
              </a:lnSpc>
              <a:spcBef>
                <a:spcPct val="15000"/>
              </a:spcBef>
            </a:pPr>
            <a:r>
              <a:rPr lang="en-GB" sz="3600" b="1" dirty="0" smtClean="0">
                <a:solidFill>
                  <a:srgbClr val="000099"/>
                </a:solidFill>
                <a:latin typeface="Arial" charset="0"/>
              </a:rPr>
              <a:t>Do We Still Need a Pilot”</a:t>
            </a:r>
            <a:endParaRPr lang="en-US" sz="3600" b="1" dirty="0">
              <a:solidFill>
                <a:srgbClr val="000099"/>
              </a:solidFill>
              <a:latin typeface="Arial" charset="0"/>
            </a:endParaRPr>
          </a:p>
        </p:txBody>
      </p:sp>
      <p:sp>
        <p:nvSpPr>
          <p:cNvPr id="9" name="Rectangle 8"/>
          <p:cNvSpPr/>
          <p:nvPr/>
        </p:nvSpPr>
        <p:spPr>
          <a:xfrm>
            <a:off x="1086472" y="6135687"/>
            <a:ext cx="6768752" cy="461665"/>
          </a:xfrm>
          <a:prstGeom prst="rect">
            <a:avLst/>
          </a:prstGeom>
        </p:spPr>
        <p:txBody>
          <a:bodyPr wrap="square">
            <a:spAutoFit/>
          </a:bodyPr>
          <a:lstStyle/>
          <a:p>
            <a:pPr algn="ctr"/>
            <a:r>
              <a:rPr lang="en-GB" b="1" i="1" dirty="0" smtClean="0">
                <a:solidFill>
                  <a:srgbClr val="0033CC"/>
                </a:solidFill>
              </a:rPr>
              <a:t>(Busy slides for  reading without audio!)</a:t>
            </a:r>
            <a:endParaRPr lang="en-GB" dirty="0">
              <a:solidFill>
                <a:srgbClr val="0033CC"/>
              </a:solidFill>
            </a:endParaRPr>
          </a:p>
        </p:txBody>
      </p:sp>
      <p:pic>
        <p:nvPicPr>
          <p:cNvPr id="16" name="Picture 15" descr="RAeS Solent Lctre 131113 - RAeS Basic Logo with text - 10nov13.jpg"/>
          <p:cNvPicPr>
            <a:picLocks noChangeAspect="1"/>
          </p:cNvPicPr>
          <p:nvPr/>
        </p:nvPicPr>
        <p:blipFill>
          <a:blip r:embed="rId3" cstate="print"/>
          <a:stretch>
            <a:fillRect/>
          </a:stretch>
        </p:blipFill>
        <p:spPr>
          <a:xfrm>
            <a:off x="2119752" y="585808"/>
            <a:ext cx="4810125" cy="1828800"/>
          </a:xfrm>
          <a:prstGeom prst="rect">
            <a:avLst/>
          </a:prstGeom>
        </p:spPr>
      </p:pic>
      <p:sp>
        <p:nvSpPr>
          <p:cNvPr id="17" name="TextBox 16"/>
          <p:cNvSpPr txBox="1"/>
          <p:nvPr/>
        </p:nvSpPr>
        <p:spPr>
          <a:xfrm>
            <a:off x="3780480" y="692128"/>
            <a:ext cx="2952328" cy="1569660"/>
          </a:xfrm>
          <a:prstGeom prst="rect">
            <a:avLst/>
          </a:prstGeom>
          <a:solidFill>
            <a:schemeClr val="bg1"/>
          </a:solidFill>
        </p:spPr>
        <p:txBody>
          <a:bodyPr wrap="square" lIns="0" rtlCol="0">
            <a:spAutoFit/>
          </a:bodyPr>
          <a:lstStyle/>
          <a:p>
            <a:r>
              <a:rPr lang="en-GB" b="1" dirty="0" smtClean="0">
                <a:solidFill>
                  <a:srgbClr val="000066"/>
                </a:solidFill>
              </a:rPr>
              <a:t>ROYAL</a:t>
            </a:r>
          </a:p>
          <a:p>
            <a:r>
              <a:rPr lang="en-GB" b="1" dirty="0" smtClean="0">
                <a:solidFill>
                  <a:srgbClr val="000066"/>
                </a:solidFill>
              </a:rPr>
              <a:t>  AERONAUTICAL </a:t>
            </a:r>
          </a:p>
          <a:p>
            <a:r>
              <a:rPr lang="en-GB" b="1" dirty="0" smtClean="0">
                <a:solidFill>
                  <a:srgbClr val="000066"/>
                </a:solidFill>
              </a:rPr>
              <a:t>  SOCIETY</a:t>
            </a:r>
          </a:p>
          <a:p>
            <a:r>
              <a:rPr lang="en-GB" b="1" dirty="0" smtClean="0">
                <a:solidFill>
                  <a:srgbClr val="000066"/>
                </a:solidFill>
              </a:rPr>
              <a:t>SOLENT BRANCH</a:t>
            </a:r>
            <a:endParaRPr lang="en-GB" b="1" dirty="0">
              <a:solidFill>
                <a:srgbClr val="000066"/>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HD 131113 - RAeS Solent Brnch - Opnl Noise Fuel Savng Past Ftre - Need Pilot\Graphics usable\Boeing Airliner No 25 jan-mar1987 HD Graph Descent Grandients.jpg"/>
          <p:cNvPicPr>
            <a:picLocks noChangeAspect="1" noChangeArrowheads="1"/>
          </p:cNvPicPr>
          <p:nvPr/>
        </p:nvPicPr>
        <p:blipFill>
          <a:blip r:embed="rId2" cstate="print"/>
          <a:srcRect/>
          <a:stretch>
            <a:fillRect/>
          </a:stretch>
        </p:blipFill>
        <p:spPr bwMode="auto">
          <a:xfrm>
            <a:off x="545827" y="1412776"/>
            <a:ext cx="7997262" cy="5044744"/>
          </a:xfrm>
          <a:prstGeom prst="rect">
            <a:avLst/>
          </a:prstGeom>
          <a:noFill/>
        </p:spPr>
      </p:pic>
      <p:sp>
        <p:nvSpPr>
          <p:cNvPr id="3" name="Rectangle 2"/>
          <p:cNvSpPr/>
          <p:nvPr/>
        </p:nvSpPr>
        <p:spPr>
          <a:xfrm>
            <a:off x="375887" y="22687"/>
            <a:ext cx="8319392" cy="1384995"/>
          </a:xfrm>
          <a:prstGeom prst="rect">
            <a:avLst/>
          </a:prstGeom>
        </p:spPr>
        <p:txBody>
          <a:bodyPr wrap="none">
            <a:spAutoFit/>
          </a:bodyPr>
          <a:lstStyle/>
          <a:p>
            <a:pPr algn="ctr"/>
            <a:r>
              <a:rPr lang="en-GB" sz="2800" b="1" dirty="0" smtClean="0">
                <a:solidFill>
                  <a:srgbClr val="000099"/>
                </a:solidFill>
                <a:ea typeface="ＭＳ Ｐゴシック" pitchFamily="34" charset="-128"/>
              </a:rPr>
              <a:t>Aircraft Most Efficient at their Optimum Altitude</a:t>
            </a:r>
          </a:p>
          <a:p>
            <a:pPr algn="ctr"/>
            <a:r>
              <a:rPr lang="en-GB" sz="2800" b="1" dirty="0" smtClean="0">
                <a:solidFill>
                  <a:srgbClr val="000099"/>
                </a:solidFill>
                <a:ea typeface="ＭＳ Ｐゴシック" pitchFamily="34" charset="-128"/>
              </a:rPr>
              <a:t>for Weight, Wind Component, Cruise Speed, etc</a:t>
            </a:r>
          </a:p>
          <a:p>
            <a:pPr algn="ctr"/>
            <a:r>
              <a:rPr lang="en-GB" sz="2800" b="1" dirty="0" smtClean="0">
                <a:solidFill>
                  <a:srgbClr val="000099"/>
                </a:solidFill>
                <a:ea typeface="ＭＳ Ｐゴシック" pitchFamily="34" charset="-128"/>
              </a:rPr>
              <a:t>Correct descent essential for fuel efficiency.</a:t>
            </a:r>
            <a:endParaRPr lang="en-GB" sz="28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9029" name="Picture 5" descr="!Lockheed L1011 Conf 1977 - Effect of descending at ATC clearance - 24oct09"/>
          <p:cNvPicPr>
            <a:picLocks noChangeAspect="1" noChangeArrowheads="1"/>
          </p:cNvPicPr>
          <p:nvPr/>
        </p:nvPicPr>
        <p:blipFill>
          <a:blip r:embed="rId3" cstate="print"/>
          <a:srcRect/>
          <a:stretch>
            <a:fillRect/>
          </a:stretch>
        </p:blipFill>
        <p:spPr bwMode="auto">
          <a:xfrm>
            <a:off x="3087688" y="3267075"/>
            <a:ext cx="6013450" cy="3067050"/>
          </a:xfrm>
          <a:prstGeom prst="rect">
            <a:avLst/>
          </a:prstGeom>
          <a:noFill/>
          <a:ln w="9525">
            <a:noFill/>
            <a:miter lim="800000"/>
            <a:headEnd/>
            <a:tailEnd/>
          </a:ln>
        </p:spPr>
      </p:pic>
      <p:pic>
        <p:nvPicPr>
          <p:cNvPr id="1409027" name="Picture 3" descr="!Lockheed L1011 Conf 1977 - TAS V Altitude - 24oct09"/>
          <p:cNvPicPr>
            <a:picLocks noChangeAspect="1" noChangeArrowheads="1"/>
          </p:cNvPicPr>
          <p:nvPr/>
        </p:nvPicPr>
        <p:blipFill>
          <a:blip r:embed="rId4" cstate="print"/>
          <a:srcRect/>
          <a:stretch>
            <a:fillRect/>
          </a:stretch>
        </p:blipFill>
        <p:spPr bwMode="auto">
          <a:xfrm>
            <a:off x="511175" y="744538"/>
            <a:ext cx="3598863" cy="2354262"/>
          </a:xfrm>
          <a:prstGeom prst="rect">
            <a:avLst/>
          </a:prstGeom>
          <a:noFill/>
          <a:ln w="9525">
            <a:noFill/>
            <a:miter lim="800000"/>
            <a:headEnd/>
            <a:tailEnd/>
          </a:ln>
        </p:spPr>
      </p:pic>
      <p:sp>
        <p:nvSpPr>
          <p:cNvPr id="1409031" name="Rectangle 7"/>
          <p:cNvSpPr>
            <a:spLocks noChangeArrowheads="1"/>
          </p:cNvSpPr>
          <p:nvPr/>
        </p:nvSpPr>
        <p:spPr bwMode="auto">
          <a:xfrm>
            <a:off x="4356100" y="747713"/>
            <a:ext cx="4708525" cy="838200"/>
          </a:xfrm>
          <a:prstGeom prst="rect">
            <a:avLst/>
          </a:prstGeom>
          <a:noFill/>
          <a:ln w="12700">
            <a:solidFill>
              <a:srgbClr val="000099"/>
            </a:solidFill>
            <a:miter lim="800000"/>
            <a:headEnd/>
            <a:tailEnd/>
          </a:ln>
        </p:spPr>
        <p:txBody>
          <a:bodyPr>
            <a:spAutoFit/>
          </a:bodyPr>
          <a:lstStyle/>
          <a:p>
            <a:pPr algn="ctr" eaLnBrk="0" hangingPunct="0">
              <a:spcBef>
                <a:spcPct val="50000"/>
              </a:spcBef>
            </a:pPr>
            <a:r>
              <a:rPr lang="en-GB" sz="1600" b="1">
                <a:solidFill>
                  <a:srgbClr val="000099"/>
                </a:solidFill>
              </a:rPr>
              <a:t>Reduction of True Air Speed at Low Altitude at the same Indicated Air Speed causes increase in fuel consumption and flight time</a:t>
            </a:r>
          </a:p>
        </p:txBody>
      </p:sp>
      <p:sp>
        <p:nvSpPr>
          <p:cNvPr id="1409032" name="Rectangle 8"/>
          <p:cNvSpPr>
            <a:spLocks noChangeArrowheads="1"/>
          </p:cNvSpPr>
          <p:nvPr/>
        </p:nvSpPr>
        <p:spPr bwMode="auto">
          <a:xfrm>
            <a:off x="4400550" y="2028825"/>
            <a:ext cx="4708525" cy="838200"/>
          </a:xfrm>
          <a:prstGeom prst="rect">
            <a:avLst/>
          </a:prstGeom>
          <a:noFill/>
          <a:ln w="12700">
            <a:solidFill>
              <a:srgbClr val="000099"/>
            </a:solidFill>
            <a:miter lim="800000"/>
            <a:headEnd/>
            <a:tailEnd/>
          </a:ln>
        </p:spPr>
        <p:txBody>
          <a:bodyPr>
            <a:spAutoFit/>
          </a:bodyPr>
          <a:lstStyle/>
          <a:p>
            <a:pPr algn="ctr" eaLnBrk="0" hangingPunct="0">
              <a:spcBef>
                <a:spcPct val="50000"/>
              </a:spcBef>
            </a:pPr>
            <a:r>
              <a:rPr lang="en-GB" sz="1600" b="1">
                <a:solidFill>
                  <a:srgbClr val="000099"/>
                </a:solidFill>
              </a:rPr>
              <a:t>Descending early wastes fuel and time, can expose aircraft to icing conditions and more aircraft traffic, makes more noise, etc</a:t>
            </a:r>
          </a:p>
        </p:txBody>
      </p:sp>
      <p:sp>
        <p:nvSpPr>
          <p:cNvPr id="1409033" name="Line 9"/>
          <p:cNvSpPr>
            <a:spLocks noChangeShapeType="1"/>
          </p:cNvSpPr>
          <p:nvPr/>
        </p:nvSpPr>
        <p:spPr bwMode="auto">
          <a:xfrm flipH="1">
            <a:off x="4140200" y="1196975"/>
            <a:ext cx="215900" cy="0"/>
          </a:xfrm>
          <a:prstGeom prst="line">
            <a:avLst/>
          </a:prstGeom>
          <a:noFill/>
          <a:ln w="9525">
            <a:solidFill>
              <a:srgbClr val="000099"/>
            </a:solidFill>
            <a:round/>
            <a:headEnd/>
            <a:tailEnd type="triangle" w="med" len="med"/>
          </a:ln>
        </p:spPr>
        <p:txBody>
          <a:bodyPr/>
          <a:lstStyle/>
          <a:p>
            <a:endParaRPr lang="en-GB"/>
          </a:p>
        </p:txBody>
      </p:sp>
      <p:sp>
        <p:nvSpPr>
          <p:cNvPr id="1409034" name="Line 10"/>
          <p:cNvSpPr>
            <a:spLocks noChangeShapeType="1"/>
          </p:cNvSpPr>
          <p:nvPr/>
        </p:nvSpPr>
        <p:spPr bwMode="auto">
          <a:xfrm>
            <a:off x="6804025" y="2881313"/>
            <a:ext cx="0" cy="360362"/>
          </a:xfrm>
          <a:prstGeom prst="line">
            <a:avLst/>
          </a:prstGeom>
          <a:noFill/>
          <a:ln w="9525">
            <a:solidFill>
              <a:srgbClr val="000099"/>
            </a:solidFill>
            <a:round/>
            <a:headEnd/>
            <a:tailEnd type="triangle" w="med" len="med"/>
          </a:ln>
        </p:spPr>
        <p:txBody>
          <a:bodyPr/>
          <a:lstStyle/>
          <a:p>
            <a:endParaRPr lang="en-GB"/>
          </a:p>
        </p:txBody>
      </p:sp>
      <p:sp>
        <p:nvSpPr>
          <p:cNvPr id="24584" name="Rectangle 11"/>
          <p:cNvSpPr>
            <a:spLocks noChangeArrowheads="1"/>
          </p:cNvSpPr>
          <p:nvPr/>
        </p:nvSpPr>
        <p:spPr bwMode="auto">
          <a:xfrm>
            <a:off x="34925" y="92075"/>
            <a:ext cx="9086850"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6. Descent – Large opportunity for Fuel Savings – or Wastage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09027"/>
                                        </p:tgtEl>
                                        <p:attrNameLst>
                                          <p:attrName>style.visibility</p:attrName>
                                        </p:attrNameLst>
                                      </p:cBhvr>
                                      <p:to>
                                        <p:strVal val="visible"/>
                                      </p:to>
                                    </p:set>
                                    <p:animEffect transition="in" filter="wipe(left)">
                                      <p:cBhvr>
                                        <p:cTn id="7" dur="500"/>
                                        <p:tgtEl>
                                          <p:spTgt spid="14090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09031"/>
                                        </p:tgtEl>
                                        <p:attrNameLst>
                                          <p:attrName>style.visibility</p:attrName>
                                        </p:attrNameLst>
                                      </p:cBhvr>
                                      <p:to>
                                        <p:strVal val="visible"/>
                                      </p:to>
                                    </p:set>
                                    <p:animEffect transition="in" filter="wipe(left)">
                                      <p:cBhvr>
                                        <p:cTn id="11" dur="500"/>
                                        <p:tgtEl>
                                          <p:spTgt spid="140903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409033"/>
                                        </p:tgtEl>
                                        <p:attrNameLst>
                                          <p:attrName>style.visibility</p:attrName>
                                        </p:attrNameLst>
                                      </p:cBhvr>
                                      <p:to>
                                        <p:strVal val="visible"/>
                                      </p:to>
                                    </p:set>
                                    <p:animEffect transition="in" filter="wipe(left)">
                                      <p:cBhvr>
                                        <p:cTn id="14" dur="500"/>
                                        <p:tgtEl>
                                          <p:spTgt spid="14090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09032">
                                            <p:bg/>
                                          </p:spTgt>
                                        </p:tgtEl>
                                        <p:attrNameLst>
                                          <p:attrName>style.visibility</p:attrName>
                                        </p:attrNameLst>
                                      </p:cBhvr>
                                      <p:to>
                                        <p:strVal val="visible"/>
                                      </p:to>
                                    </p:set>
                                    <p:animEffect transition="in" filter="wipe(left)">
                                      <p:cBhvr>
                                        <p:cTn id="19" dur="500"/>
                                        <p:tgtEl>
                                          <p:spTgt spid="1409032">
                                            <p:bg/>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09032">
                                            <p:txEl>
                                              <p:pRg st="0" end="0"/>
                                            </p:txEl>
                                          </p:spTgt>
                                        </p:tgtEl>
                                        <p:attrNameLst>
                                          <p:attrName>style.visibility</p:attrName>
                                        </p:attrNameLst>
                                      </p:cBhvr>
                                      <p:to>
                                        <p:strVal val="visible"/>
                                      </p:to>
                                    </p:set>
                                    <p:animEffect transition="in" filter="wipe(left)">
                                      <p:cBhvr>
                                        <p:cTn id="22" dur="500"/>
                                        <p:tgtEl>
                                          <p:spTgt spid="1409032">
                                            <p:txEl>
                                              <p:pRg st="0" end="0"/>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409034"/>
                                        </p:tgtEl>
                                        <p:attrNameLst>
                                          <p:attrName>style.visibility</p:attrName>
                                        </p:attrNameLst>
                                      </p:cBhvr>
                                      <p:to>
                                        <p:strVal val="visible"/>
                                      </p:to>
                                    </p:set>
                                    <p:animEffect transition="in" filter="wipe(up)">
                                      <p:cBhvr>
                                        <p:cTn id="25" dur="500"/>
                                        <p:tgtEl>
                                          <p:spTgt spid="140903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409029"/>
                                        </p:tgtEl>
                                        <p:attrNameLst>
                                          <p:attrName>style.visibility</p:attrName>
                                        </p:attrNameLst>
                                      </p:cBhvr>
                                      <p:to>
                                        <p:strVal val="visible"/>
                                      </p:to>
                                    </p:set>
                                    <p:animEffect transition="in" filter="wipe(left)">
                                      <p:cBhvr>
                                        <p:cTn id="29" dur="500"/>
                                        <p:tgtEl>
                                          <p:spTgt spid="140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031" grpId="0" animBg="1"/>
      <p:bldP spid="1409032" grpId="0" build="allAtOnce" animBg="1"/>
      <p:bldP spid="1409033" grpId="0" animBg="1"/>
      <p:bldP spid="14090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157" y="22687"/>
            <a:ext cx="8396850" cy="1384995"/>
          </a:xfrm>
          <a:prstGeom prst="rect">
            <a:avLst/>
          </a:prstGeom>
        </p:spPr>
        <p:txBody>
          <a:bodyPr wrap="none">
            <a:spAutoFit/>
          </a:bodyPr>
          <a:lstStyle/>
          <a:p>
            <a:pPr algn="ctr"/>
            <a:r>
              <a:rPr lang="en-GB" sz="2800" b="1" dirty="0" smtClean="0">
                <a:solidFill>
                  <a:srgbClr val="000099"/>
                </a:solidFill>
                <a:ea typeface="ＭＳ Ｐゴシック" pitchFamily="34" charset="-128"/>
              </a:rPr>
              <a:t>Before Distance Measuring Equipment available</a:t>
            </a:r>
          </a:p>
          <a:p>
            <a:pPr algn="ctr"/>
            <a:r>
              <a:rPr lang="en-GB" sz="2800" b="1" dirty="0" smtClean="0">
                <a:solidFill>
                  <a:srgbClr val="000099"/>
                </a:solidFill>
                <a:ea typeface="ＭＳ Ｐゴシック" pitchFamily="34" charset="-128"/>
              </a:rPr>
              <a:t>with No Ground Radar, Descents Made in Steps,</a:t>
            </a:r>
          </a:p>
          <a:p>
            <a:pPr algn="ctr"/>
            <a:r>
              <a:rPr lang="en-GB" sz="2800" b="1" dirty="0" smtClean="0">
                <a:solidFill>
                  <a:srgbClr val="000099"/>
                </a:solidFill>
                <a:ea typeface="ＭＳ Ｐゴシック" pitchFamily="34" charset="-128"/>
              </a:rPr>
              <a:t>Continuing Descent Passing Radio Beacons</a:t>
            </a:r>
            <a:endParaRPr lang="en-GB" sz="2800" dirty="0"/>
          </a:p>
        </p:txBody>
      </p:sp>
      <p:sp>
        <p:nvSpPr>
          <p:cNvPr id="3" name="Isosceles Triangle 2"/>
          <p:cNvSpPr/>
          <p:nvPr/>
        </p:nvSpPr>
        <p:spPr bwMode="auto">
          <a:xfrm>
            <a:off x="4504866" y="3266492"/>
            <a:ext cx="628656" cy="3186844"/>
          </a:xfrm>
          <a:prstGeom prst="triangle">
            <a:avLst/>
          </a:prstGeom>
          <a:solidFill>
            <a:srgbClr val="CC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cxnSp>
        <p:nvCxnSpPr>
          <p:cNvPr id="5" name="Straight Connector 4"/>
          <p:cNvCxnSpPr/>
          <p:nvPr/>
        </p:nvCxnSpPr>
        <p:spPr bwMode="auto">
          <a:xfrm>
            <a:off x="251520" y="1700808"/>
            <a:ext cx="1944216" cy="0"/>
          </a:xfrm>
          <a:prstGeom prst="line">
            <a:avLst/>
          </a:prstGeom>
          <a:solidFill>
            <a:schemeClr val="accent1"/>
          </a:solidFill>
          <a:ln w="31750" cap="flat" cmpd="sng" algn="ctr">
            <a:solidFill>
              <a:srgbClr val="000099"/>
            </a:solidFill>
            <a:prstDash val="solid"/>
            <a:round/>
            <a:headEnd type="none" w="med" len="med"/>
            <a:tailEnd type="none" w="med" len="med"/>
          </a:ln>
          <a:effectLst/>
        </p:spPr>
      </p:cxnSp>
      <p:cxnSp>
        <p:nvCxnSpPr>
          <p:cNvPr id="6" name="Straight Connector 5"/>
          <p:cNvCxnSpPr/>
          <p:nvPr/>
        </p:nvCxnSpPr>
        <p:spPr bwMode="auto">
          <a:xfrm>
            <a:off x="2195736" y="1700808"/>
            <a:ext cx="1656184" cy="1224136"/>
          </a:xfrm>
          <a:prstGeom prst="line">
            <a:avLst/>
          </a:prstGeom>
          <a:solidFill>
            <a:schemeClr val="accent1"/>
          </a:solidFill>
          <a:ln w="31750" cap="flat" cmpd="sng" algn="ctr">
            <a:solidFill>
              <a:srgbClr val="000099"/>
            </a:solidFill>
            <a:prstDash val="solid"/>
            <a:round/>
            <a:headEnd type="none" w="med" len="med"/>
            <a:tailEnd type="none" w="med" len="med"/>
          </a:ln>
          <a:effectLst/>
        </p:spPr>
      </p:cxnSp>
      <p:cxnSp>
        <p:nvCxnSpPr>
          <p:cNvPr id="8" name="Straight Connector 7"/>
          <p:cNvCxnSpPr/>
          <p:nvPr/>
        </p:nvCxnSpPr>
        <p:spPr bwMode="auto">
          <a:xfrm>
            <a:off x="3851358" y="2910430"/>
            <a:ext cx="1944216" cy="0"/>
          </a:xfrm>
          <a:prstGeom prst="line">
            <a:avLst/>
          </a:prstGeom>
          <a:solidFill>
            <a:schemeClr val="accent1"/>
          </a:solidFill>
          <a:ln w="31750" cap="flat" cmpd="sng" algn="ctr">
            <a:solidFill>
              <a:srgbClr val="000099"/>
            </a:solidFill>
            <a:prstDash val="solid"/>
            <a:round/>
            <a:headEnd type="none" w="med" len="med"/>
            <a:tailEnd type="none" w="med" len="med"/>
          </a:ln>
          <a:effectLst/>
        </p:spPr>
      </p:cxnSp>
      <p:cxnSp>
        <p:nvCxnSpPr>
          <p:cNvPr id="9" name="Straight Connector 8"/>
          <p:cNvCxnSpPr/>
          <p:nvPr/>
        </p:nvCxnSpPr>
        <p:spPr bwMode="auto">
          <a:xfrm>
            <a:off x="5767108" y="2896478"/>
            <a:ext cx="1656184" cy="1224136"/>
          </a:xfrm>
          <a:prstGeom prst="line">
            <a:avLst/>
          </a:prstGeom>
          <a:solidFill>
            <a:schemeClr val="accent1"/>
          </a:solidFill>
          <a:ln w="31750" cap="flat" cmpd="sng" algn="ctr">
            <a:solidFill>
              <a:srgbClr val="000099"/>
            </a:solidFill>
            <a:prstDash val="solid"/>
            <a:round/>
            <a:headEnd type="none" w="med" len="med"/>
            <a:tailEnd type="none" w="med" len="med"/>
          </a:ln>
          <a:effectLst/>
        </p:spPr>
      </p:cxnSp>
      <p:sp>
        <p:nvSpPr>
          <p:cNvPr id="10" name="Isosceles Triangle 9"/>
          <p:cNvSpPr/>
          <p:nvPr/>
        </p:nvSpPr>
        <p:spPr bwMode="auto">
          <a:xfrm rot="10800000">
            <a:off x="5436096" y="2132856"/>
            <a:ext cx="137429" cy="4324458"/>
          </a:xfrm>
          <a:prstGeom prst="triangl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cxnSp>
        <p:nvCxnSpPr>
          <p:cNvPr id="11" name="Straight Connector 10"/>
          <p:cNvCxnSpPr/>
          <p:nvPr/>
        </p:nvCxnSpPr>
        <p:spPr bwMode="auto">
          <a:xfrm>
            <a:off x="7410464" y="4120614"/>
            <a:ext cx="1512000" cy="0"/>
          </a:xfrm>
          <a:prstGeom prst="line">
            <a:avLst/>
          </a:prstGeom>
          <a:solidFill>
            <a:schemeClr val="accent1"/>
          </a:solidFill>
          <a:ln w="31750" cap="flat" cmpd="sng" algn="ctr">
            <a:solidFill>
              <a:srgbClr val="000099"/>
            </a:solidFill>
            <a:prstDash val="solid"/>
            <a:round/>
            <a:headEnd type="none" w="med" len="med"/>
            <a:tailEnd type="none" w="med" len="med"/>
          </a:ln>
          <a:effectLst/>
        </p:spPr>
      </p:cxnSp>
      <p:sp>
        <p:nvSpPr>
          <p:cNvPr id="12" name="Isosceles Triangle 11"/>
          <p:cNvSpPr/>
          <p:nvPr/>
        </p:nvSpPr>
        <p:spPr bwMode="auto">
          <a:xfrm>
            <a:off x="7812360" y="4293096"/>
            <a:ext cx="603968" cy="2160240"/>
          </a:xfrm>
          <a:prstGeom prst="triangle">
            <a:avLst>
              <a:gd name="adj" fmla="val 50000"/>
            </a:avLst>
          </a:prstGeom>
          <a:solidFill>
            <a:srgbClr val="CC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4730872" y="1355068"/>
            <a:ext cx="1512168" cy="830997"/>
          </a:xfrm>
          <a:prstGeom prst="rect">
            <a:avLst/>
          </a:prstGeom>
          <a:noFill/>
        </p:spPr>
        <p:txBody>
          <a:bodyPr wrap="square" rtlCol="0">
            <a:spAutoFit/>
          </a:bodyPr>
          <a:lstStyle/>
          <a:p>
            <a:pPr algn="ctr"/>
            <a:r>
              <a:rPr lang="en-GB" b="1" dirty="0" smtClean="0">
                <a:solidFill>
                  <a:srgbClr val="000099"/>
                </a:solidFill>
              </a:rPr>
              <a:t>Radio Beacon</a:t>
            </a:r>
            <a:endParaRPr lang="en-GB" b="1" dirty="0">
              <a:solidFill>
                <a:srgbClr val="000099"/>
              </a:solidFill>
            </a:endParaRPr>
          </a:p>
        </p:txBody>
      </p:sp>
      <p:sp>
        <p:nvSpPr>
          <p:cNvPr id="15" name="TextBox 14"/>
          <p:cNvSpPr txBox="1"/>
          <p:nvPr/>
        </p:nvSpPr>
        <p:spPr>
          <a:xfrm>
            <a:off x="3995936" y="2852936"/>
            <a:ext cx="1557396" cy="461665"/>
          </a:xfrm>
          <a:prstGeom prst="rect">
            <a:avLst/>
          </a:prstGeom>
          <a:noFill/>
        </p:spPr>
        <p:txBody>
          <a:bodyPr wrap="square" rtlCol="0">
            <a:spAutoFit/>
          </a:bodyPr>
          <a:lstStyle/>
          <a:p>
            <a:pPr algn="ctr"/>
            <a:r>
              <a:rPr lang="en-GB" b="1" dirty="0" smtClean="0">
                <a:solidFill>
                  <a:srgbClr val="000099"/>
                </a:solidFill>
              </a:rPr>
              <a:t>Mountain</a:t>
            </a:r>
            <a:endParaRPr lang="en-GB" b="1" dirty="0">
              <a:solidFill>
                <a:srgbClr val="000099"/>
              </a:solidFill>
            </a:endParaRPr>
          </a:p>
        </p:txBody>
      </p:sp>
      <p:sp>
        <p:nvSpPr>
          <p:cNvPr id="16" name="TextBox 15"/>
          <p:cNvSpPr txBox="1"/>
          <p:nvPr/>
        </p:nvSpPr>
        <p:spPr>
          <a:xfrm>
            <a:off x="242896" y="4288552"/>
            <a:ext cx="4096410" cy="1569660"/>
          </a:xfrm>
          <a:prstGeom prst="rect">
            <a:avLst/>
          </a:prstGeom>
          <a:noFill/>
          <a:ln>
            <a:solidFill>
              <a:srgbClr val="000099"/>
            </a:solidFill>
          </a:ln>
        </p:spPr>
        <p:txBody>
          <a:bodyPr wrap="square" rtlCol="0">
            <a:spAutoFit/>
          </a:bodyPr>
          <a:lstStyle/>
          <a:p>
            <a:pPr algn="ctr"/>
            <a:r>
              <a:rPr lang="en-GB" b="1" dirty="0" smtClean="0">
                <a:solidFill>
                  <a:srgbClr val="C00000"/>
                </a:solidFill>
              </a:rPr>
              <a:t>The same principle </a:t>
            </a:r>
          </a:p>
          <a:p>
            <a:pPr algn="ctr"/>
            <a:r>
              <a:rPr lang="en-GB" b="1" dirty="0" smtClean="0">
                <a:solidFill>
                  <a:srgbClr val="C00000"/>
                </a:solidFill>
              </a:rPr>
              <a:t>had to apply for</a:t>
            </a:r>
          </a:p>
          <a:p>
            <a:pPr algn="ctr"/>
            <a:r>
              <a:rPr lang="en-GB" b="1" dirty="0" smtClean="0">
                <a:solidFill>
                  <a:srgbClr val="C00000"/>
                </a:solidFill>
              </a:rPr>
              <a:t>Non Precision Approaches</a:t>
            </a:r>
          </a:p>
          <a:p>
            <a:pPr algn="ctr"/>
            <a:r>
              <a:rPr lang="en-GB" b="1" i="1" dirty="0" smtClean="0">
                <a:solidFill>
                  <a:srgbClr val="C00000"/>
                </a:solidFill>
              </a:rPr>
              <a:t>(perhaps more later)</a:t>
            </a:r>
            <a:endParaRPr lang="en-GB" b="1" i="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left)">
                                      <p:cBhvr>
                                        <p:cTn id="7" dur="500"/>
                                        <p:tgtEl>
                                          <p:spTgt spid="16">
                                            <p:bg/>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 calcmode="lin" valueType="num">
                                      <p:cBhvr>
                                        <p:cTn id="10"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16">
                                            <p:txEl>
                                              <p:pRg st="0" end="0"/>
                                            </p:txEl>
                                          </p:spTgt>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 calcmode="lin" valueType="num">
                                      <p:cBhvr>
                                        <p:cTn id="15" dur="1000" fill="hold"/>
                                        <p:tgtEl>
                                          <p:spTgt spid="16">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16">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16">
                                            <p:txEl>
                                              <p:pRg st="1" end="1"/>
                                            </p:txEl>
                                          </p:spTgt>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 calcmode="lin" valueType="num">
                                      <p:cBhvr>
                                        <p:cTn id="20" dur="1000" fill="hold"/>
                                        <p:tgtEl>
                                          <p:spTgt spid="16">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16">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16">
                                            <p:txEl>
                                              <p:pRg st="2" end="2"/>
                                            </p:txEl>
                                          </p:spTgt>
                                        </p:tgtEl>
                                      </p:cBhvr>
                                    </p:animEffect>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 calcmode="lin" valueType="num">
                                      <p:cBhvr>
                                        <p:cTn id="26" dur="1000" fill="hold"/>
                                        <p:tgtEl>
                                          <p:spTgt spid="16">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16">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bldLvl="4"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4925" y="92075"/>
            <a:ext cx="9086850"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6. Descent – Large opportunity for Fuel Savings – or Wastage</a:t>
            </a:r>
          </a:p>
        </p:txBody>
      </p:sp>
      <p:pic>
        <p:nvPicPr>
          <p:cNvPr id="25603" name="Picture 3" descr="D NASA Descent profiles - good and bad - 7oct09"/>
          <p:cNvPicPr>
            <a:picLocks noChangeAspect="1" noChangeArrowheads="1"/>
          </p:cNvPicPr>
          <p:nvPr/>
        </p:nvPicPr>
        <p:blipFill>
          <a:blip r:embed="rId3" cstate="print"/>
          <a:srcRect/>
          <a:stretch>
            <a:fillRect/>
          </a:stretch>
        </p:blipFill>
        <p:spPr bwMode="auto">
          <a:xfrm>
            <a:off x="1325563" y="1436688"/>
            <a:ext cx="6492875" cy="4841875"/>
          </a:xfrm>
          <a:prstGeom prst="rect">
            <a:avLst/>
          </a:prstGeom>
          <a:noFill/>
          <a:ln w="12700">
            <a:solidFill>
              <a:schemeClr val="tx1"/>
            </a:solidFill>
            <a:miter lim="800000"/>
            <a:headEnd/>
            <a:tailEnd/>
          </a:ln>
        </p:spPr>
      </p:pic>
      <p:sp>
        <p:nvSpPr>
          <p:cNvPr id="1408004" name="Rectangle 4"/>
          <p:cNvSpPr>
            <a:spLocks noChangeArrowheads="1"/>
          </p:cNvSpPr>
          <p:nvPr/>
        </p:nvSpPr>
        <p:spPr bwMode="auto">
          <a:xfrm>
            <a:off x="254000" y="747713"/>
            <a:ext cx="8739188" cy="581025"/>
          </a:xfrm>
          <a:prstGeom prst="rect">
            <a:avLst/>
          </a:prstGeom>
          <a:noFill/>
          <a:ln w="9525">
            <a:noFill/>
            <a:miter lim="800000"/>
            <a:headEnd/>
            <a:tailEnd/>
          </a:ln>
        </p:spPr>
        <p:txBody>
          <a:bodyPr>
            <a:spAutoFit/>
          </a:bodyPr>
          <a:lstStyle/>
          <a:p>
            <a:pPr algn="ctr" eaLnBrk="0" hangingPunct="0">
              <a:spcBef>
                <a:spcPct val="50000"/>
              </a:spcBef>
            </a:pPr>
            <a:r>
              <a:rPr lang="en-GB" sz="1600" b="1">
                <a:solidFill>
                  <a:srgbClr val="000099"/>
                </a:solidFill>
              </a:rPr>
              <a:t>NASA B737 Descent Trials showed that a typically flown profile in line operation which descended early burnt 40% more fuel than the NASA 737 while taking  the same time.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8004">
                                            <p:txEl>
                                              <p:pRg st="0" end="0"/>
                                            </p:txEl>
                                          </p:spTgt>
                                        </p:tgtEl>
                                        <p:attrNameLst>
                                          <p:attrName>style.visibility</p:attrName>
                                        </p:attrNameLst>
                                      </p:cBhvr>
                                      <p:to>
                                        <p:strVal val="visible"/>
                                      </p:to>
                                    </p:set>
                                    <p:animEffect transition="in" filter="wipe(left)">
                                      <p:cBhvr>
                                        <p:cTn id="7" dur="500"/>
                                        <p:tgtEl>
                                          <p:spTgt spid="14080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800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4925" y="92075"/>
            <a:ext cx="9086850"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6. Descent – Large opportunity for Fuel Savings – or Wastage</a:t>
            </a:r>
          </a:p>
        </p:txBody>
      </p:sp>
      <p:pic>
        <p:nvPicPr>
          <p:cNvPr id="26627" name="Picture 3" descr="DDC Example X 23 D at 8000ft crop"/>
          <p:cNvPicPr>
            <a:picLocks noChangeAspect="1" noChangeArrowheads="1"/>
          </p:cNvPicPr>
          <p:nvPr/>
        </p:nvPicPr>
        <p:blipFill>
          <a:blip r:embed="rId3" cstate="print"/>
          <a:srcRect/>
          <a:stretch>
            <a:fillRect/>
          </a:stretch>
        </p:blipFill>
        <p:spPr bwMode="auto">
          <a:xfrm>
            <a:off x="5119688" y="677863"/>
            <a:ext cx="3951287" cy="5630862"/>
          </a:xfrm>
          <a:prstGeom prst="rect">
            <a:avLst/>
          </a:prstGeom>
          <a:noFill/>
          <a:ln w="9525">
            <a:noFill/>
            <a:miter lim="800000"/>
            <a:headEnd/>
            <a:tailEnd/>
          </a:ln>
        </p:spPr>
      </p:pic>
      <p:sp>
        <p:nvSpPr>
          <p:cNvPr id="1406980" name="Rectangle 4"/>
          <p:cNvSpPr>
            <a:spLocks noChangeArrowheads="1"/>
          </p:cNvSpPr>
          <p:nvPr/>
        </p:nvSpPr>
        <p:spPr bwMode="auto">
          <a:xfrm>
            <a:off x="254000" y="561975"/>
            <a:ext cx="4749800" cy="5903154"/>
          </a:xfrm>
          <a:prstGeom prst="rect">
            <a:avLst/>
          </a:prstGeom>
          <a:noFill/>
          <a:ln w="9525">
            <a:noFill/>
            <a:miter lim="800000"/>
            <a:headEnd/>
            <a:tailEnd/>
          </a:ln>
        </p:spPr>
        <p:txBody>
          <a:bodyPr>
            <a:spAutoFit/>
          </a:bodyPr>
          <a:lstStyle/>
          <a:p>
            <a:pPr eaLnBrk="0" hangingPunct="0">
              <a:spcBef>
                <a:spcPct val="50000"/>
              </a:spcBef>
            </a:pPr>
            <a:r>
              <a:rPr lang="en-GB" sz="1600" b="1" dirty="0">
                <a:solidFill>
                  <a:srgbClr val="000099"/>
                </a:solidFill>
              </a:rPr>
              <a:t>Circular slide rule primarily designed to help crews follow an efficient flight idle descent profile to comply with an ATC clearance such as to cross 23 DME XYZ at 8,000ft at 250kts.</a:t>
            </a:r>
          </a:p>
          <a:p>
            <a:pPr eaLnBrk="0" hangingPunct="0">
              <a:spcBef>
                <a:spcPct val="40000"/>
              </a:spcBef>
            </a:pPr>
            <a:r>
              <a:rPr lang="en-GB" sz="1600" b="1" dirty="0">
                <a:solidFill>
                  <a:srgbClr val="000099"/>
                </a:solidFill>
              </a:rPr>
              <a:t>Direct DME-Altitude checks are available throughout to verify on the profile.  A fixed gradient of 400ft per mile above 10,000ft is suitable for IAS of 300-340kts according to aircraft weight, and 300ft per </a:t>
            </a:r>
            <a:r>
              <a:rPr lang="en-GB" sz="1600" b="1" dirty="0" smtClean="0">
                <a:solidFill>
                  <a:srgbClr val="000099"/>
                </a:solidFill>
              </a:rPr>
              <a:t>below </a:t>
            </a:r>
            <a:r>
              <a:rPr lang="en-GB" sz="1600" b="1" dirty="0">
                <a:solidFill>
                  <a:srgbClr val="000099"/>
                </a:solidFill>
              </a:rPr>
              <a:t>10,000ft </a:t>
            </a:r>
            <a:r>
              <a:rPr lang="en-GB" sz="1600" b="1" dirty="0" smtClean="0">
                <a:solidFill>
                  <a:srgbClr val="000099"/>
                </a:solidFill>
              </a:rPr>
              <a:t>for </a:t>
            </a:r>
            <a:r>
              <a:rPr lang="en-GB" sz="1600" b="1" dirty="0">
                <a:solidFill>
                  <a:srgbClr val="000099"/>
                </a:solidFill>
              </a:rPr>
              <a:t>250kts </a:t>
            </a:r>
            <a:r>
              <a:rPr lang="en-GB" sz="1600" b="1" dirty="0" smtClean="0">
                <a:solidFill>
                  <a:srgbClr val="000099"/>
                </a:solidFill>
              </a:rPr>
              <a:t>IAS after an 8 mile nm deceleration. </a:t>
            </a:r>
            <a:endParaRPr lang="en-GB" sz="1600" b="1" dirty="0">
              <a:solidFill>
                <a:srgbClr val="000099"/>
              </a:solidFill>
            </a:endParaRPr>
          </a:p>
          <a:p>
            <a:pPr eaLnBrk="0" hangingPunct="0">
              <a:spcBef>
                <a:spcPct val="40000"/>
              </a:spcBef>
            </a:pPr>
            <a:r>
              <a:rPr lang="en-GB" sz="1600" b="1" dirty="0">
                <a:solidFill>
                  <a:srgbClr val="000099"/>
                </a:solidFill>
              </a:rPr>
              <a:t>Checking the profile mentally, normally by 300ft per mile, requires regular computation of an equation, such as at 50 DME:</a:t>
            </a:r>
          </a:p>
          <a:p>
            <a:pPr eaLnBrk="0" hangingPunct="0"/>
            <a:r>
              <a:rPr lang="en-GB" sz="1600" b="1" dirty="0">
                <a:solidFill>
                  <a:srgbClr val="000099"/>
                </a:solidFill>
              </a:rPr>
              <a:t>(50-8-23) x 300 = 5,700 + 8,000 = 13,700ft </a:t>
            </a:r>
          </a:p>
          <a:p>
            <a:pPr eaLnBrk="0" hangingPunct="0">
              <a:spcBef>
                <a:spcPct val="40000"/>
              </a:spcBef>
            </a:pPr>
            <a:r>
              <a:rPr lang="en-GB" sz="1600" b="1" dirty="0">
                <a:solidFill>
                  <a:srgbClr val="000099"/>
                </a:solidFill>
              </a:rPr>
              <a:t>In a  survey BOAC B747 pilots estimated their efficiency was improved by at least 10 miles when using the computer, covering the cost of the 2 provided on each aircraft in 1 flight.</a:t>
            </a:r>
          </a:p>
          <a:p>
            <a:pPr eaLnBrk="0" hangingPunct="0">
              <a:spcBef>
                <a:spcPct val="40000"/>
              </a:spcBef>
            </a:pPr>
            <a:r>
              <a:rPr lang="en-GB" sz="1600" b="1" dirty="0">
                <a:solidFill>
                  <a:srgbClr val="0033CC"/>
                </a:solidFill>
              </a:rPr>
              <a:t>Besides minimising fuel burn and noise, following this profile improves safety by keeping the aircraft well clear of the ground into nearly all airfields.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06980">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06980">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06980">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06980">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06980">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069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8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152525" y="14288"/>
            <a:ext cx="6670675" cy="457200"/>
          </a:xfrm>
          <a:prstGeom prst="rect">
            <a:avLst/>
          </a:prstGeom>
          <a:noFill/>
          <a:ln w="9525">
            <a:noFill/>
            <a:miter lim="800000"/>
            <a:headEnd/>
            <a:tailEnd/>
          </a:ln>
        </p:spPr>
        <p:txBody>
          <a:bodyPr wrap="none">
            <a:spAutoFit/>
          </a:bodyPr>
          <a:lstStyle/>
          <a:p>
            <a:pPr algn="ctr" eaLnBrk="0" hangingPunct="0"/>
            <a:r>
              <a:rPr lang="en-GB" b="1" dirty="0">
                <a:solidFill>
                  <a:srgbClr val="000099"/>
                </a:solidFill>
              </a:rPr>
              <a:t>14. Accidents That Need Not Have Happened</a:t>
            </a:r>
          </a:p>
        </p:txBody>
      </p:sp>
      <p:pic>
        <p:nvPicPr>
          <p:cNvPr id="53251" name="Picture 3" descr="TWA CFIT IAD 12dec1974 - 12may10.jpg"/>
          <p:cNvPicPr>
            <a:picLocks noChangeAspect="1"/>
          </p:cNvPicPr>
          <p:nvPr/>
        </p:nvPicPr>
        <p:blipFill>
          <a:blip r:embed="rId3" cstate="print"/>
          <a:srcRect/>
          <a:stretch>
            <a:fillRect/>
          </a:stretch>
        </p:blipFill>
        <p:spPr bwMode="auto">
          <a:xfrm>
            <a:off x="685800" y="441325"/>
            <a:ext cx="7929563" cy="59467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DACs set for IAD, NBO. TLS, Guam - 9oct12.jpg"/>
          <p:cNvPicPr>
            <a:picLocks noChangeAspect="1"/>
          </p:cNvPicPr>
          <p:nvPr/>
        </p:nvPicPr>
        <p:blipFill>
          <a:blip r:embed="rId2" cstate="print"/>
          <a:stretch>
            <a:fillRect/>
          </a:stretch>
        </p:blipFill>
        <p:spPr>
          <a:xfrm>
            <a:off x="399592" y="2153901"/>
            <a:ext cx="8388424" cy="4028819"/>
          </a:xfrm>
          <a:prstGeom prst="rect">
            <a:avLst/>
          </a:prstGeom>
        </p:spPr>
      </p:pic>
      <p:sp>
        <p:nvSpPr>
          <p:cNvPr id="4" name="Rectangle 2"/>
          <p:cNvSpPr>
            <a:spLocks noChangeArrowheads="1"/>
          </p:cNvSpPr>
          <p:nvPr/>
        </p:nvSpPr>
        <p:spPr bwMode="auto">
          <a:xfrm>
            <a:off x="147680" y="836712"/>
            <a:ext cx="8680389" cy="830997"/>
          </a:xfrm>
          <a:prstGeom prst="rect">
            <a:avLst/>
          </a:prstGeom>
          <a:noFill/>
          <a:ln w="9525">
            <a:noFill/>
            <a:miter lim="800000"/>
            <a:headEnd/>
            <a:tailEnd/>
          </a:ln>
        </p:spPr>
        <p:txBody>
          <a:bodyPr wrap="none">
            <a:spAutoFit/>
          </a:bodyPr>
          <a:lstStyle/>
          <a:p>
            <a:pPr algn="ctr" eaLnBrk="0" hangingPunct="0"/>
            <a:r>
              <a:rPr lang="en-GB" b="1" dirty="0" smtClean="0">
                <a:solidFill>
                  <a:srgbClr val="000099"/>
                </a:solidFill>
              </a:rPr>
              <a:t>Expanded Scale Can Show Glidepath on Approach to 30ft.</a:t>
            </a:r>
          </a:p>
          <a:p>
            <a:pPr algn="ctr" eaLnBrk="0" hangingPunct="0"/>
            <a:r>
              <a:rPr lang="en-GB" b="1" i="1" dirty="0" smtClean="0">
                <a:solidFill>
                  <a:srgbClr val="000099"/>
                </a:solidFill>
              </a:rPr>
              <a:t>(more later)</a:t>
            </a:r>
            <a:endParaRPr lang="en-GB" b="1" i="1" dirty="0">
              <a:solidFill>
                <a:srgbClr val="000099"/>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346075" y="92075"/>
            <a:ext cx="8561388"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7. Approach – Critical for Fuel Savings &amp; Noise Reduction</a:t>
            </a:r>
          </a:p>
        </p:txBody>
      </p:sp>
      <p:pic>
        <p:nvPicPr>
          <p:cNvPr id="28675" name="Picture 4" descr="!Lockheed L1011 Conf 1977 - Comparison of Fuel Burns - 24oct09"/>
          <p:cNvPicPr>
            <a:picLocks noChangeAspect="1" noChangeArrowheads="1"/>
          </p:cNvPicPr>
          <p:nvPr/>
        </p:nvPicPr>
        <p:blipFill>
          <a:blip r:embed="rId3" cstate="print"/>
          <a:srcRect/>
          <a:stretch>
            <a:fillRect/>
          </a:stretch>
        </p:blipFill>
        <p:spPr bwMode="auto">
          <a:xfrm>
            <a:off x="5583238" y="550863"/>
            <a:ext cx="3378200" cy="5757862"/>
          </a:xfrm>
          <a:prstGeom prst="rect">
            <a:avLst/>
          </a:prstGeom>
          <a:noFill/>
          <a:ln w="12700">
            <a:solidFill>
              <a:schemeClr val="tx1"/>
            </a:solidFill>
            <a:miter lim="800000"/>
            <a:headEnd/>
            <a:tailEnd/>
          </a:ln>
        </p:spPr>
      </p:pic>
      <p:sp>
        <p:nvSpPr>
          <p:cNvPr id="1404934" name="Rectangle 6"/>
          <p:cNvSpPr>
            <a:spLocks noChangeArrowheads="1"/>
          </p:cNvSpPr>
          <p:nvPr/>
        </p:nvSpPr>
        <p:spPr bwMode="auto">
          <a:xfrm>
            <a:off x="254000" y="561975"/>
            <a:ext cx="5110163" cy="5816600"/>
          </a:xfrm>
          <a:prstGeom prst="rect">
            <a:avLst/>
          </a:prstGeom>
          <a:noFill/>
          <a:ln w="9525">
            <a:noFill/>
            <a:miter lim="800000"/>
            <a:headEnd/>
            <a:tailEnd/>
          </a:ln>
        </p:spPr>
        <p:txBody>
          <a:bodyPr>
            <a:spAutoFit/>
          </a:bodyPr>
          <a:lstStyle/>
          <a:p>
            <a:pPr eaLnBrk="0" hangingPunct="0">
              <a:spcBef>
                <a:spcPct val="40000"/>
              </a:spcBef>
            </a:pPr>
            <a:r>
              <a:rPr lang="en-GB" sz="1600" b="1" dirty="0">
                <a:solidFill>
                  <a:srgbClr val="000099"/>
                </a:solidFill>
              </a:rPr>
              <a:t>Approach is the phase of flight after descent when the aircraft  is decelerated and configured by extending flaps for the final approach.</a:t>
            </a:r>
          </a:p>
          <a:p>
            <a:pPr eaLnBrk="0" hangingPunct="0">
              <a:spcBef>
                <a:spcPct val="40000"/>
              </a:spcBef>
            </a:pPr>
            <a:r>
              <a:rPr lang="en-GB" sz="1600" b="1" dirty="0">
                <a:solidFill>
                  <a:srgbClr val="000099"/>
                </a:solidFill>
              </a:rPr>
              <a:t>Ideally it is a short period of continuous descent.  </a:t>
            </a:r>
          </a:p>
          <a:p>
            <a:pPr eaLnBrk="0" hangingPunct="0">
              <a:spcBef>
                <a:spcPct val="40000"/>
              </a:spcBef>
            </a:pPr>
            <a:r>
              <a:rPr lang="en-GB" sz="1600" b="1" dirty="0">
                <a:solidFill>
                  <a:srgbClr val="000099"/>
                </a:solidFill>
              </a:rPr>
              <a:t>ATC may need to give headings and speeds while aircraft are merged into a landing stream, when flaps and landing gear must be extended as late as possible to minimise the extra fuel burnt.</a:t>
            </a:r>
          </a:p>
          <a:p>
            <a:pPr eaLnBrk="0" hangingPunct="0">
              <a:spcBef>
                <a:spcPct val="40000"/>
              </a:spcBef>
            </a:pPr>
            <a:r>
              <a:rPr lang="en-GB" sz="1600" b="1" dirty="0">
                <a:solidFill>
                  <a:srgbClr val="000099"/>
                </a:solidFill>
              </a:rPr>
              <a:t>The baseline of the table giving comparative fuel consumption is when cruising at FL370/37,000ft.</a:t>
            </a:r>
          </a:p>
          <a:p>
            <a:pPr eaLnBrk="0" hangingPunct="0">
              <a:spcBef>
                <a:spcPct val="40000"/>
              </a:spcBef>
            </a:pPr>
            <a:r>
              <a:rPr lang="en-GB" sz="1600" b="1" dirty="0">
                <a:solidFill>
                  <a:srgbClr val="000099"/>
                </a:solidFill>
              </a:rPr>
              <a:t>Minimum fuel is consumed while descending which shows that long slow descents with idle thrust are the most fuel efficient.</a:t>
            </a:r>
          </a:p>
          <a:p>
            <a:pPr eaLnBrk="0" hangingPunct="0">
              <a:spcBef>
                <a:spcPct val="40000"/>
              </a:spcBef>
            </a:pPr>
            <a:r>
              <a:rPr lang="en-GB" sz="1600" b="1" dirty="0">
                <a:solidFill>
                  <a:srgbClr val="000099"/>
                </a:solidFill>
              </a:rPr>
              <a:t>Maximum noise and fuel consumption, 400% more than at  cruise altitude, is when flying level with flaps and gear extended (500% on a B747), but reduced when descending on the final </a:t>
            </a:r>
            <a:r>
              <a:rPr lang="en-GB" sz="1600" b="1" dirty="0" err="1">
                <a:solidFill>
                  <a:srgbClr val="000099"/>
                </a:solidFill>
              </a:rPr>
              <a:t>glidepath</a:t>
            </a:r>
            <a:r>
              <a:rPr lang="en-GB" sz="1600" b="1" dirty="0">
                <a:solidFill>
                  <a:srgbClr val="000099"/>
                </a:solidFill>
              </a:rPr>
              <a:t> even with the extra drag of full landing flap.</a:t>
            </a:r>
          </a:p>
          <a:p>
            <a:pPr eaLnBrk="0" hangingPunct="0">
              <a:spcBef>
                <a:spcPct val="40000"/>
              </a:spcBef>
            </a:pPr>
            <a:r>
              <a:rPr lang="en-GB" sz="1600" b="1" dirty="0">
                <a:solidFill>
                  <a:srgbClr val="0000CC"/>
                </a:solidFill>
              </a:rPr>
              <a:t>This demonstrates that level flight should be resisted if possible and that level flight with flaps and gear extended should avoided at all costs.</a:t>
            </a:r>
          </a:p>
        </p:txBody>
      </p:sp>
      <p:sp>
        <p:nvSpPr>
          <p:cNvPr id="28677" name="Text Box 7"/>
          <p:cNvSpPr txBox="1">
            <a:spLocks noChangeArrowheads="1"/>
          </p:cNvSpPr>
          <p:nvPr/>
        </p:nvSpPr>
        <p:spPr bwMode="auto">
          <a:xfrm>
            <a:off x="5684838" y="2111375"/>
            <a:ext cx="1624012" cy="136525"/>
          </a:xfrm>
          <a:prstGeom prst="rect">
            <a:avLst/>
          </a:prstGeom>
          <a:noFill/>
          <a:ln w="9525">
            <a:noFill/>
            <a:miter lim="800000"/>
            <a:headEnd/>
            <a:tailEnd/>
          </a:ln>
        </p:spPr>
        <p:txBody>
          <a:bodyPr lIns="0" tIns="0" rIns="0" bIns="0">
            <a:spAutoFit/>
          </a:bodyPr>
          <a:lstStyle/>
          <a:p>
            <a:pPr eaLnBrk="0" hangingPunct="0">
              <a:spcBef>
                <a:spcPct val="50000"/>
              </a:spcBef>
            </a:pPr>
            <a:r>
              <a:rPr lang="en-GB" sz="900" b="1">
                <a:solidFill>
                  <a:srgbClr val="000099"/>
                </a:solidFill>
                <a:latin typeface="Times New Roman" pitchFamily="18" charset="0"/>
              </a:rPr>
              <a:t>Baseline Cruising at 37,000ft</a:t>
            </a:r>
          </a:p>
        </p:txBody>
      </p:sp>
      <p:sp>
        <p:nvSpPr>
          <p:cNvPr id="28678" name="Text Box 8"/>
          <p:cNvSpPr txBox="1">
            <a:spLocks noChangeArrowheads="1"/>
          </p:cNvSpPr>
          <p:nvPr/>
        </p:nvSpPr>
        <p:spPr bwMode="auto">
          <a:xfrm>
            <a:off x="5651500" y="4949825"/>
            <a:ext cx="1512888" cy="136525"/>
          </a:xfrm>
          <a:prstGeom prst="rect">
            <a:avLst/>
          </a:prstGeom>
          <a:noFill/>
          <a:ln w="9525">
            <a:noFill/>
            <a:miter lim="800000"/>
            <a:headEnd/>
            <a:tailEnd/>
          </a:ln>
        </p:spPr>
        <p:txBody>
          <a:bodyPr lIns="0" tIns="0" rIns="0" bIns="0">
            <a:spAutoFit/>
          </a:bodyPr>
          <a:lstStyle/>
          <a:p>
            <a:pPr eaLnBrk="0" hangingPunct="0">
              <a:spcBef>
                <a:spcPct val="50000"/>
              </a:spcBef>
            </a:pPr>
            <a:r>
              <a:rPr lang="en-GB" sz="900" b="1">
                <a:solidFill>
                  <a:srgbClr val="00CC00"/>
                </a:solidFill>
                <a:latin typeface="Times New Roman" pitchFamily="18" charset="0"/>
              </a:rPr>
              <a:t>Minimum Fuel Consumption</a:t>
            </a:r>
          </a:p>
        </p:txBody>
      </p:sp>
      <p:sp>
        <p:nvSpPr>
          <p:cNvPr id="28679" name="Text Box 9"/>
          <p:cNvSpPr txBox="1">
            <a:spLocks noChangeArrowheads="1"/>
          </p:cNvSpPr>
          <p:nvPr/>
        </p:nvSpPr>
        <p:spPr bwMode="auto">
          <a:xfrm>
            <a:off x="5651500" y="4371975"/>
            <a:ext cx="1512888" cy="136525"/>
          </a:xfrm>
          <a:prstGeom prst="rect">
            <a:avLst/>
          </a:prstGeom>
          <a:noFill/>
          <a:ln w="9525">
            <a:noFill/>
            <a:miter lim="800000"/>
            <a:headEnd/>
            <a:tailEnd/>
          </a:ln>
        </p:spPr>
        <p:txBody>
          <a:bodyPr lIns="0" tIns="0" rIns="0" bIns="0">
            <a:spAutoFit/>
          </a:bodyPr>
          <a:lstStyle/>
          <a:p>
            <a:pPr eaLnBrk="0" hangingPunct="0">
              <a:spcBef>
                <a:spcPct val="50000"/>
              </a:spcBef>
            </a:pPr>
            <a:r>
              <a:rPr lang="en-GB" sz="900" b="1">
                <a:solidFill>
                  <a:srgbClr val="FF3300"/>
                </a:solidFill>
                <a:latin typeface="Times New Roman" pitchFamily="18" charset="0"/>
              </a:rPr>
              <a:t>Maximum Fuel Consumption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0493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0493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04934">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04934">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04934">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04934">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049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93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46075" y="92075"/>
            <a:ext cx="8561388"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7. Approach – Critical for Fuel Savings &amp; Noise Reduction</a:t>
            </a:r>
          </a:p>
        </p:txBody>
      </p:sp>
      <p:pic>
        <p:nvPicPr>
          <p:cNvPr id="1403907" name="Picture 3" descr="GAPAN Noise over London in text - 13oct09"/>
          <p:cNvPicPr>
            <a:picLocks noChangeAspect="1" noChangeArrowheads="1"/>
          </p:cNvPicPr>
          <p:nvPr/>
        </p:nvPicPr>
        <p:blipFill>
          <a:blip r:embed="rId3" cstate="print"/>
          <a:srcRect/>
          <a:stretch>
            <a:fillRect/>
          </a:stretch>
        </p:blipFill>
        <p:spPr bwMode="auto">
          <a:xfrm>
            <a:off x="1360488" y="1666875"/>
            <a:ext cx="6243637" cy="4654550"/>
          </a:xfrm>
          <a:prstGeom prst="rect">
            <a:avLst/>
          </a:prstGeom>
          <a:noFill/>
          <a:ln w="12700">
            <a:solidFill>
              <a:schemeClr val="tx1"/>
            </a:solidFill>
            <a:miter lim="800000"/>
            <a:headEnd/>
            <a:tailEnd/>
          </a:ln>
        </p:spPr>
      </p:pic>
      <p:sp>
        <p:nvSpPr>
          <p:cNvPr id="1403909" name="Rectangle 5"/>
          <p:cNvSpPr>
            <a:spLocks noChangeArrowheads="1"/>
          </p:cNvSpPr>
          <p:nvPr/>
        </p:nvSpPr>
        <p:spPr bwMode="auto">
          <a:xfrm>
            <a:off x="44450" y="519113"/>
            <a:ext cx="9144000" cy="1069975"/>
          </a:xfrm>
          <a:prstGeom prst="rect">
            <a:avLst/>
          </a:prstGeom>
          <a:noFill/>
          <a:ln w="9525">
            <a:noFill/>
            <a:miter lim="800000"/>
            <a:headEnd/>
            <a:tailEnd/>
          </a:ln>
        </p:spPr>
        <p:txBody>
          <a:bodyPr>
            <a:spAutoFit/>
          </a:bodyPr>
          <a:lstStyle/>
          <a:p>
            <a:pPr eaLnBrk="0" hangingPunct="0">
              <a:spcBef>
                <a:spcPct val="50000"/>
              </a:spcBef>
            </a:pPr>
            <a:r>
              <a:rPr lang="en-GB" sz="1600" b="1">
                <a:solidFill>
                  <a:srgbClr val="000099"/>
                </a:solidFill>
              </a:rPr>
              <a:t>This shows that city life need not be disturbed significantly if aircraft are flown level with minimum flap setting above 3,000ft, preferably at least 5,000ft, before descending on the glideslope to the runway with gear up until about 1,500ft to be established for landing by 1,000ft.      </a:t>
            </a:r>
            <a:r>
              <a:rPr lang="en-GB" sz="1200">
                <a:solidFill>
                  <a:srgbClr val="000099"/>
                </a:solidFill>
              </a:rPr>
              <a:t>(On Airbus aircraft the gear can be extended at 800ft, like the Space Shuttle, but this is not the approved procedure.)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03909">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403907"/>
                                        </p:tgtEl>
                                        <p:attrNameLst>
                                          <p:attrName>style.visibility</p:attrName>
                                        </p:attrNameLst>
                                      </p:cBhvr>
                                      <p:to>
                                        <p:strVal val="visible"/>
                                      </p:to>
                                    </p:set>
                                    <p:animEffect transition="in" filter="wipe(up)">
                                      <p:cBhvr>
                                        <p:cTn id="10" dur="500"/>
                                        <p:tgtEl>
                                          <p:spTgt spid="1403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0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46075" y="92075"/>
            <a:ext cx="8561388"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7. Approach – Critical for Fuel Savings &amp; Noise Reduction</a:t>
            </a:r>
          </a:p>
        </p:txBody>
      </p:sp>
      <p:sp>
        <p:nvSpPr>
          <p:cNvPr id="1402884" name="Rectangle 4"/>
          <p:cNvSpPr>
            <a:spLocks noChangeArrowheads="1"/>
          </p:cNvSpPr>
          <p:nvPr/>
        </p:nvSpPr>
        <p:spPr bwMode="auto">
          <a:xfrm>
            <a:off x="44450" y="519113"/>
            <a:ext cx="9144000" cy="2193925"/>
          </a:xfrm>
          <a:prstGeom prst="rect">
            <a:avLst/>
          </a:prstGeom>
          <a:noFill/>
          <a:ln w="9525">
            <a:noFill/>
            <a:miter lim="800000"/>
            <a:headEnd/>
            <a:tailEnd/>
          </a:ln>
        </p:spPr>
        <p:txBody>
          <a:bodyPr>
            <a:spAutoFit/>
          </a:bodyPr>
          <a:lstStyle/>
          <a:p>
            <a:pPr eaLnBrk="0" hangingPunct="0">
              <a:spcBef>
                <a:spcPct val="50000"/>
              </a:spcBef>
            </a:pPr>
            <a:r>
              <a:rPr lang="en-GB" sz="1600" b="1" dirty="0">
                <a:solidFill>
                  <a:srgbClr val="000099"/>
                </a:solidFill>
              </a:rPr>
              <a:t>One operator into London Heathrow required the flaps and gear extension to be confirmed in the Initial Approach Checklist which was completed when leaving the entry points to the London area, so the aircraft could fly with the gear extended for up to 60 miles.</a:t>
            </a:r>
          </a:p>
          <a:p>
            <a:pPr eaLnBrk="0" hangingPunct="0">
              <a:spcBef>
                <a:spcPct val="30000"/>
              </a:spcBef>
            </a:pPr>
            <a:r>
              <a:rPr lang="en-GB" sz="1600" b="1" dirty="0">
                <a:solidFill>
                  <a:srgbClr val="000099"/>
                </a:solidFill>
              </a:rPr>
              <a:t>With the extra drag of the gear and flaps the aircraft would descend steeply and then fly at low altitude across central London making conversation impossible when over flying.</a:t>
            </a:r>
          </a:p>
          <a:p>
            <a:pPr eaLnBrk="0" hangingPunct="0">
              <a:spcBef>
                <a:spcPct val="30000"/>
              </a:spcBef>
            </a:pPr>
            <a:r>
              <a:rPr lang="en-GB" sz="1600" b="1" dirty="0">
                <a:solidFill>
                  <a:srgbClr val="000099"/>
                </a:solidFill>
              </a:rPr>
              <a:t>Aircraft noise disturbance over central London was a significant factor in the 1971 decision that the third London airport should be built 100km East of London on the Essex/North Sea coast, but this project was terminated after the 1973-4 fuel crisis.</a:t>
            </a:r>
            <a:endParaRPr lang="en-GB" sz="1200" dirty="0">
              <a:solidFill>
                <a:srgbClr val="000099"/>
              </a:solidFill>
            </a:endParaRPr>
          </a:p>
        </p:txBody>
      </p:sp>
      <p:pic>
        <p:nvPicPr>
          <p:cNvPr id="1402890" name="Picture 10" descr="Track fm BOV-Grnwch-27L &amp; Noise over London -  21apr10zy"/>
          <p:cNvPicPr>
            <a:picLocks noChangeAspect="1" noChangeArrowheads="1"/>
          </p:cNvPicPr>
          <p:nvPr/>
        </p:nvPicPr>
        <p:blipFill>
          <a:blip r:embed="rId3" cstate="print"/>
          <a:srcRect/>
          <a:stretch>
            <a:fillRect/>
          </a:stretch>
        </p:blipFill>
        <p:spPr bwMode="auto">
          <a:xfrm>
            <a:off x="881063" y="2716213"/>
            <a:ext cx="7515225" cy="3702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0288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0288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02884">
                                            <p:txEl>
                                              <p:pRg st="2" end="2"/>
                                            </p:txEl>
                                          </p:spTgt>
                                        </p:tgtEl>
                                        <p:attrNameLst>
                                          <p:attrName>style.visibility</p:attrName>
                                        </p:attrNameLst>
                                      </p:cBhvr>
                                      <p:to>
                                        <p:strVal val="visible"/>
                                      </p:to>
                                    </p:set>
                                  </p:childTnLst>
                                </p:cTn>
                              </p:par>
                            </p:childTnLst>
                          </p:cTn>
                        </p:par>
                        <p:par>
                          <p:cTn id="13" fill="hold">
                            <p:stCondLst>
                              <p:cond delay="0"/>
                            </p:stCondLst>
                            <p:childTnLst>
                              <p:par>
                                <p:cTn id="14" presetID="22" presetClass="entr" presetSubtype="1" fill="hold" nodeType="afterEffect">
                                  <p:stCondLst>
                                    <p:cond delay="0"/>
                                  </p:stCondLst>
                                  <p:childTnLst>
                                    <p:set>
                                      <p:cBhvr>
                                        <p:cTn id="15" dur="1" fill="hold">
                                          <p:stCondLst>
                                            <p:cond delay="0"/>
                                          </p:stCondLst>
                                        </p:cTn>
                                        <p:tgtEl>
                                          <p:spTgt spid="1402890"/>
                                        </p:tgtEl>
                                        <p:attrNameLst>
                                          <p:attrName>style.visibility</p:attrName>
                                        </p:attrNameLst>
                                      </p:cBhvr>
                                      <p:to>
                                        <p:strVal val="visible"/>
                                      </p:to>
                                    </p:set>
                                    <p:animEffect transition="in" filter="wipe(up)">
                                      <p:cBhvr>
                                        <p:cTn id="16" dur="500"/>
                                        <p:tgtEl>
                                          <p:spTgt spid="1402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8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D Business Cards 1959-date - 6sep10.jpg"/>
          <p:cNvPicPr>
            <a:picLocks noChangeAspect="1"/>
          </p:cNvPicPr>
          <p:nvPr/>
        </p:nvPicPr>
        <p:blipFill>
          <a:blip r:embed="rId3" cstate="print"/>
          <a:stretch>
            <a:fillRect/>
          </a:stretch>
        </p:blipFill>
        <p:spPr>
          <a:xfrm>
            <a:off x="138112" y="33337"/>
            <a:ext cx="8867775" cy="67913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46075" y="92075"/>
            <a:ext cx="8561388"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7. Approach – Critical for Fuel Savings &amp; Noise Reduction</a:t>
            </a:r>
          </a:p>
        </p:txBody>
      </p:sp>
      <p:sp>
        <p:nvSpPr>
          <p:cNvPr id="1401860" name="Rectangle 4"/>
          <p:cNvSpPr>
            <a:spLocks noChangeArrowheads="1"/>
          </p:cNvSpPr>
          <p:nvPr/>
        </p:nvSpPr>
        <p:spPr bwMode="auto">
          <a:xfrm>
            <a:off x="254000" y="485775"/>
            <a:ext cx="5397500" cy="5862638"/>
          </a:xfrm>
          <a:prstGeom prst="rect">
            <a:avLst/>
          </a:prstGeom>
          <a:noFill/>
          <a:ln w="9525">
            <a:noFill/>
            <a:miter lim="800000"/>
            <a:headEnd/>
            <a:tailEnd/>
          </a:ln>
        </p:spPr>
        <p:txBody>
          <a:bodyPr>
            <a:spAutoFit/>
          </a:bodyPr>
          <a:lstStyle/>
          <a:p>
            <a:pPr eaLnBrk="0" hangingPunct="0">
              <a:spcBef>
                <a:spcPct val="50000"/>
              </a:spcBef>
            </a:pPr>
            <a:r>
              <a:rPr lang="en-GB" sz="1600" b="1" dirty="0">
                <a:solidFill>
                  <a:srgbClr val="000099"/>
                </a:solidFill>
              </a:rPr>
              <a:t>To try and reduce the extreme levels of noise over central London this article was published in the GAPAN Journal of March 1974 (Appendix A in the CEAS paper and at </a:t>
            </a:r>
            <a:r>
              <a:rPr lang="en-GB" sz="1600" b="1" dirty="0">
                <a:solidFill>
                  <a:srgbClr val="000099"/>
                </a:solidFill>
                <a:hlinkClick r:id="rId3"/>
              </a:rPr>
              <a:t>www.Dibley.eu.com</a:t>
            </a:r>
            <a:r>
              <a:rPr lang="en-GB" sz="1600" b="1" dirty="0">
                <a:solidFill>
                  <a:srgbClr val="000099"/>
                </a:solidFill>
              </a:rPr>
              <a:t>.)  Suggesting that crews should ideally fly a continuous descent from the entry point to intercept the runway glideslope and extend the landing at about 1,500ft to be stabilised in the landing configuration by 1,000ft.</a:t>
            </a:r>
          </a:p>
          <a:p>
            <a:pPr eaLnBrk="0" hangingPunct="0">
              <a:spcBef>
                <a:spcPct val="20000"/>
              </a:spcBef>
            </a:pPr>
            <a:r>
              <a:rPr lang="en-GB" sz="1600" b="1" dirty="0">
                <a:solidFill>
                  <a:srgbClr val="000099"/>
                </a:solidFill>
              </a:rPr>
              <a:t>The idea was accepted by UK NATS and after input from Lufthansa who were proposing their similar Managed Drag Procedure, Constant Descent Approaches were started into LHR in 1975.  DMEs were installed to give crews continuous  distance to the runway paid for by the Department of Trade who was responsible for Noise Abatement.</a:t>
            </a:r>
          </a:p>
          <a:p>
            <a:pPr eaLnBrk="0" hangingPunct="0">
              <a:spcBef>
                <a:spcPct val="20000"/>
              </a:spcBef>
            </a:pPr>
            <a:r>
              <a:rPr lang="en-GB" sz="1600" b="1" dirty="0">
                <a:solidFill>
                  <a:srgbClr val="0033CC"/>
                </a:solidFill>
              </a:rPr>
              <a:t>However CDAs into LHR were not implemented as well as hoped as the procedure has yet to be included in the manufacturers operating manuals.  While local operators are proficient less regular visitors will tend to descent early to intercept the glideslope from below.</a:t>
            </a:r>
          </a:p>
          <a:p>
            <a:pPr eaLnBrk="0" hangingPunct="0">
              <a:spcBef>
                <a:spcPct val="20000"/>
              </a:spcBef>
            </a:pPr>
            <a:r>
              <a:rPr lang="en-GB" sz="1600" b="1" dirty="0">
                <a:solidFill>
                  <a:srgbClr val="000099"/>
                </a:solidFill>
              </a:rPr>
              <a:t>Similar CDAs can be flown into airports like JFK -  immediately reducing noise on the approach. </a:t>
            </a:r>
          </a:p>
        </p:txBody>
      </p:sp>
      <p:pic>
        <p:nvPicPr>
          <p:cNvPr id="1401861" name="Picture 5" descr="GAPAN Noise Article 1"/>
          <p:cNvPicPr>
            <a:picLocks noChangeAspect="1" noChangeArrowheads="1"/>
          </p:cNvPicPr>
          <p:nvPr/>
        </p:nvPicPr>
        <p:blipFill>
          <a:blip r:embed="rId4" cstate="print"/>
          <a:srcRect/>
          <a:stretch>
            <a:fillRect/>
          </a:stretch>
        </p:blipFill>
        <p:spPr bwMode="auto">
          <a:xfrm>
            <a:off x="5757863" y="519113"/>
            <a:ext cx="3305175" cy="5837237"/>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01860">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0186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01860">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01860">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018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860"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46075" y="92075"/>
            <a:ext cx="8561388"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7. Approach – Critical for Fuel Savings &amp; Noise Reduction</a:t>
            </a:r>
          </a:p>
        </p:txBody>
      </p:sp>
      <p:pic>
        <p:nvPicPr>
          <p:cNvPr id="1400835" name="Picture 3" descr="CAA -ERCD - CDA v Conventional App - 15oct09"/>
          <p:cNvPicPr>
            <a:picLocks noChangeAspect="1" noChangeArrowheads="1"/>
          </p:cNvPicPr>
          <p:nvPr/>
        </p:nvPicPr>
        <p:blipFill>
          <a:blip r:embed="rId3" cstate="print"/>
          <a:srcRect/>
          <a:stretch>
            <a:fillRect/>
          </a:stretch>
        </p:blipFill>
        <p:spPr bwMode="auto">
          <a:xfrm>
            <a:off x="5859463" y="587375"/>
            <a:ext cx="3240087" cy="1887538"/>
          </a:xfrm>
          <a:prstGeom prst="rect">
            <a:avLst/>
          </a:prstGeom>
          <a:noFill/>
          <a:ln w="12700">
            <a:solidFill>
              <a:schemeClr val="tx1"/>
            </a:solidFill>
            <a:miter lim="800000"/>
            <a:headEnd/>
            <a:tailEnd/>
          </a:ln>
        </p:spPr>
      </p:pic>
      <p:pic>
        <p:nvPicPr>
          <p:cNvPr id="1400836" name="Picture 4" descr="Sacramento County Airport CDA recomended - 15oct09"/>
          <p:cNvPicPr>
            <a:picLocks noChangeAspect="1" noChangeArrowheads="1"/>
          </p:cNvPicPr>
          <p:nvPr/>
        </p:nvPicPr>
        <p:blipFill>
          <a:blip r:embed="rId4" cstate="print"/>
          <a:srcRect/>
          <a:stretch>
            <a:fillRect/>
          </a:stretch>
        </p:blipFill>
        <p:spPr bwMode="auto">
          <a:xfrm>
            <a:off x="5867400" y="2544763"/>
            <a:ext cx="3238500" cy="1436687"/>
          </a:xfrm>
          <a:prstGeom prst="rect">
            <a:avLst/>
          </a:prstGeom>
          <a:noFill/>
          <a:ln w="12700">
            <a:solidFill>
              <a:schemeClr val="tx1"/>
            </a:solidFill>
            <a:miter lim="800000"/>
            <a:headEnd/>
            <a:tailEnd/>
          </a:ln>
        </p:spPr>
      </p:pic>
      <p:sp>
        <p:nvSpPr>
          <p:cNvPr id="1400837" name="Rectangle 5"/>
          <p:cNvSpPr>
            <a:spLocks noChangeArrowheads="1"/>
          </p:cNvSpPr>
          <p:nvPr/>
        </p:nvSpPr>
        <p:spPr bwMode="auto">
          <a:xfrm>
            <a:off x="215900" y="473075"/>
            <a:ext cx="5292725" cy="4125913"/>
          </a:xfrm>
          <a:prstGeom prst="rect">
            <a:avLst/>
          </a:prstGeom>
          <a:noFill/>
          <a:ln w="9525">
            <a:noFill/>
            <a:miter lim="800000"/>
            <a:headEnd/>
            <a:tailEnd/>
          </a:ln>
        </p:spPr>
        <p:txBody>
          <a:bodyPr>
            <a:spAutoFit/>
          </a:bodyPr>
          <a:lstStyle/>
          <a:p>
            <a:pPr eaLnBrk="0" hangingPunct="0">
              <a:spcBef>
                <a:spcPct val="50000"/>
              </a:spcBef>
            </a:pPr>
            <a:r>
              <a:rPr lang="en-GB" sz="1600" b="1" dirty="0">
                <a:solidFill>
                  <a:srgbClr val="000099"/>
                </a:solidFill>
              </a:rPr>
              <a:t>The type of CDA introduced into London and the Netherlands can give worthwhile noise reductions from 10 to 25 miles from the runway with no additional technology, and are being implemented in other airports such as Sacramento.</a:t>
            </a:r>
          </a:p>
          <a:p>
            <a:pPr eaLnBrk="0" hangingPunct="0">
              <a:spcBef>
                <a:spcPct val="50000"/>
              </a:spcBef>
            </a:pPr>
            <a:r>
              <a:rPr lang="en-GB" sz="1600" b="1" dirty="0">
                <a:solidFill>
                  <a:srgbClr val="000099"/>
                </a:solidFill>
              </a:rPr>
              <a:t>However at busy airports merging aircraft into an efficient sequence for the approach can be more difficult with aircraft trying to fly CDAs.</a:t>
            </a:r>
          </a:p>
          <a:p>
            <a:pPr eaLnBrk="0" hangingPunct="0">
              <a:spcBef>
                <a:spcPct val="50000"/>
              </a:spcBef>
            </a:pPr>
            <a:r>
              <a:rPr lang="en-GB" sz="1600" b="1" dirty="0">
                <a:solidFill>
                  <a:srgbClr val="000099"/>
                </a:solidFill>
              </a:rPr>
              <a:t>Future ATM systems due in service by about 2010 will allow efficient CDAs from cruise altitude, but procedures using parts of this system are already operating in some areas as described later.</a:t>
            </a:r>
          </a:p>
          <a:p>
            <a:pPr eaLnBrk="0" hangingPunct="0">
              <a:spcBef>
                <a:spcPct val="50000"/>
              </a:spcBef>
            </a:pPr>
            <a:r>
              <a:rPr lang="en-GB" sz="1600" b="1" dirty="0">
                <a:solidFill>
                  <a:srgbClr val="000099"/>
                </a:solidFill>
              </a:rPr>
              <a:t>UPS have been integrating  their own aircraft flying CDAs into Louisville, which is possible because UPS is the only  operator there at night.</a:t>
            </a:r>
          </a:p>
        </p:txBody>
      </p:sp>
      <p:sp>
        <p:nvSpPr>
          <p:cNvPr id="1400840" name="Rectangle 8"/>
          <p:cNvSpPr>
            <a:spLocks noChangeArrowheads="1"/>
          </p:cNvSpPr>
          <p:nvPr/>
        </p:nvSpPr>
        <p:spPr bwMode="auto">
          <a:xfrm>
            <a:off x="228600" y="4597400"/>
            <a:ext cx="8447088" cy="1241425"/>
          </a:xfrm>
          <a:prstGeom prst="rect">
            <a:avLst/>
          </a:prstGeom>
          <a:noFill/>
          <a:ln w="9525">
            <a:noFill/>
            <a:miter lim="800000"/>
            <a:headEnd/>
            <a:tailEnd/>
          </a:ln>
        </p:spPr>
        <p:txBody>
          <a:bodyPr>
            <a:spAutoFit/>
          </a:bodyPr>
          <a:lstStyle/>
          <a:p>
            <a:pPr eaLnBrk="0" hangingPunct="0">
              <a:spcBef>
                <a:spcPct val="30000"/>
              </a:spcBef>
            </a:pPr>
            <a:r>
              <a:rPr lang="en-GB" sz="1600" b="1">
                <a:solidFill>
                  <a:srgbClr val="000099"/>
                </a:solidFill>
              </a:rPr>
              <a:t>Similarly because of their relatively low level of traffic the Swedish aviation authority LFV have been developing “Green” 4D trajectories flying CDAs into Stockholm Arlanda, both locally from and across the Atlantic.</a:t>
            </a:r>
          </a:p>
          <a:p>
            <a:pPr eaLnBrk="0" hangingPunct="0">
              <a:spcBef>
                <a:spcPct val="70000"/>
              </a:spcBef>
            </a:pPr>
            <a:r>
              <a:rPr lang="en-GB" sz="1600" b="1">
                <a:solidFill>
                  <a:srgbClr val="000099"/>
                </a:solidFill>
              </a:rPr>
              <a:t>However crews can still make savings using their own initiative.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0083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00837">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4008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083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40083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0083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00840">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008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37" grpId="0" build="p"/>
      <p:bldP spid="140084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36513" y="92075"/>
            <a:ext cx="9086850"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8. Crews Can Save Fuel/Time by Choosing Approach/Runway</a:t>
            </a:r>
          </a:p>
        </p:txBody>
      </p:sp>
      <p:pic>
        <p:nvPicPr>
          <p:cNvPr id="1399812" name="Picture 4" descr="LHR  - Visual v Radar approach  2 - 7oct09"/>
          <p:cNvPicPr>
            <a:picLocks noChangeAspect="1" noChangeArrowheads="1"/>
          </p:cNvPicPr>
          <p:nvPr/>
        </p:nvPicPr>
        <p:blipFill>
          <a:blip r:embed="rId3" cstate="print"/>
          <a:srcRect/>
          <a:stretch>
            <a:fillRect/>
          </a:stretch>
        </p:blipFill>
        <p:spPr bwMode="auto">
          <a:xfrm>
            <a:off x="152400" y="1525588"/>
            <a:ext cx="8959850" cy="4270375"/>
          </a:xfrm>
          <a:prstGeom prst="rect">
            <a:avLst/>
          </a:prstGeom>
          <a:noFill/>
          <a:ln w="9525">
            <a:noFill/>
            <a:miter lim="800000"/>
            <a:headEnd/>
            <a:tailEnd/>
          </a:ln>
        </p:spPr>
      </p:pic>
      <p:sp>
        <p:nvSpPr>
          <p:cNvPr id="1399813" name="Rectangle 5"/>
          <p:cNvSpPr>
            <a:spLocks noChangeArrowheads="1"/>
          </p:cNvSpPr>
          <p:nvPr/>
        </p:nvSpPr>
        <p:spPr bwMode="auto">
          <a:xfrm>
            <a:off x="44450" y="722313"/>
            <a:ext cx="9144000" cy="581025"/>
          </a:xfrm>
          <a:prstGeom prst="rect">
            <a:avLst/>
          </a:prstGeom>
          <a:noFill/>
          <a:ln w="9525">
            <a:noFill/>
            <a:miter lim="800000"/>
            <a:headEnd/>
            <a:tailEnd/>
          </a:ln>
        </p:spPr>
        <p:txBody>
          <a:bodyPr>
            <a:spAutoFit/>
          </a:bodyPr>
          <a:lstStyle/>
          <a:p>
            <a:pPr eaLnBrk="0" hangingPunct="0">
              <a:spcBef>
                <a:spcPct val="50000"/>
              </a:spcBef>
            </a:pPr>
            <a:r>
              <a:rPr lang="en-GB" sz="1600" b="1">
                <a:solidFill>
                  <a:srgbClr val="000099"/>
                </a:solidFill>
              </a:rPr>
              <a:t>Approach tracks into busy airports can be structured with a long lead in for bad weather, and some are flown automatically to follow agreed noise routes.</a:t>
            </a:r>
            <a:endParaRPr lang="en-GB" sz="1200">
              <a:solidFill>
                <a:srgbClr val="000099"/>
              </a:solidFill>
            </a:endParaRPr>
          </a:p>
        </p:txBody>
      </p:sp>
      <p:sp>
        <p:nvSpPr>
          <p:cNvPr id="1399814" name="Line 6"/>
          <p:cNvSpPr>
            <a:spLocks noChangeShapeType="1"/>
          </p:cNvSpPr>
          <p:nvPr/>
        </p:nvSpPr>
        <p:spPr bwMode="auto">
          <a:xfrm>
            <a:off x="6334125" y="1196975"/>
            <a:ext cx="503238" cy="2219325"/>
          </a:xfrm>
          <a:prstGeom prst="line">
            <a:avLst/>
          </a:prstGeom>
          <a:noFill/>
          <a:ln w="57150">
            <a:solidFill>
              <a:srgbClr val="000099"/>
            </a:solidFill>
            <a:round/>
            <a:headEnd/>
            <a:tailEnd type="triangle" w="med" len="med"/>
          </a:ln>
        </p:spPr>
        <p:txBody>
          <a:bodyPr/>
          <a:lstStyle/>
          <a:p>
            <a:endParaRPr lang="en-GB"/>
          </a:p>
        </p:txBody>
      </p:sp>
      <p:sp>
        <p:nvSpPr>
          <p:cNvPr id="1399815" name="Rectangle 7"/>
          <p:cNvSpPr>
            <a:spLocks noChangeArrowheads="1"/>
          </p:cNvSpPr>
          <p:nvPr/>
        </p:nvSpPr>
        <p:spPr bwMode="auto">
          <a:xfrm>
            <a:off x="57150" y="5961063"/>
            <a:ext cx="9086850" cy="336550"/>
          </a:xfrm>
          <a:prstGeom prst="rect">
            <a:avLst/>
          </a:prstGeom>
          <a:noFill/>
          <a:ln w="9525">
            <a:noFill/>
            <a:miter lim="800000"/>
            <a:headEnd/>
            <a:tailEnd/>
          </a:ln>
        </p:spPr>
        <p:txBody>
          <a:bodyPr>
            <a:spAutoFit/>
          </a:bodyPr>
          <a:lstStyle/>
          <a:p>
            <a:pPr eaLnBrk="0" hangingPunct="0">
              <a:spcBef>
                <a:spcPct val="50000"/>
              </a:spcBef>
            </a:pPr>
            <a:r>
              <a:rPr lang="en-GB" sz="1600" b="1">
                <a:solidFill>
                  <a:srgbClr val="000099"/>
                </a:solidFill>
              </a:rPr>
              <a:t>When traffic and weather permits, crews should be allowed to fly shorter visual approaches</a:t>
            </a:r>
            <a:endParaRPr lang="en-GB" sz="1200">
              <a:solidFill>
                <a:srgbClr val="000099"/>
              </a:solidFill>
            </a:endParaRPr>
          </a:p>
        </p:txBody>
      </p:sp>
      <p:sp>
        <p:nvSpPr>
          <p:cNvPr id="1399816" name="Line 8"/>
          <p:cNvSpPr>
            <a:spLocks noChangeShapeType="1"/>
          </p:cNvSpPr>
          <p:nvPr/>
        </p:nvSpPr>
        <p:spPr bwMode="auto">
          <a:xfrm flipH="1" flipV="1">
            <a:off x="2411413" y="4508500"/>
            <a:ext cx="2092325" cy="1512888"/>
          </a:xfrm>
          <a:prstGeom prst="line">
            <a:avLst/>
          </a:prstGeom>
          <a:noFill/>
          <a:ln w="57150">
            <a:solidFill>
              <a:srgbClr val="000099"/>
            </a:solidFill>
            <a:round/>
            <a:headEnd/>
            <a:tailEnd type="triangle" w="med" len="med"/>
          </a:ln>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99813">
                                            <p:txEl>
                                              <p:pRg st="0" end="0"/>
                                            </p:txEl>
                                          </p:spTgt>
                                        </p:tgtEl>
                                        <p:attrNameLst>
                                          <p:attrName>style.visibility</p:attrName>
                                        </p:attrNameLst>
                                      </p:cBhvr>
                                      <p:to>
                                        <p:strVal val="visible"/>
                                      </p:to>
                                    </p:set>
                                    <p:animEffect transition="in" filter="wipe(left)">
                                      <p:cBhvr>
                                        <p:cTn id="7" dur="500"/>
                                        <p:tgtEl>
                                          <p:spTgt spid="13998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99812"/>
                                        </p:tgtEl>
                                        <p:attrNameLst>
                                          <p:attrName>style.visibility</p:attrName>
                                        </p:attrNameLst>
                                      </p:cBhvr>
                                      <p:to>
                                        <p:strVal val="visible"/>
                                      </p:to>
                                    </p:set>
                                    <p:animEffect transition="in" filter="wipe(left)">
                                      <p:cBhvr>
                                        <p:cTn id="11" dur="500"/>
                                        <p:tgtEl>
                                          <p:spTgt spid="139981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99814"/>
                                        </p:tgtEl>
                                        <p:attrNameLst>
                                          <p:attrName>style.visibility</p:attrName>
                                        </p:attrNameLst>
                                      </p:cBhvr>
                                      <p:to>
                                        <p:strVal val="visible"/>
                                      </p:to>
                                    </p:set>
                                    <p:animEffect transition="in" filter="wipe(up)">
                                      <p:cBhvr>
                                        <p:cTn id="15" dur="500"/>
                                        <p:tgtEl>
                                          <p:spTgt spid="13998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99815">
                                            <p:txEl>
                                              <p:pRg st="0" end="0"/>
                                            </p:txEl>
                                          </p:spTgt>
                                        </p:tgtEl>
                                        <p:attrNameLst>
                                          <p:attrName>style.visibility</p:attrName>
                                        </p:attrNameLst>
                                      </p:cBhvr>
                                      <p:to>
                                        <p:strVal val="visible"/>
                                      </p:to>
                                    </p:set>
                                    <p:animEffect transition="in" filter="wipe(left)">
                                      <p:cBhvr>
                                        <p:cTn id="20" dur="500"/>
                                        <p:tgtEl>
                                          <p:spTgt spid="1399815">
                                            <p:txEl>
                                              <p:pRg st="0" end="0"/>
                                            </p:txEl>
                                          </p:spTgt>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399816"/>
                                        </p:tgtEl>
                                        <p:attrNameLst>
                                          <p:attrName>style.visibility</p:attrName>
                                        </p:attrNameLst>
                                      </p:cBhvr>
                                      <p:to>
                                        <p:strVal val="visible"/>
                                      </p:to>
                                    </p:set>
                                    <p:animEffect transition="in" filter="wipe(down)">
                                      <p:cBhvr>
                                        <p:cTn id="24" dur="500"/>
                                        <p:tgtEl>
                                          <p:spTgt spid="139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814" grpId="0" animBg="1"/>
      <p:bldP spid="1399815" grpId="0" build="p"/>
      <p:bldP spid="13998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358900" y="92075"/>
            <a:ext cx="5973763"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9. Steep Approaches – to reduce noise?</a:t>
            </a:r>
          </a:p>
        </p:txBody>
      </p:sp>
      <p:pic>
        <p:nvPicPr>
          <p:cNvPr id="1397764" name="Picture 4" descr="!Steep Approach Airbus A319 Configuration Graphic - 28oct09"/>
          <p:cNvPicPr>
            <a:picLocks noChangeAspect="1" noChangeArrowheads="1"/>
          </p:cNvPicPr>
          <p:nvPr/>
        </p:nvPicPr>
        <p:blipFill>
          <a:blip r:embed="rId3" cstate="print"/>
          <a:srcRect/>
          <a:stretch>
            <a:fillRect/>
          </a:stretch>
        </p:blipFill>
        <p:spPr bwMode="auto">
          <a:xfrm>
            <a:off x="4783138" y="3325813"/>
            <a:ext cx="4138612" cy="3097212"/>
          </a:xfrm>
          <a:prstGeom prst="rect">
            <a:avLst/>
          </a:prstGeom>
          <a:noFill/>
          <a:ln w="12700">
            <a:solidFill>
              <a:schemeClr val="tx1"/>
            </a:solidFill>
            <a:miter lim="800000"/>
            <a:headEnd/>
            <a:tailEnd/>
          </a:ln>
        </p:spPr>
      </p:pic>
      <p:pic>
        <p:nvPicPr>
          <p:cNvPr id="1397767" name="Picture 7" descr="!London City Airport  Runway  26 - 25oct09"/>
          <p:cNvPicPr>
            <a:picLocks noChangeAspect="1" noChangeArrowheads="1"/>
          </p:cNvPicPr>
          <p:nvPr/>
        </p:nvPicPr>
        <p:blipFill>
          <a:blip r:embed="rId4" cstate="print"/>
          <a:srcRect/>
          <a:stretch>
            <a:fillRect/>
          </a:stretch>
        </p:blipFill>
        <p:spPr bwMode="auto">
          <a:xfrm>
            <a:off x="4787900" y="501650"/>
            <a:ext cx="4138613" cy="2757488"/>
          </a:xfrm>
          <a:prstGeom prst="rect">
            <a:avLst/>
          </a:prstGeom>
          <a:noFill/>
          <a:ln w="12700">
            <a:solidFill>
              <a:schemeClr val="tx1"/>
            </a:solidFill>
            <a:miter lim="800000"/>
            <a:headEnd/>
            <a:tailEnd/>
          </a:ln>
        </p:spPr>
      </p:pic>
      <p:sp>
        <p:nvSpPr>
          <p:cNvPr id="36869" name="Text Box 8"/>
          <p:cNvSpPr txBox="1">
            <a:spLocks noChangeArrowheads="1"/>
          </p:cNvSpPr>
          <p:nvPr/>
        </p:nvSpPr>
        <p:spPr bwMode="auto">
          <a:xfrm>
            <a:off x="5435600" y="582613"/>
            <a:ext cx="3097213" cy="304800"/>
          </a:xfrm>
          <a:prstGeom prst="rect">
            <a:avLst/>
          </a:prstGeom>
          <a:noFill/>
          <a:ln w="9525">
            <a:noFill/>
            <a:miter lim="800000"/>
            <a:headEnd/>
            <a:tailEnd/>
          </a:ln>
        </p:spPr>
        <p:txBody>
          <a:bodyPr>
            <a:spAutoFit/>
          </a:bodyPr>
          <a:lstStyle/>
          <a:p>
            <a:pPr algn="ctr" eaLnBrk="0" hangingPunct="0">
              <a:spcBef>
                <a:spcPct val="50000"/>
              </a:spcBef>
            </a:pPr>
            <a:r>
              <a:rPr lang="en-GB" sz="1400" b="1">
                <a:solidFill>
                  <a:srgbClr val="000099"/>
                </a:solidFill>
              </a:rPr>
              <a:t>London City Airport</a:t>
            </a:r>
          </a:p>
        </p:txBody>
      </p:sp>
      <p:sp>
        <p:nvSpPr>
          <p:cNvPr id="1397769" name="Rectangle 9"/>
          <p:cNvSpPr>
            <a:spLocks noChangeArrowheads="1"/>
          </p:cNvSpPr>
          <p:nvPr/>
        </p:nvSpPr>
        <p:spPr bwMode="auto">
          <a:xfrm>
            <a:off x="250825" y="485775"/>
            <a:ext cx="4389438" cy="5959475"/>
          </a:xfrm>
          <a:prstGeom prst="rect">
            <a:avLst/>
          </a:prstGeom>
          <a:noFill/>
          <a:ln w="9525">
            <a:noFill/>
            <a:miter lim="800000"/>
            <a:headEnd/>
            <a:tailEnd/>
          </a:ln>
        </p:spPr>
        <p:txBody>
          <a:bodyPr>
            <a:spAutoFit/>
          </a:bodyPr>
          <a:lstStyle/>
          <a:p>
            <a:pPr eaLnBrk="0" hangingPunct="0">
              <a:spcBef>
                <a:spcPct val="50000"/>
              </a:spcBef>
            </a:pPr>
            <a:r>
              <a:rPr lang="en-GB" sz="1600" b="1" dirty="0">
                <a:solidFill>
                  <a:srgbClr val="000099"/>
                </a:solidFill>
              </a:rPr>
              <a:t>Steep approaches were mainly operated by quiet STOL turboprop aircraft </a:t>
            </a:r>
            <a:r>
              <a:rPr lang="en-GB" sz="1600" b="1" dirty="0" smtClean="0">
                <a:solidFill>
                  <a:srgbClr val="000099"/>
                </a:solidFill>
              </a:rPr>
              <a:t>which </a:t>
            </a:r>
            <a:r>
              <a:rPr lang="en-GB" sz="1600" b="1" dirty="0">
                <a:solidFill>
                  <a:srgbClr val="000099"/>
                </a:solidFill>
              </a:rPr>
              <a:t>were cleared to operate into short runway airports close to city downtown areas.</a:t>
            </a:r>
          </a:p>
          <a:p>
            <a:pPr eaLnBrk="0" hangingPunct="0">
              <a:spcBef>
                <a:spcPct val="50000"/>
              </a:spcBef>
            </a:pPr>
            <a:r>
              <a:rPr lang="en-GB" sz="1600" b="1" dirty="0">
                <a:solidFill>
                  <a:srgbClr val="000099"/>
                </a:solidFill>
              </a:rPr>
              <a:t>Airbus have obtained  approval for their smallest aircraft the A318 to fly the 5.5º approach into London City Airport.</a:t>
            </a:r>
          </a:p>
          <a:p>
            <a:pPr eaLnBrk="0" hangingPunct="0">
              <a:spcBef>
                <a:spcPct val="50000"/>
              </a:spcBef>
            </a:pPr>
            <a:r>
              <a:rPr lang="en-GB" sz="1600" b="1" dirty="0">
                <a:solidFill>
                  <a:srgbClr val="000099"/>
                </a:solidFill>
              </a:rPr>
              <a:t>To fly a steep approach on jet aircraft requires extra drag and a switch on the A318 changes the flight control laws to extend some </a:t>
            </a:r>
            <a:r>
              <a:rPr lang="en-GB" sz="1600" b="1" dirty="0" err="1">
                <a:solidFill>
                  <a:srgbClr val="000099"/>
                </a:solidFill>
              </a:rPr>
              <a:t>speedbrakes</a:t>
            </a:r>
            <a:r>
              <a:rPr lang="en-GB" sz="1600" b="1" dirty="0">
                <a:solidFill>
                  <a:srgbClr val="000099"/>
                </a:solidFill>
              </a:rPr>
              <a:t> during the final descent, and gives the pilot aural warnings when to start the flare to land which is made about 40ft sooner than normal.</a:t>
            </a:r>
          </a:p>
          <a:p>
            <a:pPr eaLnBrk="0" hangingPunct="0">
              <a:spcBef>
                <a:spcPct val="50000"/>
              </a:spcBef>
            </a:pPr>
            <a:r>
              <a:rPr lang="en-GB" sz="1600" b="1" dirty="0">
                <a:solidFill>
                  <a:srgbClr val="000099"/>
                </a:solidFill>
              </a:rPr>
              <a:t>The autopilot must be disconnected before reaching the minimum altitude when the runway must be in sight which is higher than for the normal 3 degree approach.</a:t>
            </a:r>
          </a:p>
          <a:p>
            <a:pPr eaLnBrk="0" hangingPunct="0">
              <a:spcBef>
                <a:spcPct val="50000"/>
              </a:spcBef>
            </a:pPr>
            <a:r>
              <a:rPr lang="en-GB" sz="1600" b="1" dirty="0">
                <a:solidFill>
                  <a:srgbClr val="000099"/>
                </a:solidFill>
              </a:rPr>
              <a:t>Steep approaches are not expected to be possible by larger Airbus aircraft, but work will concentrate on reduction of aerodynamic noise during approach.</a:t>
            </a:r>
          </a:p>
        </p:txBody>
      </p:sp>
      <p:pic>
        <p:nvPicPr>
          <p:cNvPr id="1397771" name="Picture 11" descr="!LCY Brymon DH7 - 25oct09"/>
          <p:cNvPicPr>
            <a:picLocks noChangeAspect="1" noChangeArrowheads="1"/>
          </p:cNvPicPr>
          <p:nvPr/>
        </p:nvPicPr>
        <p:blipFill>
          <a:blip r:embed="rId5" cstate="print"/>
          <a:srcRect/>
          <a:stretch>
            <a:fillRect/>
          </a:stretch>
        </p:blipFill>
        <p:spPr bwMode="auto">
          <a:xfrm>
            <a:off x="4948238" y="1006475"/>
            <a:ext cx="1800225" cy="849313"/>
          </a:xfrm>
          <a:prstGeom prst="rect">
            <a:avLst/>
          </a:prstGeom>
          <a:noFill/>
          <a:ln w="9525">
            <a:noFill/>
            <a:miter lim="800000"/>
            <a:headEnd/>
            <a:tailEnd/>
          </a:ln>
        </p:spPr>
      </p:pic>
      <p:pic>
        <p:nvPicPr>
          <p:cNvPr id="1397772" name="Picture 12" descr="RAeS TLS - Ann Dowling Tom Hynes Blended Body Silent Aircraft - 21apr10"/>
          <p:cNvPicPr>
            <a:picLocks noChangeAspect="1" noChangeArrowheads="1"/>
          </p:cNvPicPr>
          <p:nvPr/>
        </p:nvPicPr>
        <p:blipFill>
          <a:blip r:embed="rId6" cstate="print"/>
          <a:srcRect/>
          <a:stretch>
            <a:fillRect/>
          </a:stretch>
        </p:blipFill>
        <p:spPr bwMode="auto">
          <a:xfrm>
            <a:off x="1489075" y="1692275"/>
            <a:ext cx="6118225" cy="2279650"/>
          </a:xfrm>
          <a:prstGeom prst="rect">
            <a:avLst/>
          </a:prstGeom>
          <a:noFill/>
          <a:ln w="12700">
            <a:solidFill>
              <a:schemeClr val="tx1"/>
            </a:solidFill>
            <a:miter lim="800000"/>
            <a:headEnd/>
            <a:tailEnd/>
          </a:ln>
        </p:spPr>
      </p:pic>
      <p:sp>
        <p:nvSpPr>
          <p:cNvPr id="1397773" name="Text Box 13"/>
          <p:cNvSpPr txBox="1">
            <a:spLocks noChangeArrowheads="1"/>
          </p:cNvSpPr>
          <p:nvPr/>
        </p:nvSpPr>
        <p:spPr bwMode="auto">
          <a:xfrm>
            <a:off x="1471613" y="3949700"/>
            <a:ext cx="6118225" cy="1135063"/>
          </a:xfrm>
          <a:prstGeom prst="rect">
            <a:avLst/>
          </a:prstGeom>
          <a:solidFill>
            <a:schemeClr val="bg1"/>
          </a:solidFill>
          <a:ln w="12700">
            <a:solidFill>
              <a:schemeClr val="tx1"/>
            </a:solidFill>
            <a:miter lim="800000"/>
            <a:headEnd/>
            <a:tailEnd/>
          </a:ln>
        </p:spPr>
        <p:txBody>
          <a:bodyPr/>
          <a:lstStyle/>
          <a:p>
            <a:pPr algn="ctr" eaLnBrk="0" hangingPunct="0"/>
            <a:r>
              <a:rPr lang="en-GB" sz="2000" b="1"/>
              <a:t>Dame Ann Dowling &amp; Tom Hynes </a:t>
            </a:r>
          </a:p>
          <a:p>
            <a:pPr algn="ctr" eaLnBrk="0" hangingPunct="0"/>
            <a:r>
              <a:rPr lang="en-GB" sz="2000" b="1"/>
              <a:t>found for the Silent Aircraft Initiative </a:t>
            </a:r>
          </a:p>
          <a:p>
            <a:pPr algn="ctr" eaLnBrk="0" hangingPunct="0"/>
            <a:r>
              <a:rPr lang="en-GB" sz="2000" b="1"/>
              <a:t>Optimum Approach Glide Slope Angle = 3.9º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97769">
                                            <p:txEl>
                                              <p:pRg st="0" end="0"/>
                                            </p:txEl>
                                          </p:spTgt>
                                        </p:tgtEl>
                                        <p:attrNameLst>
                                          <p:attrName>style.visibility</p:attrName>
                                        </p:attrNameLst>
                                      </p:cBhvr>
                                      <p:to>
                                        <p:strVal val="visible"/>
                                      </p:to>
                                    </p:set>
                                    <p:animEffect transition="in" filter="wipe(left)">
                                      <p:cBhvr>
                                        <p:cTn id="7" dur="500"/>
                                        <p:tgtEl>
                                          <p:spTgt spid="139776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97767"/>
                                        </p:tgtEl>
                                        <p:attrNameLst>
                                          <p:attrName>style.visibility</p:attrName>
                                        </p:attrNameLst>
                                      </p:cBhvr>
                                      <p:to>
                                        <p:strVal val="visible"/>
                                      </p:to>
                                    </p:set>
                                    <p:animEffect transition="in" filter="wipe(left)">
                                      <p:cBhvr>
                                        <p:cTn id="11" dur="500"/>
                                        <p:tgtEl>
                                          <p:spTgt spid="139776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97771"/>
                                        </p:tgtEl>
                                        <p:attrNameLst>
                                          <p:attrName>style.visibility</p:attrName>
                                        </p:attrNameLst>
                                      </p:cBhvr>
                                      <p:to>
                                        <p:strVal val="visible"/>
                                      </p:to>
                                    </p:set>
                                    <p:animEffect transition="in" filter="wipe(left)">
                                      <p:cBhvr>
                                        <p:cTn id="15" dur="500"/>
                                        <p:tgtEl>
                                          <p:spTgt spid="1397771"/>
                                        </p:tgtEl>
                                      </p:cBhvr>
                                    </p:animEffect>
                                  </p:childTnLst>
                                  <p:subTnLst>
                                    <p:set>
                                      <p:cBhvr override="childStyle">
                                        <p:cTn dur="1" fill="hold" display="0" masterRel="nextClick" afterEffect="1"/>
                                        <p:tgtEl>
                                          <p:spTgt spid="1397771"/>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97769">
                                            <p:txEl>
                                              <p:pRg st="1" end="1"/>
                                            </p:txEl>
                                          </p:spTgt>
                                        </p:tgtEl>
                                        <p:attrNameLst>
                                          <p:attrName>style.visibility</p:attrName>
                                        </p:attrNameLst>
                                      </p:cBhvr>
                                      <p:to>
                                        <p:strVal val="visible"/>
                                      </p:to>
                                    </p:set>
                                    <p:animEffect transition="in" filter="wipe(left)">
                                      <p:cBhvr>
                                        <p:cTn id="20" dur="500"/>
                                        <p:tgtEl>
                                          <p:spTgt spid="1397769">
                                            <p:txEl>
                                              <p:pRg st="1" end="1"/>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397769">
                                            <p:txEl>
                                              <p:pRg st="2" end="2"/>
                                            </p:txEl>
                                          </p:spTgt>
                                        </p:tgtEl>
                                        <p:attrNameLst>
                                          <p:attrName>style.visibility</p:attrName>
                                        </p:attrNameLst>
                                      </p:cBhvr>
                                      <p:to>
                                        <p:strVal val="visible"/>
                                      </p:to>
                                    </p:set>
                                    <p:animEffect transition="in" filter="wipe(left)">
                                      <p:cBhvr>
                                        <p:cTn id="24" dur="500"/>
                                        <p:tgtEl>
                                          <p:spTgt spid="1397769">
                                            <p:txEl>
                                              <p:pRg st="2" end="2"/>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397764"/>
                                        </p:tgtEl>
                                        <p:attrNameLst>
                                          <p:attrName>style.visibility</p:attrName>
                                        </p:attrNameLst>
                                      </p:cBhvr>
                                      <p:to>
                                        <p:strVal val="visible"/>
                                      </p:to>
                                    </p:set>
                                    <p:animEffect transition="in" filter="wipe(left)">
                                      <p:cBhvr>
                                        <p:cTn id="28" dur="500"/>
                                        <p:tgtEl>
                                          <p:spTgt spid="13977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97769">
                                            <p:txEl>
                                              <p:pRg st="3" end="3"/>
                                            </p:txEl>
                                          </p:spTgt>
                                        </p:tgtEl>
                                        <p:attrNameLst>
                                          <p:attrName>style.visibility</p:attrName>
                                        </p:attrNameLst>
                                      </p:cBhvr>
                                      <p:to>
                                        <p:strVal val="visible"/>
                                      </p:to>
                                    </p:set>
                                    <p:animEffect transition="in" filter="wipe(left)">
                                      <p:cBhvr>
                                        <p:cTn id="33" dur="500"/>
                                        <p:tgtEl>
                                          <p:spTgt spid="139776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97769">
                                            <p:txEl>
                                              <p:pRg st="4" end="4"/>
                                            </p:txEl>
                                          </p:spTgt>
                                        </p:tgtEl>
                                        <p:attrNameLst>
                                          <p:attrName>style.visibility</p:attrName>
                                        </p:attrNameLst>
                                      </p:cBhvr>
                                      <p:to>
                                        <p:strVal val="visible"/>
                                      </p:to>
                                    </p:set>
                                    <p:animEffect transition="in" filter="wipe(left)">
                                      <p:cBhvr>
                                        <p:cTn id="38" dur="500"/>
                                        <p:tgtEl>
                                          <p:spTgt spid="139776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397772"/>
                                        </p:tgtEl>
                                        <p:attrNameLst>
                                          <p:attrName>style.visibility</p:attrName>
                                        </p:attrNameLst>
                                      </p:cBhvr>
                                      <p:to>
                                        <p:strVal val="visible"/>
                                      </p:to>
                                    </p:set>
                                    <p:anim calcmode="lin" valueType="num">
                                      <p:cBhvr>
                                        <p:cTn id="43" dur="1000" fill="hold"/>
                                        <p:tgtEl>
                                          <p:spTgt spid="1397772"/>
                                        </p:tgtEl>
                                        <p:attrNameLst>
                                          <p:attrName>ppt_w</p:attrName>
                                        </p:attrNameLst>
                                      </p:cBhvr>
                                      <p:tavLst>
                                        <p:tav tm="0">
                                          <p:val>
                                            <p:strVal val="#ppt_w*0.70"/>
                                          </p:val>
                                        </p:tav>
                                        <p:tav tm="100000">
                                          <p:val>
                                            <p:strVal val="#ppt_w"/>
                                          </p:val>
                                        </p:tav>
                                      </p:tavLst>
                                    </p:anim>
                                    <p:anim calcmode="lin" valueType="num">
                                      <p:cBhvr>
                                        <p:cTn id="44" dur="1000" fill="hold"/>
                                        <p:tgtEl>
                                          <p:spTgt spid="1397772"/>
                                        </p:tgtEl>
                                        <p:attrNameLst>
                                          <p:attrName>ppt_h</p:attrName>
                                        </p:attrNameLst>
                                      </p:cBhvr>
                                      <p:tavLst>
                                        <p:tav tm="0">
                                          <p:val>
                                            <p:strVal val="#ppt_h"/>
                                          </p:val>
                                        </p:tav>
                                        <p:tav tm="100000">
                                          <p:val>
                                            <p:strVal val="#ppt_h"/>
                                          </p:val>
                                        </p:tav>
                                      </p:tavLst>
                                    </p:anim>
                                    <p:animEffect transition="in" filter="fade">
                                      <p:cBhvr>
                                        <p:cTn id="45" dur="1000"/>
                                        <p:tgtEl>
                                          <p:spTgt spid="1397772"/>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397773"/>
                                        </p:tgtEl>
                                        <p:attrNameLst>
                                          <p:attrName>style.visibility</p:attrName>
                                        </p:attrNameLst>
                                      </p:cBhvr>
                                      <p:to>
                                        <p:strVal val="visible"/>
                                      </p:to>
                                    </p:set>
                                    <p:anim calcmode="lin" valueType="num">
                                      <p:cBhvr>
                                        <p:cTn id="48" dur="1000" fill="hold"/>
                                        <p:tgtEl>
                                          <p:spTgt spid="1397773"/>
                                        </p:tgtEl>
                                        <p:attrNameLst>
                                          <p:attrName>ppt_w</p:attrName>
                                        </p:attrNameLst>
                                      </p:cBhvr>
                                      <p:tavLst>
                                        <p:tav tm="0">
                                          <p:val>
                                            <p:strVal val="#ppt_w*0.70"/>
                                          </p:val>
                                        </p:tav>
                                        <p:tav tm="100000">
                                          <p:val>
                                            <p:strVal val="#ppt_w"/>
                                          </p:val>
                                        </p:tav>
                                      </p:tavLst>
                                    </p:anim>
                                    <p:anim calcmode="lin" valueType="num">
                                      <p:cBhvr>
                                        <p:cTn id="49" dur="1000" fill="hold"/>
                                        <p:tgtEl>
                                          <p:spTgt spid="1397773"/>
                                        </p:tgtEl>
                                        <p:attrNameLst>
                                          <p:attrName>ppt_h</p:attrName>
                                        </p:attrNameLst>
                                      </p:cBhvr>
                                      <p:tavLst>
                                        <p:tav tm="0">
                                          <p:val>
                                            <p:strVal val="#ppt_h"/>
                                          </p:val>
                                        </p:tav>
                                        <p:tav tm="100000">
                                          <p:val>
                                            <p:strVal val="#ppt_h"/>
                                          </p:val>
                                        </p:tav>
                                      </p:tavLst>
                                    </p:anim>
                                    <p:animEffect transition="in" filter="fade">
                                      <p:cBhvr>
                                        <p:cTn id="50" dur="1000"/>
                                        <p:tgtEl>
                                          <p:spTgt spid="139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7769" grpId="0" build="p"/>
      <p:bldP spid="139777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025525" y="92075"/>
            <a:ext cx="6954838"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10. Past Examples of Operational Fuel Savings</a:t>
            </a:r>
          </a:p>
        </p:txBody>
      </p:sp>
      <p:pic>
        <p:nvPicPr>
          <p:cNvPr id="1395716" name="Picture 4" descr="!TriStar extra fuel burn - 25oct09"/>
          <p:cNvPicPr>
            <a:picLocks noChangeAspect="1" noChangeArrowheads="1"/>
          </p:cNvPicPr>
          <p:nvPr/>
        </p:nvPicPr>
        <p:blipFill>
          <a:blip r:embed="rId3" cstate="print"/>
          <a:srcRect/>
          <a:stretch>
            <a:fillRect/>
          </a:stretch>
        </p:blipFill>
        <p:spPr bwMode="auto">
          <a:xfrm>
            <a:off x="3067050" y="606425"/>
            <a:ext cx="5930900" cy="5684838"/>
          </a:xfrm>
          <a:prstGeom prst="rect">
            <a:avLst/>
          </a:prstGeom>
          <a:noFill/>
          <a:ln w="12700">
            <a:solidFill>
              <a:schemeClr val="tx1"/>
            </a:solidFill>
            <a:miter lim="800000"/>
            <a:headEnd/>
            <a:tailEnd/>
          </a:ln>
        </p:spPr>
      </p:pic>
      <p:sp>
        <p:nvSpPr>
          <p:cNvPr id="1395717" name="Rectangle 5"/>
          <p:cNvSpPr>
            <a:spLocks noChangeArrowheads="1"/>
          </p:cNvSpPr>
          <p:nvPr/>
        </p:nvSpPr>
        <p:spPr bwMode="auto">
          <a:xfrm>
            <a:off x="88900" y="587375"/>
            <a:ext cx="2916238" cy="5688013"/>
          </a:xfrm>
          <a:prstGeom prst="rect">
            <a:avLst/>
          </a:prstGeom>
          <a:noFill/>
          <a:ln w="9525">
            <a:noFill/>
            <a:miter lim="800000"/>
            <a:headEnd/>
            <a:tailEnd/>
          </a:ln>
        </p:spPr>
        <p:txBody>
          <a:bodyPr lIns="0" tIns="0" rIns="0" bIns="0">
            <a:spAutoFit/>
          </a:bodyPr>
          <a:lstStyle/>
          <a:p>
            <a:pPr algn="ctr" eaLnBrk="0" hangingPunct="0">
              <a:spcBef>
                <a:spcPct val="25000"/>
              </a:spcBef>
            </a:pPr>
            <a:r>
              <a:rPr lang="en-GB" sz="1600" b="1">
                <a:solidFill>
                  <a:srgbClr val="000099"/>
                </a:solidFill>
              </a:rPr>
              <a:t>Example of 8% Immediate Fuel Saving  by Crews </a:t>
            </a:r>
          </a:p>
          <a:p>
            <a:pPr eaLnBrk="0" hangingPunct="0">
              <a:spcBef>
                <a:spcPct val="25000"/>
              </a:spcBef>
            </a:pPr>
            <a:r>
              <a:rPr lang="en-GB" sz="1600" b="1">
                <a:solidFill>
                  <a:srgbClr val="000099"/>
                </a:solidFill>
              </a:rPr>
              <a:t>Flight data recording showed that an aircraft fleet was not operating efficiently. </a:t>
            </a:r>
          </a:p>
          <a:p>
            <a:pPr eaLnBrk="0" hangingPunct="0">
              <a:spcBef>
                <a:spcPct val="25000"/>
              </a:spcBef>
            </a:pPr>
            <a:r>
              <a:rPr lang="en-GB" sz="1600" b="1">
                <a:solidFill>
                  <a:srgbClr val="000099"/>
                </a:solidFill>
              </a:rPr>
              <a:t>A fuel economy  newsletter listed the flight segments and what how much extra fuel was being  burnt / could be saved by a better operation.</a:t>
            </a:r>
          </a:p>
          <a:p>
            <a:pPr eaLnBrk="0" hangingPunct="0">
              <a:spcBef>
                <a:spcPct val="25000"/>
              </a:spcBef>
            </a:pPr>
            <a:r>
              <a:rPr lang="en-GB" sz="1600" b="1">
                <a:solidFill>
                  <a:srgbClr val="000099"/>
                </a:solidFill>
              </a:rPr>
              <a:t>The total extra burn was possibly 26% but this was unlikely to be saved as not all items would occur on one leg.</a:t>
            </a:r>
          </a:p>
          <a:p>
            <a:pPr eaLnBrk="0" hangingPunct="0">
              <a:spcBef>
                <a:spcPct val="25000"/>
              </a:spcBef>
            </a:pPr>
            <a:r>
              <a:rPr lang="en-GB" sz="1600" b="1">
                <a:solidFill>
                  <a:srgbClr val="000099"/>
                </a:solidFill>
              </a:rPr>
              <a:t>After crews  were made aware of the penalties and some changes in procedures an 8% saving was achieved immediately.</a:t>
            </a:r>
          </a:p>
          <a:p>
            <a:pPr eaLnBrk="0" hangingPunct="0">
              <a:spcBef>
                <a:spcPct val="25000"/>
              </a:spcBef>
            </a:pPr>
            <a:r>
              <a:rPr lang="en-GB" sz="1600" b="1" i="1">
                <a:solidFill>
                  <a:srgbClr val="000099"/>
                </a:solidFill>
              </a:rPr>
              <a:t>Departure/arrival procedures in italics are not optimised in current operations. </a:t>
            </a:r>
          </a:p>
        </p:txBody>
      </p:sp>
      <p:sp>
        <p:nvSpPr>
          <p:cNvPr id="1395718" name="Text Box 6"/>
          <p:cNvSpPr txBox="1">
            <a:spLocks noChangeArrowheads="1"/>
          </p:cNvSpPr>
          <p:nvPr/>
        </p:nvSpPr>
        <p:spPr bwMode="auto">
          <a:xfrm>
            <a:off x="7380288" y="1611313"/>
            <a:ext cx="1295400" cy="304800"/>
          </a:xfrm>
          <a:prstGeom prst="rect">
            <a:avLst/>
          </a:prstGeom>
          <a:noFill/>
          <a:ln w="9525">
            <a:noFill/>
            <a:miter lim="800000"/>
            <a:headEnd/>
            <a:tailEnd/>
          </a:ln>
        </p:spPr>
        <p:txBody>
          <a:bodyPr>
            <a:spAutoFit/>
          </a:bodyPr>
          <a:lstStyle/>
          <a:p>
            <a:pPr algn="r" eaLnBrk="0" hangingPunct="0">
              <a:spcBef>
                <a:spcPct val="50000"/>
              </a:spcBef>
            </a:pPr>
            <a:r>
              <a:rPr lang="en-GB" sz="1400" b="1">
                <a:solidFill>
                  <a:srgbClr val="3366CC"/>
                </a:solidFill>
              </a:rPr>
              <a:t>1979 prices</a:t>
            </a:r>
          </a:p>
        </p:txBody>
      </p:sp>
      <p:sp>
        <p:nvSpPr>
          <p:cNvPr id="1395719" name="Text Box 7"/>
          <p:cNvSpPr txBox="1">
            <a:spLocks noChangeArrowheads="1"/>
          </p:cNvSpPr>
          <p:nvPr/>
        </p:nvSpPr>
        <p:spPr bwMode="auto">
          <a:xfrm>
            <a:off x="6418263" y="5876925"/>
            <a:ext cx="2663825" cy="304800"/>
          </a:xfrm>
          <a:prstGeom prst="rect">
            <a:avLst/>
          </a:prstGeom>
          <a:noFill/>
          <a:ln w="9525">
            <a:noFill/>
            <a:miter lim="800000"/>
            <a:headEnd/>
            <a:tailEnd/>
          </a:ln>
        </p:spPr>
        <p:txBody>
          <a:bodyPr>
            <a:spAutoFit/>
          </a:bodyPr>
          <a:lstStyle/>
          <a:p>
            <a:pPr algn="r" eaLnBrk="0" hangingPunct="0">
              <a:spcBef>
                <a:spcPct val="50000"/>
              </a:spcBef>
            </a:pPr>
            <a:r>
              <a:rPr lang="en-GB" sz="1400" b="1">
                <a:solidFill>
                  <a:srgbClr val="FC0202"/>
                </a:solidFill>
              </a:rPr>
              <a:t>Potential Fuel Saving 26%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95717">
                                            <p:txEl>
                                              <p:pRg st="0" end="0"/>
                                            </p:txEl>
                                          </p:spTgt>
                                        </p:tgtEl>
                                        <p:attrNameLst>
                                          <p:attrName>style.visibility</p:attrName>
                                        </p:attrNameLst>
                                      </p:cBhvr>
                                      <p:to>
                                        <p:strVal val="visible"/>
                                      </p:to>
                                    </p:set>
                                    <p:animEffect transition="in" filter="wipe(left)">
                                      <p:cBhvr>
                                        <p:cTn id="7" dur="500"/>
                                        <p:tgtEl>
                                          <p:spTgt spid="13957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95716"/>
                                        </p:tgtEl>
                                        <p:attrNameLst>
                                          <p:attrName>style.visibility</p:attrName>
                                        </p:attrNameLst>
                                      </p:cBhvr>
                                      <p:to>
                                        <p:strVal val="visible"/>
                                      </p:to>
                                    </p:set>
                                    <p:animEffect transition="in" filter="wipe(left)">
                                      <p:cBhvr>
                                        <p:cTn id="11" dur="500"/>
                                        <p:tgtEl>
                                          <p:spTgt spid="13957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95717">
                                            <p:txEl>
                                              <p:pRg st="1" end="1"/>
                                            </p:txEl>
                                          </p:spTgt>
                                        </p:tgtEl>
                                        <p:attrNameLst>
                                          <p:attrName>style.visibility</p:attrName>
                                        </p:attrNameLst>
                                      </p:cBhvr>
                                      <p:to>
                                        <p:strVal val="visible"/>
                                      </p:to>
                                    </p:set>
                                    <p:animEffect transition="in" filter="wipe(left)">
                                      <p:cBhvr>
                                        <p:cTn id="15" dur="500"/>
                                        <p:tgtEl>
                                          <p:spTgt spid="1395717">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95717">
                                            <p:txEl>
                                              <p:pRg st="2" end="2"/>
                                            </p:txEl>
                                          </p:spTgt>
                                        </p:tgtEl>
                                        <p:attrNameLst>
                                          <p:attrName>style.visibility</p:attrName>
                                        </p:attrNameLst>
                                      </p:cBhvr>
                                      <p:to>
                                        <p:strVal val="visible"/>
                                      </p:to>
                                    </p:set>
                                    <p:animEffect transition="in" filter="wipe(left)">
                                      <p:cBhvr>
                                        <p:cTn id="19" dur="500"/>
                                        <p:tgtEl>
                                          <p:spTgt spid="1395717">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95717">
                                            <p:txEl>
                                              <p:pRg st="3" end="3"/>
                                            </p:txEl>
                                          </p:spTgt>
                                        </p:tgtEl>
                                        <p:attrNameLst>
                                          <p:attrName>style.visibility</p:attrName>
                                        </p:attrNameLst>
                                      </p:cBhvr>
                                      <p:to>
                                        <p:strVal val="visible"/>
                                      </p:to>
                                    </p:set>
                                    <p:animEffect transition="in" filter="wipe(left)">
                                      <p:cBhvr>
                                        <p:cTn id="23" dur="500"/>
                                        <p:tgtEl>
                                          <p:spTgt spid="1395717">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95718"/>
                                        </p:tgtEl>
                                        <p:attrNameLst>
                                          <p:attrName>style.visibility</p:attrName>
                                        </p:attrNameLst>
                                      </p:cBhvr>
                                      <p:to>
                                        <p:strVal val="visible"/>
                                      </p:to>
                                    </p:set>
                                    <p:animEffect transition="in" filter="wipe(left)">
                                      <p:cBhvr>
                                        <p:cTn id="27" dur="500"/>
                                        <p:tgtEl>
                                          <p:spTgt spid="13957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95719"/>
                                        </p:tgtEl>
                                        <p:attrNameLst>
                                          <p:attrName>style.visibility</p:attrName>
                                        </p:attrNameLst>
                                      </p:cBhvr>
                                      <p:to>
                                        <p:strVal val="visible"/>
                                      </p:to>
                                    </p:set>
                                    <p:animEffect transition="in" filter="wipe(left)">
                                      <p:cBhvr>
                                        <p:cTn id="31" dur="500"/>
                                        <p:tgtEl>
                                          <p:spTgt spid="13957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95717">
                                            <p:txEl>
                                              <p:pRg st="4" end="4"/>
                                            </p:txEl>
                                          </p:spTgt>
                                        </p:tgtEl>
                                        <p:attrNameLst>
                                          <p:attrName>style.visibility</p:attrName>
                                        </p:attrNameLst>
                                      </p:cBhvr>
                                      <p:to>
                                        <p:strVal val="visible"/>
                                      </p:to>
                                    </p:set>
                                    <p:animEffect transition="in" filter="wipe(left)">
                                      <p:cBhvr>
                                        <p:cTn id="36" dur="500"/>
                                        <p:tgtEl>
                                          <p:spTgt spid="139571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95717">
                                            <p:txEl>
                                              <p:pRg st="5" end="5"/>
                                            </p:txEl>
                                          </p:spTgt>
                                        </p:tgtEl>
                                        <p:attrNameLst>
                                          <p:attrName>style.visibility</p:attrName>
                                        </p:attrNameLst>
                                      </p:cBhvr>
                                      <p:to>
                                        <p:strVal val="visible"/>
                                      </p:to>
                                    </p:set>
                                    <p:animEffect transition="in" filter="wipe(left)">
                                      <p:cBhvr>
                                        <p:cTn id="41" dur="500"/>
                                        <p:tgtEl>
                                          <p:spTgt spid="13957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5717" grpId="0" build="p"/>
      <p:bldP spid="1395718" grpId="0"/>
      <p:bldP spid="13957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025525" y="92075"/>
            <a:ext cx="6954838"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10. Past Examples of Operational Fuel Savings</a:t>
            </a:r>
          </a:p>
        </p:txBody>
      </p:sp>
      <p:pic>
        <p:nvPicPr>
          <p:cNvPr id="1395716" name="Picture 4" descr="!TriStar extra fuel burn - 25oct09"/>
          <p:cNvPicPr>
            <a:picLocks noChangeAspect="1" noChangeArrowheads="1"/>
          </p:cNvPicPr>
          <p:nvPr/>
        </p:nvPicPr>
        <p:blipFill>
          <a:blip r:embed="rId3" cstate="print"/>
          <a:srcRect/>
          <a:stretch>
            <a:fillRect/>
          </a:stretch>
        </p:blipFill>
        <p:spPr bwMode="auto">
          <a:xfrm>
            <a:off x="3067050" y="606425"/>
            <a:ext cx="5930900" cy="5684838"/>
          </a:xfrm>
          <a:prstGeom prst="rect">
            <a:avLst/>
          </a:prstGeom>
          <a:noFill/>
          <a:ln w="12700">
            <a:solidFill>
              <a:schemeClr val="tx1"/>
            </a:solidFill>
            <a:miter lim="800000"/>
            <a:headEnd/>
            <a:tailEnd/>
          </a:ln>
        </p:spPr>
      </p:pic>
      <p:sp>
        <p:nvSpPr>
          <p:cNvPr id="1395717" name="Rectangle 5"/>
          <p:cNvSpPr>
            <a:spLocks noChangeArrowheads="1"/>
          </p:cNvSpPr>
          <p:nvPr/>
        </p:nvSpPr>
        <p:spPr bwMode="auto">
          <a:xfrm>
            <a:off x="88900" y="587375"/>
            <a:ext cx="2916238" cy="5688013"/>
          </a:xfrm>
          <a:prstGeom prst="rect">
            <a:avLst/>
          </a:prstGeom>
          <a:noFill/>
          <a:ln w="9525">
            <a:noFill/>
            <a:miter lim="800000"/>
            <a:headEnd/>
            <a:tailEnd/>
          </a:ln>
        </p:spPr>
        <p:txBody>
          <a:bodyPr lIns="0" tIns="0" rIns="0" bIns="0">
            <a:spAutoFit/>
          </a:bodyPr>
          <a:lstStyle/>
          <a:p>
            <a:pPr algn="ctr" eaLnBrk="0" hangingPunct="0">
              <a:spcBef>
                <a:spcPct val="25000"/>
              </a:spcBef>
            </a:pPr>
            <a:r>
              <a:rPr lang="en-GB" sz="1600" b="1" dirty="0">
                <a:solidFill>
                  <a:srgbClr val="000099"/>
                </a:solidFill>
              </a:rPr>
              <a:t>Example of 8% Immediate Fuel Saving  by Crews </a:t>
            </a:r>
          </a:p>
          <a:p>
            <a:pPr eaLnBrk="0" hangingPunct="0">
              <a:spcBef>
                <a:spcPct val="25000"/>
              </a:spcBef>
            </a:pPr>
            <a:r>
              <a:rPr lang="en-GB" sz="1600" b="1" dirty="0">
                <a:solidFill>
                  <a:srgbClr val="000099"/>
                </a:solidFill>
              </a:rPr>
              <a:t>Flight data recording showed that an aircraft fleet was not operating efficiently. </a:t>
            </a:r>
          </a:p>
          <a:p>
            <a:pPr eaLnBrk="0" hangingPunct="0">
              <a:spcBef>
                <a:spcPct val="25000"/>
              </a:spcBef>
            </a:pPr>
            <a:r>
              <a:rPr lang="en-GB" sz="1600" b="1" dirty="0">
                <a:solidFill>
                  <a:srgbClr val="000099"/>
                </a:solidFill>
              </a:rPr>
              <a:t>A fuel economy  newsletter listed the flight segments and what how much extra fuel was being  burnt / could be saved by a better operation.</a:t>
            </a:r>
          </a:p>
          <a:p>
            <a:pPr eaLnBrk="0" hangingPunct="0">
              <a:spcBef>
                <a:spcPct val="25000"/>
              </a:spcBef>
            </a:pPr>
            <a:r>
              <a:rPr lang="en-GB" sz="1600" b="1" dirty="0">
                <a:solidFill>
                  <a:srgbClr val="000099"/>
                </a:solidFill>
              </a:rPr>
              <a:t>The total extra burn was possibly 26% but this was unlikely to be saved as not all items would occur on one leg.</a:t>
            </a:r>
          </a:p>
          <a:p>
            <a:pPr eaLnBrk="0" hangingPunct="0">
              <a:spcBef>
                <a:spcPct val="25000"/>
              </a:spcBef>
            </a:pPr>
            <a:r>
              <a:rPr lang="en-GB" sz="1600" b="1" dirty="0">
                <a:solidFill>
                  <a:srgbClr val="000099"/>
                </a:solidFill>
              </a:rPr>
              <a:t>After crews  were made aware of the penalties and some changes in procedures an 8% saving was achieved immediately.</a:t>
            </a:r>
          </a:p>
          <a:p>
            <a:pPr eaLnBrk="0" hangingPunct="0">
              <a:spcBef>
                <a:spcPct val="25000"/>
              </a:spcBef>
            </a:pPr>
            <a:r>
              <a:rPr lang="en-GB" sz="1600" b="1" i="1" dirty="0">
                <a:solidFill>
                  <a:srgbClr val="000099"/>
                </a:solidFill>
              </a:rPr>
              <a:t>Departure/arrival procedures in italics are not optimised in current operations. </a:t>
            </a:r>
          </a:p>
        </p:txBody>
      </p:sp>
      <p:sp>
        <p:nvSpPr>
          <p:cNvPr id="1395718" name="Text Box 6"/>
          <p:cNvSpPr txBox="1">
            <a:spLocks noChangeArrowheads="1"/>
          </p:cNvSpPr>
          <p:nvPr/>
        </p:nvSpPr>
        <p:spPr bwMode="auto">
          <a:xfrm>
            <a:off x="7380288" y="1611313"/>
            <a:ext cx="1295400" cy="304800"/>
          </a:xfrm>
          <a:prstGeom prst="rect">
            <a:avLst/>
          </a:prstGeom>
          <a:noFill/>
          <a:ln w="9525">
            <a:noFill/>
            <a:miter lim="800000"/>
            <a:headEnd/>
            <a:tailEnd/>
          </a:ln>
        </p:spPr>
        <p:txBody>
          <a:bodyPr>
            <a:spAutoFit/>
          </a:bodyPr>
          <a:lstStyle/>
          <a:p>
            <a:pPr algn="r" eaLnBrk="0" hangingPunct="0">
              <a:spcBef>
                <a:spcPct val="50000"/>
              </a:spcBef>
            </a:pPr>
            <a:r>
              <a:rPr lang="en-GB" sz="1400" b="1">
                <a:solidFill>
                  <a:srgbClr val="3366CC"/>
                </a:solidFill>
              </a:rPr>
              <a:t>1979 prices</a:t>
            </a:r>
          </a:p>
        </p:txBody>
      </p:sp>
      <p:sp>
        <p:nvSpPr>
          <p:cNvPr id="1395719" name="Text Box 7"/>
          <p:cNvSpPr txBox="1">
            <a:spLocks noChangeArrowheads="1"/>
          </p:cNvSpPr>
          <p:nvPr/>
        </p:nvSpPr>
        <p:spPr bwMode="auto">
          <a:xfrm>
            <a:off x="6418263" y="5876925"/>
            <a:ext cx="2663825" cy="304800"/>
          </a:xfrm>
          <a:prstGeom prst="rect">
            <a:avLst/>
          </a:prstGeom>
          <a:noFill/>
          <a:ln w="9525">
            <a:noFill/>
            <a:miter lim="800000"/>
            <a:headEnd/>
            <a:tailEnd/>
          </a:ln>
        </p:spPr>
        <p:txBody>
          <a:bodyPr>
            <a:spAutoFit/>
          </a:bodyPr>
          <a:lstStyle/>
          <a:p>
            <a:pPr algn="r" eaLnBrk="0" hangingPunct="0">
              <a:spcBef>
                <a:spcPct val="50000"/>
              </a:spcBef>
            </a:pPr>
            <a:r>
              <a:rPr lang="en-GB" sz="1400" b="1">
                <a:solidFill>
                  <a:srgbClr val="FC0202"/>
                </a:solidFill>
              </a:rPr>
              <a:t>Potential Fuel Saving 26%</a:t>
            </a:r>
          </a:p>
        </p:txBody>
      </p:sp>
      <p:pic>
        <p:nvPicPr>
          <p:cNvPr id="7" name="Picture 6" descr="Renault F1 car from front close - 31oct06 crop.jpg"/>
          <p:cNvPicPr>
            <a:picLocks noChangeAspect="1"/>
          </p:cNvPicPr>
          <p:nvPr/>
        </p:nvPicPr>
        <p:blipFill>
          <a:blip r:embed="rId4" cstate="print"/>
          <a:stretch>
            <a:fillRect/>
          </a:stretch>
        </p:blipFill>
        <p:spPr>
          <a:xfrm>
            <a:off x="525264" y="2924944"/>
            <a:ext cx="4533900" cy="2886075"/>
          </a:xfrm>
          <a:prstGeom prst="rect">
            <a:avLst/>
          </a:prstGeom>
        </p:spPr>
      </p:pic>
      <p:sp>
        <p:nvSpPr>
          <p:cNvPr id="8" name="Rectangle 7"/>
          <p:cNvSpPr/>
          <p:nvPr/>
        </p:nvSpPr>
        <p:spPr>
          <a:xfrm>
            <a:off x="510976" y="2524834"/>
            <a:ext cx="4532400" cy="400110"/>
          </a:xfrm>
          <a:prstGeom prst="rect">
            <a:avLst/>
          </a:prstGeom>
          <a:solidFill>
            <a:schemeClr val="bg2">
              <a:lumMod val="75000"/>
            </a:schemeClr>
          </a:solidFill>
          <a:ln>
            <a:solidFill>
              <a:srgbClr val="000099"/>
            </a:solidFill>
          </a:ln>
        </p:spPr>
        <p:txBody>
          <a:bodyPr wrap="square">
            <a:spAutoFit/>
          </a:bodyPr>
          <a:lstStyle/>
          <a:p>
            <a:pPr algn="ctr" eaLnBrk="0" hangingPunct="0">
              <a:spcBef>
                <a:spcPct val="50000"/>
              </a:spcBef>
            </a:pPr>
            <a:r>
              <a:rPr lang="en-GB" sz="2000" b="1" dirty="0" smtClean="0">
                <a:solidFill>
                  <a:srgbClr val="000099"/>
                </a:solidFill>
              </a:rPr>
              <a:t>Every little improvement  helps</a:t>
            </a:r>
            <a:endParaRPr lang="en-GB" sz="2000" b="1" dirty="0">
              <a:solidFill>
                <a:srgbClr val="000099"/>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025525" y="92075"/>
            <a:ext cx="6954838"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10. Past Examples of Operational Fuel Savings</a:t>
            </a:r>
          </a:p>
        </p:txBody>
      </p:sp>
      <p:pic>
        <p:nvPicPr>
          <p:cNvPr id="1395716" name="Picture 4" descr="!TriStar extra fuel burn - 25oct09"/>
          <p:cNvPicPr>
            <a:picLocks noChangeAspect="1" noChangeArrowheads="1"/>
          </p:cNvPicPr>
          <p:nvPr/>
        </p:nvPicPr>
        <p:blipFill>
          <a:blip r:embed="rId3" cstate="print"/>
          <a:srcRect/>
          <a:stretch>
            <a:fillRect/>
          </a:stretch>
        </p:blipFill>
        <p:spPr bwMode="auto">
          <a:xfrm>
            <a:off x="3067050" y="606425"/>
            <a:ext cx="5930900" cy="5684838"/>
          </a:xfrm>
          <a:prstGeom prst="rect">
            <a:avLst/>
          </a:prstGeom>
          <a:noFill/>
          <a:ln w="12700">
            <a:solidFill>
              <a:schemeClr val="tx1"/>
            </a:solidFill>
            <a:miter lim="800000"/>
            <a:headEnd/>
            <a:tailEnd/>
          </a:ln>
        </p:spPr>
      </p:pic>
      <p:sp>
        <p:nvSpPr>
          <p:cNvPr id="1395717" name="Rectangle 5"/>
          <p:cNvSpPr>
            <a:spLocks noChangeArrowheads="1"/>
          </p:cNvSpPr>
          <p:nvPr/>
        </p:nvSpPr>
        <p:spPr bwMode="auto">
          <a:xfrm>
            <a:off x="88900" y="587375"/>
            <a:ext cx="2916238" cy="5688013"/>
          </a:xfrm>
          <a:prstGeom prst="rect">
            <a:avLst/>
          </a:prstGeom>
          <a:noFill/>
          <a:ln w="9525">
            <a:noFill/>
            <a:miter lim="800000"/>
            <a:headEnd/>
            <a:tailEnd/>
          </a:ln>
        </p:spPr>
        <p:txBody>
          <a:bodyPr lIns="0" tIns="0" rIns="0" bIns="0">
            <a:spAutoFit/>
          </a:bodyPr>
          <a:lstStyle/>
          <a:p>
            <a:pPr algn="ctr" eaLnBrk="0" hangingPunct="0">
              <a:spcBef>
                <a:spcPct val="25000"/>
              </a:spcBef>
            </a:pPr>
            <a:r>
              <a:rPr lang="en-GB" sz="1600" b="1" dirty="0">
                <a:solidFill>
                  <a:srgbClr val="000099"/>
                </a:solidFill>
              </a:rPr>
              <a:t>Example of 8% Immediate Fuel Saving  by Crews </a:t>
            </a:r>
          </a:p>
          <a:p>
            <a:pPr eaLnBrk="0" hangingPunct="0">
              <a:spcBef>
                <a:spcPct val="25000"/>
              </a:spcBef>
            </a:pPr>
            <a:r>
              <a:rPr lang="en-GB" sz="1600" b="1" dirty="0">
                <a:solidFill>
                  <a:srgbClr val="000099"/>
                </a:solidFill>
              </a:rPr>
              <a:t>Flight data recording showed that an aircraft fleet was not operating efficiently. </a:t>
            </a:r>
          </a:p>
          <a:p>
            <a:pPr eaLnBrk="0" hangingPunct="0">
              <a:spcBef>
                <a:spcPct val="25000"/>
              </a:spcBef>
            </a:pPr>
            <a:r>
              <a:rPr lang="en-GB" sz="1600" b="1" dirty="0">
                <a:solidFill>
                  <a:srgbClr val="000099"/>
                </a:solidFill>
              </a:rPr>
              <a:t>A fuel economy  newsletter listed the flight segments and what how much extra fuel was being  burnt / could be saved by a better operation.</a:t>
            </a:r>
          </a:p>
          <a:p>
            <a:pPr eaLnBrk="0" hangingPunct="0">
              <a:spcBef>
                <a:spcPct val="25000"/>
              </a:spcBef>
            </a:pPr>
            <a:r>
              <a:rPr lang="en-GB" sz="1600" b="1" dirty="0">
                <a:solidFill>
                  <a:srgbClr val="000099"/>
                </a:solidFill>
              </a:rPr>
              <a:t>The total extra burn was possibly 26% but this was unlikely to be saved as not all items would occur on one leg.</a:t>
            </a:r>
          </a:p>
          <a:p>
            <a:pPr eaLnBrk="0" hangingPunct="0">
              <a:spcBef>
                <a:spcPct val="25000"/>
              </a:spcBef>
            </a:pPr>
            <a:r>
              <a:rPr lang="en-GB" sz="1600" b="1" dirty="0">
                <a:solidFill>
                  <a:srgbClr val="000099"/>
                </a:solidFill>
              </a:rPr>
              <a:t>After crews  were made aware of the penalties and some changes in procedures an 8% saving was achieved immediately.</a:t>
            </a:r>
          </a:p>
          <a:p>
            <a:pPr eaLnBrk="0" hangingPunct="0">
              <a:spcBef>
                <a:spcPct val="25000"/>
              </a:spcBef>
            </a:pPr>
            <a:r>
              <a:rPr lang="en-GB" sz="1600" b="1" i="1" dirty="0">
                <a:solidFill>
                  <a:srgbClr val="000099"/>
                </a:solidFill>
              </a:rPr>
              <a:t>Departure/arrival procedures in italics are not optimised in current operations. </a:t>
            </a:r>
          </a:p>
        </p:txBody>
      </p:sp>
      <p:sp>
        <p:nvSpPr>
          <p:cNvPr id="1395718" name="Text Box 6"/>
          <p:cNvSpPr txBox="1">
            <a:spLocks noChangeArrowheads="1"/>
          </p:cNvSpPr>
          <p:nvPr/>
        </p:nvSpPr>
        <p:spPr bwMode="auto">
          <a:xfrm>
            <a:off x="7380288" y="1611313"/>
            <a:ext cx="1295400" cy="304800"/>
          </a:xfrm>
          <a:prstGeom prst="rect">
            <a:avLst/>
          </a:prstGeom>
          <a:noFill/>
          <a:ln w="9525">
            <a:noFill/>
            <a:miter lim="800000"/>
            <a:headEnd/>
            <a:tailEnd/>
          </a:ln>
        </p:spPr>
        <p:txBody>
          <a:bodyPr>
            <a:spAutoFit/>
          </a:bodyPr>
          <a:lstStyle/>
          <a:p>
            <a:pPr algn="r" eaLnBrk="0" hangingPunct="0">
              <a:spcBef>
                <a:spcPct val="50000"/>
              </a:spcBef>
            </a:pPr>
            <a:r>
              <a:rPr lang="en-GB" sz="1400" b="1">
                <a:solidFill>
                  <a:srgbClr val="3366CC"/>
                </a:solidFill>
              </a:rPr>
              <a:t>1979 prices</a:t>
            </a:r>
          </a:p>
        </p:txBody>
      </p:sp>
      <p:sp>
        <p:nvSpPr>
          <p:cNvPr id="1395719" name="Text Box 7"/>
          <p:cNvSpPr txBox="1">
            <a:spLocks noChangeArrowheads="1"/>
          </p:cNvSpPr>
          <p:nvPr/>
        </p:nvSpPr>
        <p:spPr bwMode="auto">
          <a:xfrm>
            <a:off x="6418263" y="5876925"/>
            <a:ext cx="2663825" cy="304800"/>
          </a:xfrm>
          <a:prstGeom prst="rect">
            <a:avLst/>
          </a:prstGeom>
          <a:noFill/>
          <a:ln w="9525">
            <a:noFill/>
            <a:miter lim="800000"/>
            <a:headEnd/>
            <a:tailEnd/>
          </a:ln>
        </p:spPr>
        <p:txBody>
          <a:bodyPr>
            <a:spAutoFit/>
          </a:bodyPr>
          <a:lstStyle/>
          <a:p>
            <a:pPr algn="r" eaLnBrk="0" hangingPunct="0">
              <a:spcBef>
                <a:spcPct val="50000"/>
              </a:spcBef>
            </a:pPr>
            <a:r>
              <a:rPr lang="en-GB" sz="1400" b="1">
                <a:solidFill>
                  <a:srgbClr val="FC0202"/>
                </a:solidFill>
              </a:rPr>
              <a:t>Potential Fuel Saving 26%</a:t>
            </a:r>
          </a:p>
        </p:txBody>
      </p:sp>
      <p:pic>
        <p:nvPicPr>
          <p:cNvPr id="7" name="Picture 6" descr="Renault F1 car from front close - 31oct06 crop.jpg"/>
          <p:cNvPicPr>
            <a:picLocks noChangeAspect="1"/>
          </p:cNvPicPr>
          <p:nvPr/>
        </p:nvPicPr>
        <p:blipFill>
          <a:blip r:embed="rId4" cstate="print"/>
          <a:stretch>
            <a:fillRect/>
          </a:stretch>
        </p:blipFill>
        <p:spPr>
          <a:xfrm>
            <a:off x="525264" y="2924944"/>
            <a:ext cx="4533900" cy="2886075"/>
          </a:xfrm>
          <a:prstGeom prst="rect">
            <a:avLst/>
          </a:prstGeom>
        </p:spPr>
      </p:pic>
      <p:sp>
        <p:nvSpPr>
          <p:cNvPr id="8" name="Rectangle 7"/>
          <p:cNvSpPr/>
          <p:nvPr/>
        </p:nvSpPr>
        <p:spPr>
          <a:xfrm>
            <a:off x="510976" y="2524834"/>
            <a:ext cx="4532400" cy="400110"/>
          </a:xfrm>
          <a:prstGeom prst="rect">
            <a:avLst/>
          </a:prstGeom>
          <a:solidFill>
            <a:schemeClr val="bg2">
              <a:lumMod val="75000"/>
            </a:schemeClr>
          </a:solidFill>
          <a:ln>
            <a:solidFill>
              <a:srgbClr val="000099"/>
            </a:solidFill>
          </a:ln>
        </p:spPr>
        <p:txBody>
          <a:bodyPr wrap="square">
            <a:spAutoFit/>
          </a:bodyPr>
          <a:lstStyle/>
          <a:p>
            <a:pPr algn="ctr" eaLnBrk="0" hangingPunct="0">
              <a:spcBef>
                <a:spcPct val="50000"/>
              </a:spcBef>
            </a:pPr>
            <a:r>
              <a:rPr lang="en-GB" sz="2000" b="1" dirty="0" smtClean="0">
                <a:solidFill>
                  <a:srgbClr val="000099"/>
                </a:solidFill>
              </a:rPr>
              <a:t>Every little improvement  helps</a:t>
            </a:r>
            <a:endParaRPr lang="en-GB" sz="2000" b="1" dirty="0">
              <a:solidFill>
                <a:srgbClr val="000099"/>
              </a:solidFill>
            </a:endParaRPr>
          </a:p>
        </p:txBody>
      </p:sp>
      <p:sp>
        <p:nvSpPr>
          <p:cNvPr id="9" name="Rectangle 8"/>
          <p:cNvSpPr/>
          <p:nvPr/>
        </p:nvSpPr>
        <p:spPr>
          <a:xfrm>
            <a:off x="5292080" y="3237944"/>
            <a:ext cx="3455816" cy="1631216"/>
          </a:xfrm>
          <a:prstGeom prst="rect">
            <a:avLst/>
          </a:prstGeom>
          <a:solidFill>
            <a:schemeClr val="bg2">
              <a:lumMod val="75000"/>
            </a:schemeClr>
          </a:solidFill>
          <a:ln>
            <a:solidFill>
              <a:srgbClr val="000099"/>
            </a:solidFill>
          </a:ln>
        </p:spPr>
        <p:txBody>
          <a:bodyPr wrap="square">
            <a:spAutoFit/>
          </a:bodyPr>
          <a:lstStyle/>
          <a:p>
            <a:pPr algn="ctr" eaLnBrk="0" hangingPunct="0">
              <a:spcBef>
                <a:spcPct val="50000"/>
              </a:spcBef>
            </a:pPr>
            <a:r>
              <a:rPr lang="en-GB" sz="2000" b="1" dirty="0" smtClean="0">
                <a:solidFill>
                  <a:srgbClr val="000099"/>
                </a:solidFill>
              </a:rPr>
              <a:t>Rolls-Royce spends £800M per year on Research &amp; Development to achieve 1% </a:t>
            </a:r>
            <a:r>
              <a:rPr lang="en-GB" sz="2000" b="1" dirty="0" err="1" smtClean="0">
                <a:solidFill>
                  <a:srgbClr val="000099"/>
                </a:solidFill>
              </a:rPr>
              <a:t>improvment</a:t>
            </a:r>
            <a:r>
              <a:rPr lang="en-GB" sz="2000" b="1" dirty="0" smtClean="0">
                <a:solidFill>
                  <a:srgbClr val="000099"/>
                </a:solidFill>
              </a:rPr>
              <a:t> in fuel efficiency</a:t>
            </a:r>
            <a:endParaRPr lang="en-GB" sz="20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025525" y="92075"/>
            <a:ext cx="6954838"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10. Past Examples of Operational Fuel Savings</a:t>
            </a:r>
          </a:p>
        </p:txBody>
      </p:sp>
      <p:grpSp>
        <p:nvGrpSpPr>
          <p:cNvPr id="2" name="Group 7"/>
          <p:cNvGrpSpPr>
            <a:grpSpLocks/>
          </p:cNvGrpSpPr>
          <p:nvPr/>
        </p:nvGrpSpPr>
        <p:grpSpPr bwMode="auto">
          <a:xfrm>
            <a:off x="5651500" y="531813"/>
            <a:ext cx="3248025" cy="5851525"/>
            <a:chOff x="3560" y="335"/>
            <a:chExt cx="2046" cy="3686"/>
          </a:xfrm>
        </p:grpSpPr>
        <p:pic>
          <p:nvPicPr>
            <p:cNvPr id="38917" name="Picture 3" descr="!AHK Crew Monitoring Crw Nbrs over 1 year Chart - 17oct09"/>
            <p:cNvPicPr>
              <a:picLocks noChangeAspect="1" noChangeArrowheads="1"/>
            </p:cNvPicPr>
            <p:nvPr/>
          </p:nvPicPr>
          <p:blipFill>
            <a:blip r:embed="rId3" cstate="print"/>
            <a:srcRect/>
            <a:stretch>
              <a:fillRect/>
            </a:stretch>
          </p:blipFill>
          <p:spPr bwMode="auto">
            <a:xfrm>
              <a:off x="3566" y="335"/>
              <a:ext cx="2040" cy="3131"/>
            </a:xfrm>
            <a:prstGeom prst="rect">
              <a:avLst/>
            </a:prstGeom>
            <a:noFill/>
            <a:ln w="12700">
              <a:solidFill>
                <a:schemeClr val="tx1"/>
              </a:solidFill>
              <a:miter lim="800000"/>
              <a:headEnd/>
              <a:tailEnd/>
            </a:ln>
          </p:spPr>
        </p:pic>
        <p:sp>
          <p:nvSpPr>
            <p:cNvPr id="38918" name="Text Box 4"/>
            <p:cNvSpPr txBox="1">
              <a:spLocks noChangeArrowheads="1"/>
            </p:cNvSpPr>
            <p:nvPr/>
          </p:nvSpPr>
          <p:spPr bwMode="auto">
            <a:xfrm>
              <a:off x="3560" y="3427"/>
              <a:ext cx="2040" cy="594"/>
            </a:xfrm>
            <a:prstGeom prst="rect">
              <a:avLst/>
            </a:prstGeom>
            <a:solidFill>
              <a:schemeClr val="bg1"/>
            </a:solidFill>
            <a:ln w="12700">
              <a:solidFill>
                <a:schemeClr val="tx1"/>
              </a:solidFill>
              <a:miter lim="800000"/>
              <a:headEnd/>
              <a:tailEnd/>
            </a:ln>
          </p:spPr>
          <p:txBody>
            <a:bodyPr/>
            <a:lstStyle/>
            <a:p>
              <a:pPr algn="ctr" eaLnBrk="0" hangingPunct="0">
                <a:spcBef>
                  <a:spcPct val="50000"/>
                </a:spcBef>
              </a:pPr>
              <a:r>
                <a:rPr lang="en-GB" sz="1400" b="1" dirty="0"/>
                <a:t>Crew Fuel Monitoring Graphs</a:t>
              </a:r>
            </a:p>
            <a:p>
              <a:pPr algn="ctr" eaLnBrk="0" hangingPunct="0"/>
              <a:r>
                <a:rPr lang="en-GB" sz="1400" b="1" dirty="0"/>
                <a:t>Top – Cost of Extra Fuel Uplifted</a:t>
              </a:r>
            </a:p>
            <a:p>
              <a:pPr algn="ctr" eaLnBrk="0" hangingPunct="0"/>
              <a:r>
                <a:rPr lang="en-GB" sz="1400" b="1" dirty="0"/>
                <a:t>Centre – Cost of Extra Fuel Burnt</a:t>
              </a:r>
            </a:p>
            <a:p>
              <a:pPr algn="ctr" eaLnBrk="0" hangingPunct="0"/>
              <a:r>
                <a:rPr lang="en-GB" sz="1400" b="1" dirty="0"/>
                <a:t>Bottom – </a:t>
              </a:r>
              <a:r>
                <a:rPr lang="en-GB" sz="1400" b="1" dirty="0" err="1"/>
                <a:t>Crew’sTotal</a:t>
              </a:r>
              <a:r>
                <a:rPr lang="en-GB" sz="1400" b="1" dirty="0"/>
                <a:t> Extra Cost</a:t>
              </a:r>
            </a:p>
          </p:txBody>
        </p:sp>
      </p:grpSp>
      <p:sp>
        <p:nvSpPr>
          <p:cNvPr id="1394694" name="Rectangle 6"/>
          <p:cNvSpPr>
            <a:spLocks noChangeArrowheads="1"/>
          </p:cNvSpPr>
          <p:nvPr/>
        </p:nvSpPr>
        <p:spPr bwMode="auto">
          <a:xfrm>
            <a:off x="250825" y="612775"/>
            <a:ext cx="5113338" cy="5715000"/>
          </a:xfrm>
          <a:prstGeom prst="rect">
            <a:avLst/>
          </a:prstGeom>
          <a:noFill/>
          <a:ln w="9525">
            <a:noFill/>
            <a:miter lim="800000"/>
            <a:headEnd/>
            <a:tailEnd/>
          </a:ln>
        </p:spPr>
        <p:txBody>
          <a:bodyPr>
            <a:spAutoFit/>
          </a:bodyPr>
          <a:lstStyle/>
          <a:p>
            <a:pPr eaLnBrk="0" hangingPunct="0">
              <a:spcBef>
                <a:spcPct val="50000"/>
              </a:spcBef>
            </a:pPr>
            <a:r>
              <a:rPr lang="en-GB" sz="1600" b="1" dirty="0">
                <a:solidFill>
                  <a:srgbClr val="0033CC"/>
                </a:solidFill>
              </a:rPr>
              <a:t>A contract was secured because the crews’ more efficient operation saved 13% fuel compared to the previous operator which covered the crews’ cost.</a:t>
            </a:r>
          </a:p>
          <a:p>
            <a:pPr eaLnBrk="0" hangingPunct="0">
              <a:spcBef>
                <a:spcPct val="50000"/>
              </a:spcBef>
            </a:pPr>
            <a:r>
              <a:rPr lang="en-GB" sz="1600" b="1" dirty="0">
                <a:solidFill>
                  <a:srgbClr val="0033CC"/>
                </a:solidFill>
              </a:rPr>
              <a:t>A cargo operator became profitable by, amongst other savings, increasing payloads by reduced fuel reserves and improved fuel consumption.</a:t>
            </a:r>
          </a:p>
          <a:p>
            <a:pPr eaLnBrk="0" hangingPunct="0">
              <a:spcBef>
                <a:spcPct val="50000"/>
              </a:spcBef>
            </a:pPr>
            <a:r>
              <a:rPr lang="en-GB" sz="1600" b="1" dirty="0">
                <a:solidFill>
                  <a:srgbClr val="000099"/>
                </a:solidFill>
              </a:rPr>
              <a:t>The Fuel Monitoring Graphs show how individual crew performance can vary and affect the profitability of an airline.</a:t>
            </a:r>
          </a:p>
          <a:p>
            <a:pPr eaLnBrk="0" hangingPunct="0">
              <a:spcBef>
                <a:spcPct val="50000"/>
              </a:spcBef>
            </a:pPr>
            <a:r>
              <a:rPr lang="en-GB" sz="1600" b="1" dirty="0">
                <a:solidFill>
                  <a:srgbClr val="000099"/>
                </a:solidFill>
              </a:rPr>
              <a:t>The top graph shows the cost of carrying extra fuel based on the Sector Fuel Price Differential.</a:t>
            </a:r>
          </a:p>
          <a:p>
            <a:pPr eaLnBrk="0" hangingPunct="0">
              <a:spcBef>
                <a:spcPct val="50000"/>
              </a:spcBef>
            </a:pPr>
            <a:r>
              <a:rPr lang="en-GB" sz="1600" b="1" dirty="0">
                <a:solidFill>
                  <a:srgbClr val="000099"/>
                </a:solidFill>
              </a:rPr>
              <a:t>The centre graph shows the cost of extra fuel burnt in flight, perhaps by non optimum operation of the aircraft – descending early, configuring for approach too soon, etc.</a:t>
            </a:r>
          </a:p>
          <a:p>
            <a:pPr eaLnBrk="0" hangingPunct="0">
              <a:spcBef>
                <a:spcPct val="50000"/>
              </a:spcBef>
            </a:pPr>
            <a:r>
              <a:rPr lang="en-GB" sz="1600" b="1" dirty="0">
                <a:solidFill>
                  <a:srgbClr val="0033CC"/>
                </a:solidFill>
              </a:rPr>
              <a:t>The bottom graph shows the total of the two.  The difference between the extremes is over U$400 per sector which for a year could total U$100Ks.</a:t>
            </a:r>
          </a:p>
          <a:p>
            <a:pPr eaLnBrk="0" hangingPunct="0">
              <a:spcBef>
                <a:spcPct val="50000"/>
              </a:spcBef>
            </a:pPr>
            <a:r>
              <a:rPr lang="en-GB" sz="1600" b="1" dirty="0">
                <a:solidFill>
                  <a:srgbClr val="000099"/>
                </a:solidFill>
              </a:rPr>
              <a:t>Such information must obviously be used sensitively and only be used for encouragement. </a:t>
            </a:r>
          </a:p>
        </p:txBody>
      </p:sp>
      <p:cxnSp>
        <p:nvCxnSpPr>
          <p:cNvPr id="8" name="Straight Arrow Connector 7"/>
          <p:cNvCxnSpPr/>
          <p:nvPr/>
        </p:nvCxnSpPr>
        <p:spPr bwMode="auto">
          <a:xfrm flipV="1">
            <a:off x="4932040" y="1628800"/>
            <a:ext cx="1008112" cy="1656184"/>
          </a:xfrm>
          <a:prstGeom prst="straightConnector1">
            <a:avLst/>
          </a:prstGeom>
          <a:solidFill>
            <a:schemeClr val="accent1"/>
          </a:solidFill>
          <a:ln w="31750" cap="flat" cmpd="sng" algn="ctr">
            <a:solidFill>
              <a:srgbClr val="000099"/>
            </a:solidFill>
            <a:prstDash val="solid"/>
            <a:round/>
            <a:headEnd type="none" w="med" len="med"/>
            <a:tailEnd type="arrow"/>
          </a:ln>
          <a:effectLst/>
        </p:spPr>
      </p:cxnSp>
      <p:cxnSp>
        <p:nvCxnSpPr>
          <p:cNvPr id="9" name="Straight Arrow Connector 8"/>
          <p:cNvCxnSpPr/>
          <p:nvPr/>
        </p:nvCxnSpPr>
        <p:spPr bwMode="auto">
          <a:xfrm flipV="1">
            <a:off x="5220072" y="3356992"/>
            <a:ext cx="648072" cy="864096"/>
          </a:xfrm>
          <a:prstGeom prst="straightConnector1">
            <a:avLst/>
          </a:prstGeom>
          <a:solidFill>
            <a:schemeClr val="accent1"/>
          </a:solidFill>
          <a:ln w="31750" cap="flat" cmpd="sng" algn="ctr">
            <a:solidFill>
              <a:srgbClr val="000099"/>
            </a:solidFill>
            <a:prstDash val="solid"/>
            <a:round/>
            <a:headEnd type="none" w="med" len="med"/>
            <a:tailEnd type="arrow"/>
          </a:ln>
          <a:effectLst/>
        </p:spPr>
      </p:cxnSp>
      <p:cxnSp>
        <p:nvCxnSpPr>
          <p:cNvPr id="11" name="Straight Arrow Connector 10"/>
          <p:cNvCxnSpPr/>
          <p:nvPr/>
        </p:nvCxnSpPr>
        <p:spPr bwMode="auto">
          <a:xfrm flipV="1">
            <a:off x="5262936" y="4869160"/>
            <a:ext cx="605208" cy="172592"/>
          </a:xfrm>
          <a:prstGeom prst="straightConnector1">
            <a:avLst/>
          </a:prstGeom>
          <a:solidFill>
            <a:schemeClr val="accent1"/>
          </a:solidFill>
          <a:ln w="31750" cap="flat" cmpd="sng" algn="ctr">
            <a:solidFill>
              <a:srgbClr val="000099"/>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946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946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9469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394694">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394694">
                                            <p:txEl>
                                              <p:pRg st="1" end="1"/>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94694">
                                            <p:txEl>
                                              <p:pRg st="2" end="2"/>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394694">
                                            <p:txEl>
                                              <p:pRg st="3" end="3"/>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394694">
                                            <p:txEl>
                                              <p:pRg st="4" end="4"/>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394694">
                                            <p:txEl>
                                              <p:pRg st="5" end="5"/>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139469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39469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1394694">
                                            <p:txEl>
                                              <p:pRg st="4" end="4"/>
                                            </p:txEl>
                                          </p:spTgt>
                                        </p:tgtEl>
                                        <p:attrNameLst>
                                          <p:attrName>style.visibility</p:attrName>
                                        </p:attrNameLst>
                                      </p:cBhvr>
                                      <p:to>
                                        <p:strVal val="visible"/>
                                      </p:to>
                                    </p:set>
                                  </p:childTnLst>
                                </p:cTn>
                              </p:par>
                            </p:childTnLst>
                          </p:cTn>
                        </p:par>
                        <p:par>
                          <p:cTn id="52" fill="hold">
                            <p:stCondLst>
                              <p:cond delay="0"/>
                            </p:stCondLst>
                            <p:childTnLst>
                              <p:par>
                                <p:cTn id="53" presetID="22" presetClass="entr" presetSubtype="4"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 nodeType="clickEffect">
                                  <p:stCondLst>
                                    <p:cond delay="0"/>
                                  </p:stCondLst>
                                  <p:childTnLst>
                                    <p:set>
                                      <p:cBhvr>
                                        <p:cTn id="59" dur="1" fill="hold">
                                          <p:stCondLst>
                                            <p:cond delay="0"/>
                                          </p:stCondLst>
                                        </p:cTn>
                                        <p:tgtEl>
                                          <p:spTgt spid="1394694">
                                            <p:txEl>
                                              <p:pRg st="5" end="5"/>
                                            </p:txEl>
                                          </p:spTgt>
                                        </p:tgtEl>
                                        <p:attrNameLst>
                                          <p:attrName>style.visibility</p:attrName>
                                        </p:attrNameLst>
                                      </p:cBhvr>
                                      <p:to>
                                        <p:strVal val="visible"/>
                                      </p:to>
                                    </p:set>
                                  </p:childTnLst>
                                </p:cTn>
                              </p:par>
                            </p:childTnLst>
                          </p:cTn>
                        </p:par>
                        <p:par>
                          <p:cTn id="60" fill="hold">
                            <p:stCondLst>
                              <p:cond delay="0"/>
                            </p:stCondLst>
                            <p:childTnLst>
                              <p:par>
                                <p:cTn id="61" presetID="22" presetClass="entr" presetSubtype="8"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1" nodeType="clickEffect">
                                  <p:stCondLst>
                                    <p:cond delay="0"/>
                                  </p:stCondLst>
                                  <p:childTnLst>
                                    <p:set>
                                      <p:cBhvr>
                                        <p:cTn id="67" dur="1" fill="hold">
                                          <p:stCondLst>
                                            <p:cond delay="0"/>
                                          </p:stCondLst>
                                        </p:cTn>
                                        <p:tgtEl>
                                          <p:spTgt spid="13946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4694" grpId="0" build="p"/>
      <p:bldP spid="1394694" grpId="1" uiExpand="1"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HD 131113 - RAeS Solent Brnch - Opnl Noise Fuel Savng Past Ftre - Need Pilot\Graphics usable\RAeS TLS 120208 - Raj Nangia - Formation graphic - 20jan12.png"/>
          <p:cNvPicPr>
            <a:picLocks noChangeAspect="1" noChangeArrowheads="1"/>
          </p:cNvPicPr>
          <p:nvPr/>
        </p:nvPicPr>
        <p:blipFill>
          <a:blip r:embed="rId2" cstate="print"/>
          <a:srcRect/>
          <a:stretch>
            <a:fillRect/>
          </a:stretch>
        </p:blipFill>
        <p:spPr bwMode="auto">
          <a:xfrm>
            <a:off x="1622512" y="1132462"/>
            <a:ext cx="5875772" cy="5412141"/>
          </a:xfrm>
          <a:prstGeom prst="rect">
            <a:avLst/>
          </a:prstGeom>
          <a:noFill/>
        </p:spPr>
      </p:pic>
      <p:sp>
        <p:nvSpPr>
          <p:cNvPr id="4" name="Rectangle 3"/>
          <p:cNvSpPr/>
          <p:nvPr/>
        </p:nvSpPr>
        <p:spPr>
          <a:xfrm>
            <a:off x="950713" y="36975"/>
            <a:ext cx="7255512" cy="954107"/>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Procedures?</a:t>
            </a:r>
          </a:p>
          <a:p>
            <a:pPr algn="ctr"/>
            <a:r>
              <a:rPr lang="en-GB" sz="2800" b="1" dirty="0" smtClean="0">
                <a:solidFill>
                  <a:srgbClr val="000099"/>
                </a:solidFill>
                <a:ea typeface="ＭＳ Ｐゴシック" pitchFamily="34" charset="-128"/>
              </a:rPr>
              <a:t>Flying in Formation.....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74" y="22687"/>
            <a:ext cx="8791189" cy="1538883"/>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Procedures?</a:t>
            </a:r>
          </a:p>
          <a:p>
            <a:pPr algn="ctr"/>
            <a:r>
              <a:rPr lang="en-GB" sz="2800" b="1" dirty="0" smtClean="0">
                <a:solidFill>
                  <a:srgbClr val="000099"/>
                </a:solidFill>
                <a:ea typeface="ＭＳ Ｐゴシック" pitchFamily="34" charset="-128"/>
              </a:rPr>
              <a:t>Flying in Formation..... </a:t>
            </a:r>
          </a:p>
          <a:p>
            <a:pPr algn="ctr">
              <a:spcBef>
                <a:spcPts val="1200"/>
              </a:spcBef>
            </a:pPr>
            <a:r>
              <a:rPr lang="en-GB" sz="2800" b="1" dirty="0" smtClean="0">
                <a:solidFill>
                  <a:srgbClr val="000099"/>
                </a:solidFill>
                <a:ea typeface="ＭＳ Ｐゴシック" pitchFamily="34" charset="-128"/>
              </a:rPr>
              <a:t>Perhaps 10% improvement by “Surfing” US C17s?</a:t>
            </a:r>
            <a:endParaRPr lang="en-GB" sz="2800" dirty="0"/>
          </a:p>
        </p:txBody>
      </p:sp>
      <p:pic>
        <p:nvPicPr>
          <p:cNvPr id="5122" name="Picture 2" descr="E:\HD 131113 - RAeS Solent Brnch - Opnl Noise Fuel Savng Past Ftre - Need Pilot\Graphics usable\RAeS TLS 121120 - Raj Nangia - C17s Formating-Surving for Fuel Saving - 24oct12.jpg"/>
          <p:cNvPicPr>
            <a:picLocks noChangeAspect="1" noChangeArrowheads="1"/>
          </p:cNvPicPr>
          <p:nvPr/>
        </p:nvPicPr>
        <p:blipFill>
          <a:blip r:embed="rId2" cstate="print"/>
          <a:srcRect/>
          <a:stretch>
            <a:fillRect/>
          </a:stretch>
        </p:blipFill>
        <p:spPr bwMode="auto">
          <a:xfrm>
            <a:off x="1514857" y="1614513"/>
            <a:ext cx="6322747" cy="4752528"/>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ger Moth Taxiing - 10apr11.jpg"/>
          <p:cNvPicPr>
            <a:picLocks noChangeAspect="1"/>
          </p:cNvPicPr>
          <p:nvPr/>
        </p:nvPicPr>
        <p:blipFill>
          <a:blip r:embed="rId3" cstate="print"/>
          <a:stretch>
            <a:fillRect/>
          </a:stretch>
        </p:blipFill>
        <p:spPr>
          <a:xfrm>
            <a:off x="87481" y="980728"/>
            <a:ext cx="2756327" cy="1008112"/>
          </a:xfrm>
          <a:prstGeom prst="rect">
            <a:avLst/>
          </a:prstGeom>
        </p:spPr>
      </p:pic>
      <p:pic>
        <p:nvPicPr>
          <p:cNvPr id="7" name="Picture 6" descr="Pervival Piston Provost T1 Cosford - 10apr11.jpg"/>
          <p:cNvPicPr>
            <a:picLocks noChangeAspect="1"/>
          </p:cNvPicPr>
          <p:nvPr/>
        </p:nvPicPr>
        <p:blipFill>
          <a:blip r:embed="rId4" cstate="print"/>
          <a:stretch>
            <a:fillRect/>
          </a:stretch>
        </p:blipFill>
        <p:spPr>
          <a:xfrm>
            <a:off x="3627478" y="1056401"/>
            <a:ext cx="1637730" cy="889575"/>
          </a:xfrm>
          <a:prstGeom prst="rect">
            <a:avLst/>
          </a:prstGeom>
        </p:spPr>
      </p:pic>
      <p:pic>
        <p:nvPicPr>
          <p:cNvPr id="8" name="Picture 7" descr="HMS Ark Royal Sea Hawks etc on deck - 10apr11.jpg"/>
          <p:cNvPicPr>
            <a:picLocks noChangeAspect="1"/>
          </p:cNvPicPr>
          <p:nvPr/>
        </p:nvPicPr>
        <p:blipFill>
          <a:blip r:embed="rId5" cstate="print"/>
          <a:stretch>
            <a:fillRect/>
          </a:stretch>
        </p:blipFill>
        <p:spPr>
          <a:xfrm>
            <a:off x="6117123" y="908720"/>
            <a:ext cx="2415317" cy="1278260"/>
          </a:xfrm>
          <a:prstGeom prst="rect">
            <a:avLst/>
          </a:prstGeom>
        </p:spPr>
      </p:pic>
      <p:pic>
        <p:nvPicPr>
          <p:cNvPr id="9" name="Picture 8" descr="BOAC 707-436 approaching flare - 10apr11.jpg"/>
          <p:cNvPicPr>
            <a:picLocks noChangeAspect="1"/>
          </p:cNvPicPr>
          <p:nvPr/>
        </p:nvPicPr>
        <p:blipFill>
          <a:blip r:embed="rId6" cstate="print"/>
          <a:stretch>
            <a:fillRect/>
          </a:stretch>
        </p:blipFill>
        <p:spPr>
          <a:xfrm>
            <a:off x="107504" y="2531170"/>
            <a:ext cx="3162356" cy="1257870"/>
          </a:xfrm>
          <a:prstGeom prst="rect">
            <a:avLst/>
          </a:prstGeom>
        </p:spPr>
      </p:pic>
      <p:pic>
        <p:nvPicPr>
          <p:cNvPr id="11" name="Picture 10" descr="BOAC B747 GAWNA - 9mar08.jpg"/>
          <p:cNvPicPr>
            <a:picLocks noChangeAspect="1"/>
          </p:cNvPicPr>
          <p:nvPr/>
        </p:nvPicPr>
        <p:blipFill>
          <a:blip r:embed="rId7" cstate="print"/>
          <a:stretch>
            <a:fillRect/>
          </a:stretch>
        </p:blipFill>
        <p:spPr>
          <a:xfrm>
            <a:off x="3347864" y="2204864"/>
            <a:ext cx="2571748" cy="1695126"/>
          </a:xfrm>
          <a:prstGeom prst="rect">
            <a:avLst/>
          </a:prstGeom>
        </p:spPr>
      </p:pic>
      <p:pic>
        <p:nvPicPr>
          <p:cNvPr id="12" name="Picture 11" descr="BA TriStar G-BBAE landing N0 2 in reverse - 10apr11.jpg"/>
          <p:cNvPicPr>
            <a:picLocks noChangeAspect="1"/>
          </p:cNvPicPr>
          <p:nvPr/>
        </p:nvPicPr>
        <p:blipFill>
          <a:blip r:embed="rId8" cstate="print"/>
          <a:stretch>
            <a:fillRect/>
          </a:stretch>
        </p:blipFill>
        <p:spPr>
          <a:xfrm>
            <a:off x="6055024" y="2679208"/>
            <a:ext cx="2911560" cy="936104"/>
          </a:xfrm>
          <a:prstGeom prst="rect">
            <a:avLst/>
          </a:prstGeom>
        </p:spPr>
      </p:pic>
      <p:pic>
        <p:nvPicPr>
          <p:cNvPr id="13" name="Picture 12" descr="MAU A340 - on approach - 10apr11.jpg"/>
          <p:cNvPicPr>
            <a:picLocks noChangeAspect="1"/>
          </p:cNvPicPr>
          <p:nvPr/>
        </p:nvPicPr>
        <p:blipFill>
          <a:blip r:embed="rId9" cstate="print"/>
          <a:stretch>
            <a:fillRect/>
          </a:stretch>
        </p:blipFill>
        <p:spPr>
          <a:xfrm>
            <a:off x="5986044" y="4079666"/>
            <a:ext cx="3121324" cy="1038845"/>
          </a:xfrm>
          <a:prstGeom prst="rect">
            <a:avLst/>
          </a:prstGeom>
        </p:spPr>
      </p:pic>
      <p:pic>
        <p:nvPicPr>
          <p:cNvPr id="14" name="Picture 13" descr="TAM A319 towed CGH 6jun99 - 10apr11.jpg"/>
          <p:cNvPicPr>
            <a:picLocks noChangeAspect="1"/>
          </p:cNvPicPr>
          <p:nvPr/>
        </p:nvPicPr>
        <p:blipFill>
          <a:blip r:embed="rId10" cstate="print"/>
          <a:stretch>
            <a:fillRect/>
          </a:stretch>
        </p:blipFill>
        <p:spPr>
          <a:xfrm>
            <a:off x="71440" y="5474368"/>
            <a:ext cx="2461642" cy="1096634"/>
          </a:xfrm>
          <a:prstGeom prst="rect">
            <a:avLst/>
          </a:prstGeom>
        </p:spPr>
      </p:pic>
      <p:sp>
        <p:nvSpPr>
          <p:cNvPr id="19" name="Text Box 3"/>
          <p:cNvSpPr txBox="1">
            <a:spLocks noChangeArrowheads="1"/>
          </p:cNvSpPr>
          <p:nvPr/>
        </p:nvSpPr>
        <p:spPr bwMode="auto">
          <a:xfrm>
            <a:off x="0" y="188640"/>
            <a:ext cx="9144000" cy="425450"/>
          </a:xfrm>
          <a:prstGeom prst="rect">
            <a:avLst/>
          </a:prstGeom>
          <a:noFill/>
          <a:ln w="28575">
            <a:noFill/>
            <a:miter lim="800000"/>
            <a:headEnd/>
            <a:tailEnd/>
          </a:ln>
        </p:spPr>
        <p:txBody>
          <a:bodyPr/>
          <a:lstStyle/>
          <a:p>
            <a:pPr algn="ctr" eaLnBrk="0" hangingPunct="0">
              <a:spcBef>
                <a:spcPct val="50000"/>
              </a:spcBef>
            </a:pPr>
            <a:r>
              <a:rPr lang="en-US" sz="2800" b="1" dirty="0" smtClean="0">
                <a:solidFill>
                  <a:srgbClr val="000099"/>
                </a:solidFill>
                <a:latin typeface="Arial" charset="0"/>
              </a:rPr>
              <a:t>Hugh Dibley’s Main Aviation Activities</a:t>
            </a:r>
            <a:endParaRPr lang="en-US" sz="2800" b="1" dirty="0">
              <a:solidFill>
                <a:srgbClr val="000099"/>
              </a:solidFill>
              <a:latin typeface="Arial" charset="0"/>
            </a:endParaRPr>
          </a:p>
        </p:txBody>
      </p:sp>
      <p:pic>
        <p:nvPicPr>
          <p:cNvPr id="21" name="Picture 20" descr="Auster Aiglet G-AMZT - In Flight crop - 26jul08.jpg"/>
          <p:cNvPicPr>
            <a:picLocks noChangeAspect="1"/>
          </p:cNvPicPr>
          <p:nvPr/>
        </p:nvPicPr>
        <p:blipFill>
          <a:blip r:embed="rId11" cstate="print"/>
          <a:stretch>
            <a:fillRect/>
          </a:stretch>
        </p:blipFill>
        <p:spPr>
          <a:xfrm>
            <a:off x="6145516" y="5473800"/>
            <a:ext cx="2920124" cy="1080120"/>
          </a:xfrm>
          <a:prstGeom prst="rect">
            <a:avLst/>
          </a:prstGeom>
        </p:spPr>
      </p:pic>
      <p:pic>
        <p:nvPicPr>
          <p:cNvPr id="22" name="Picture 21" descr="AHK Freghter at HKG - 12apr11.jpg"/>
          <p:cNvPicPr>
            <a:picLocks noChangeAspect="1"/>
          </p:cNvPicPr>
          <p:nvPr/>
        </p:nvPicPr>
        <p:blipFill>
          <a:blip r:embed="rId12" cstate="print"/>
          <a:stretch>
            <a:fillRect/>
          </a:stretch>
        </p:blipFill>
        <p:spPr>
          <a:xfrm>
            <a:off x="2670080" y="4121640"/>
            <a:ext cx="3240360" cy="968709"/>
          </a:xfrm>
          <a:prstGeom prst="rect">
            <a:avLst/>
          </a:prstGeom>
        </p:spPr>
      </p:pic>
      <p:pic>
        <p:nvPicPr>
          <p:cNvPr id="15" name="Picture 14" descr="Photo B747SP Z5 A6-ZSN on approach - 18nov11.jpg"/>
          <p:cNvPicPr>
            <a:picLocks noChangeAspect="1"/>
          </p:cNvPicPr>
          <p:nvPr/>
        </p:nvPicPr>
        <p:blipFill>
          <a:blip r:embed="rId13" cstate="print"/>
          <a:stretch>
            <a:fillRect/>
          </a:stretch>
        </p:blipFill>
        <p:spPr>
          <a:xfrm>
            <a:off x="25051" y="4125870"/>
            <a:ext cx="2575293" cy="959882"/>
          </a:xfrm>
          <a:prstGeom prst="rect">
            <a:avLst/>
          </a:prstGeom>
        </p:spPr>
      </p:pic>
      <p:pic>
        <p:nvPicPr>
          <p:cNvPr id="17" name="Picture 16" descr="Photo Sabean A330 on approach - 18nov11.jpg"/>
          <p:cNvPicPr>
            <a:picLocks noChangeAspect="1"/>
          </p:cNvPicPr>
          <p:nvPr/>
        </p:nvPicPr>
        <p:blipFill>
          <a:blip r:embed="rId14" cstate="print"/>
          <a:stretch>
            <a:fillRect/>
          </a:stretch>
        </p:blipFill>
        <p:spPr>
          <a:xfrm>
            <a:off x="2629352" y="5473920"/>
            <a:ext cx="3410816" cy="1080000"/>
          </a:xfrm>
          <a:prstGeom prst="rect">
            <a:avLst/>
          </a:prstGeom>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101" y="22687"/>
            <a:ext cx="7436716"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Aircraft Types</a:t>
            </a:r>
            <a:endParaRPr lang="en-GB" sz="2800" dirty="0"/>
          </a:p>
        </p:txBody>
      </p:sp>
      <p:pic>
        <p:nvPicPr>
          <p:cNvPr id="2050" name="Picture 2" descr="E:\HD 131113 - RAeS Solent Brnch - Opnl Noise Fuel Savng Past Ftre - Need Pilot\Graphics usable\RAeS Solent Lctre 131113 - Alain Garcia Future Concepts - 10nov13.jpg"/>
          <p:cNvPicPr>
            <a:picLocks noChangeAspect="1" noChangeArrowheads="1"/>
          </p:cNvPicPr>
          <p:nvPr/>
        </p:nvPicPr>
        <p:blipFill>
          <a:blip r:embed="rId2" cstate="print"/>
          <a:srcRect/>
          <a:stretch>
            <a:fillRect/>
          </a:stretch>
        </p:blipFill>
        <p:spPr bwMode="auto">
          <a:xfrm>
            <a:off x="845253" y="692696"/>
            <a:ext cx="7498035" cy="561933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101" y="22687"/>
            <a:ext cx="7436716"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Aircraft Types</a:t>
            </a:r>
            <a:endParaRPr lang="en-GB" sz="2800" dirty="0"/>
          </a:p>
        </p:txBody>
      </p:sp>
      <p:pic>
        <p:nvPicPr>
          <p:cNvPr id="3074" name="Picture 2" descr="E:\HD 131113 - RAeS Solent Brnch - Opnl Noise Fuel Savng Past Ftre - Need Pilot\Graphics usable\RAeS Solent Lctre 131113 - Alain Garcia Future Concept emerging - 10nov13.jpg"/>
          <p:cNvPicPr>
            <a:picLocks noChangeAspect="1" noChangeArrowheads="1"/>
          </p:cNvPicPr>
          <p:nvPr/>
        </p:nvPicPr>
        <p:blipFill>
          <a:blip r:embed="rId2" cstate="print"/>
          <a:srcRect/>
          <a:stretch>
            <a:fillRect/>
          </a:stretch>
        </p:blipFill>
        <p:spPr bwMode="auto">
          <a:xfrm>
            <a:off x="652475" y="562273"/>
            <a:ext cx="7862837" cy="5886146"/>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descr="A380 Max Range on World Map -17jul12x.jpg"/>
          <p:cNvPicPr>
            <a:picLocks noChangeAspect="1"/>
          </p:cNvPicPr>
          <p:nvPr/>
        </p:nvPicPr>
        <p:blipFill>
          <a:blip r:embed="rId3" cstate="print"/>
          <a:srcRect/>
          <a:stretch>
            <a:fillRect/>
          </a:stretch>
        </p:blipFill>
        <p:spPr bwMode="auto">
          <a:xfrm>
            <a:off x="357188" y="541338"/>
            <a:ext cx="8391525" cy="5802312"/>
          </a:xfrm>
          <a:prstGeom prst="rect">
            <a:avLst/>
          </a:prstGeom>
          <a:noFill/>
          <a:ln w="9525">
            <a:noFill/>
            <a:miter lim="800000"/>
            <a:headEnd/>
            <a:tailEnd/>
          </a:ln>
        </p:spPr>
      </p:pic>
      <p:cxnSp>
        <p:nvCxnSpPr>
          <p:cNvPr id="34820" name="Straight Connector 4"/>
          <p:cNvCxnSpPr>
            <a:cxnSpLocks noChangeShapeType="1"/>
          </p:cNvCxnSpPr>
          <p:nvPr/>
        </p:nvCxnSpPr>
        <p:spPr bwMode="auto">
          <a:xfrm>
            <a:off x="4572000" y="3141663"/>
            <a:ext cx="1655763" cy="1150937"/>
          </a:xfrm>
          <a:prstGeom prst="line">
            <a:avLst/>
          </a:prstGeom>
          <a:noFill/>
          <a:ln w="25400" algn="ctr">
            <a:solidFill>
              <a:srgbClr val="0000FF"/>
            </a:solidFill>
            <a:round/>
            <a:headEnd/>
            <a:tailEnd/>
          </a:ln>
        </p:spPr>
      </p:cxnSp>
      <p:sp>
        <p:nvSpPr>
          <p:cNvPr id="34821" name="TextBox 5"/>
          <p:cNvSpPr txBox="1">
            <a:spLocks noChangeArrowheads="1"/>
          </p:cNvSpPr>
          <p:nvPr/>
        </p:nvSpPr>
        <p:spPr bwMode="auto">
          <a:xfrm>
            <a:off x="3563888" y="1412875"/>
            <a:ext cx="5111800" cy="1200329"/>
          </a:xfrm>
          <a:prstGeom prst="rect">
            <a:avLst/>
          </a:prstGeom>
          <a:noFill/>
          <a:ln w="15875">
            <a:solidFill>
              <a:srgbClr val="0000FF"/>
            </a:solidFill>
            <a:miter lim="800000"/>
            <a:headEnd/>
            <a:tailEnd/>
          </a:ln>
        </p:spPr>
        <p:txBody>
          <a:bodyPr wrap="square">
            <a:spAutoFit/>
          </a:bodyPr>
          <a:lstStyle/>
          <a:p>
            <a:pPr algn="ctr" eaLnBrk="0" hangingPunct="0"/>
            <a:r>
              <a:rPr lang="en-GB" dirty="0">
                <a:solidFill>
                  <a:srgbClr val="0000FF"/>
                </a:solidFill>
              </a:rPr>
              <a:t>Can fly 14,500km/9,000miles</a:t>
            </a:r>
          </a:p>
          <a:p>
            <a:pPr algn="ctr" eaLnBrk="0" hangingPunct="0"/>
            <a:r>
              <a:rPr lang="en-GB" dirty="0">
                <a:solidFill>
                  <a:srgbClr val="0000FF"/>
                </a:solidFill>
              </a:rPr>
              <a:t>7,800 nautical miles </a:t>
            </a:r>
          </a:p>
          <a:p>
            <a:pPr algn="ctr" eaLnBrk="0" hangingPunct="0"/>
            <a:r>
              <a:rPr lang="en-GB" dirty="0" smtClean="0">
                <a:solidFill>
                  <a:srgbClr val="0000FF"/>
                </a:solidFill>
              </a:rPr>
              <a:t>Southampton </a:t>
            </a:r>
            <a:r>
              <a:rPr lang="en-GB" dirty="0">
                <a:solidFill>
                  <a:srgbClr val="0000FF"/>
                </a:solidFill>
              </a:rPr>
              <a:t>to Perth Australia</a:t>
            </a:r>
          </a:p>
        </p:txBody>
      </p:sp>
      <p:sp>
        <p:nvSpPr>
          <p:cNvPr id="34822" name="TextBox 6"/>
          <p:cNvSpPr txBox="1">
            <a:spLocks noChangeArrowheads="1"/>
          </p:cNvSpPr>
          <p:nvPr/>
        </p:nvSpPr>
        <p:spPr bwMode="auto">
          <a:xfrm>
            <a:off x="611188" y="836712"/>
            <a:ext cx="3816350" cy="461963"/>
          </a:xfrm>
          <a:prstGeom prst="rect">
            <a:avLst/>
          </a:prstGeom>
          <a:noFill/>
          <a:ln w="15875">
            <a:solidFill>
              <a:srgbClr val="0000FF"/>
            </a:solidFill>
            <a:miter lim="800000"/>
            <a:headEnd/>
            <a:tailEnd/>
          </a:ln>
        </p:spPr>
        <p:txBody>
          <a:bodyPr>
            <a:spAutoFit/>
          </a:bodyPr>
          <a:lstStyle/>
          <a:p>
            <a:pPr algn="ctr" eaLnBrk="0" hangingPunct="0"/>
            <a:r>
              <a:rPr lang="en-GB">
                <a:solidFill>
                  <a:srgbClr val="0000FF"/>
                </a:solidFill>
              </a:rPr>
              <a:t>A380 Range Capability</a:t>
            </a:r>
          </a:p>
        </p:txBody>
      </p:sp>
      <p:cxnSp>
        <p:nvCxnSpPr>
          <p:cNvPr id="34823" name="Straight Arrow Connector 8"/>
          <p:cNvCxnSpPr>
            <a:cxnSpLocks noChangeShapeType="1"/>
          </p:cNvCxnSpPr>
          <p:nvPr/>
        </p:nvCxnSpPr>
        <p:spPr bwMode="auto">
          <a:xfrm flipH="1">
            <a:off x="5465762" y="2622624"/>
            <a:ext cx="863574" cy="1095301"/>
          </a:xfrm>
          <a:prstGeom prst="straightConnector1">
            <a:avLst/>
          </a:prstGeom>
          <a:noFill/>
          <a:ln w="25400" algn="ctr">
            <a:solidFill>
              <a:srgbClr val="0000FF"/>
            </a:solidFill>
            <a:round/>
            <a:headEnd/>
            <a:tailEnd type="arrow" w="med" len="med"/>
          </a:ln>
        </p:spPr>
      </p:cxnSp>
      <p:sp>
        <p:nvSpPr>
          <p:cNvPr id="9" name="Rectangle 8"/>
          <p:cNvSpPr/>
          <p:nvPr/>
        </p:nvSpPr>
        <p:spPr>
          <a:xfrm>
            <a:off x="878838" y="51263"/>
            <a:ext cx="7399270"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Optimising Aircraft 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1000" fill="hold"/>
                                        <p:tgtEl>
                                          <p:spTgt spid="34819"/>
                                        </p:tgtEl>
                                        <p:attrNameLst>
                                          <p:attrName>ppt_w</p:attrName>
                                        </p:attrNameLst>
                                      </p:cBhvr>
                                      <p:tavLst>
                                        <p:tav tm="0">
                                          <p:val>
                                            <p:strVal val="#ppt_w*0.70"/>
                                          </p:val>
                                        </p:tav>
                                        <p:tav tm="100000">
                                          <p:val>
                                            <p:strVal val="#ppt_w"/>
                                          </p:val>
                                        </p:tav>
                                      </p:tavLst>
                                    </p:anim>
                                    <p:anim calcmode="lin" valueType="num">
                                      <p:cBhvr>
                                        <p:cTn id="8" dur="1000" fill="hold"/>
                                        <p:tgtEl>
                                          <p:spTgt spid="34819"/>
                                        </p:tgtEl>
                                        <p:attrNameLst>
                                          <p:attrName>ppt_h</p:attrName>
                                        </p:attrNameLst>
                                      </p:cBhvr>
                                      <p:tavLst>
                                        <p:tav tm="0">
                                          <p:val>
                                            <p:strVal val="#ppt_h"/>
                                          </p:val>
                                        </p:tav>
                                        <p:tav tm="100000">
                                          <p:val>
                                            <p:strVal val="#ppt_h"/>
                                          </p:val>
                                        </p:tav>
                                      </p:tavLst>
                                    </p:anim>
                                    <p:animEffect transition="in" filter="fade">
                                      <p:cBhvr>
                                        <p:cTn id="9" dur="1000"/>
                                        <p:tgtEl>
                                          <p:spTgt spid="3481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4822"/>
                                        </p:tgtEl>
                                        <p:attrNameLst>
                                          <p:attrName>style.visibility</p:attrName>
                                        </p:attrNameLst>
                                      </p:cBhvr>
                                      <p:to>
                                        <p:strVal val="visible"/>
                                      </p:to>
                                    </p:set>
                                    <p:anim calcmode="lin" valueType="num">
                                      <p:cBhvr>
                                        <p:cTn id="12" dur="1000" fill="hold"/>
                                        <p:tgtEl>
                                          <p:spTgt spid="34822"/>
                                        </p:tgtEl>
                                        <p:attrNameLst>
                                          <p:attrName>ppt_w</p:attrName>
                                        </p:attrNameLst>
                                      </p:cBhvr>
                                      <p:tavLst>
                                        <p:tav tm="0">
                                          <p:val>
                                            <p:strVal val="#ppt_w*0.70"/>
                                          </p:val>
                                        </p:tav>
                                        <p:tav tm="100000">
                                          <p:val>
                                            <p:strVal val="#ppt_w"/>
                                          </p:val>
                                        </p:tav>
                                      </p:tavLst>
                                    </p:anim>
                                    <p:anim calcmode="lin" valueType="num">
                                      <p:cBhvr>
                                        <p:cTn id="13" dur="1000" fill="hold"/>
                                        <p:tgtEl>
                                          <p:spTgt spid="34822"/>
                                        </p:tgtEl>
                                        <p:attrNameLst>
                                          <p:attrName>ppt_h</p:attrName>
                                        </p:attrNameLst>
                                      </p:cBhvr>
                                      <p:tavLst>
                                        <p:tav tm="0">
                                          <p:val>
                                            <p:strVal val="#ppt_h"/>
                                          </p:val>
                                        </p:tav>
                                        <p:tav tm="100000">
                                          <p:val>
                                            <p:strVal val="#ppt_h"/>
                                          </p:val>
                                        </p:tav>
                                      </p:tavLst>
                                    </p:anim>
                                    <p:animEffect transition="in" filter="fade">
                                      <p:cBhvr>
                                        <p:cTn id="14" dur="1000"/>
                                        <p:tgtEl>
                                          <p:spTgt spid="348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4820"/>
                                        </p:tgtEl>
                                        <p:attrNameLst>
                                          <p:attrName>style.visibility</p:attrName>
                                        </p:attrNameLst>
                                      </p:cBhvr>
                                      <p:to>
                                        <p:strVal val="visible"/>
                                      </p:to>
                                    </p:set>
                                    <p:animEffect transition="in" filter="wipe(up)">
                                      <p:cBhvr>
                                        <p:cTn id="19" dur="500"/>
                                        <p:tgtEl>
                                          <p:spTgt spid="34820"/>
                                        </p:tgtEl>
                                      </p:cBhvr>
                                    </p:animEffect>
                                  </p:childTnLst>
                                </p:cTn>
                              </p:par>
                            </p:childTnLst>
                          </p:cTn>
                        </p:par>
                        <p:par>
                          <p:cTn id="20" fill="hold">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34821"/>
                                        </p:tgtEl>
                                        <p:attrNameLst>
                                          <p:attrName>style.visibility</p:attrName>
                                        </p:attrNameLst>
                                      </p:cBhvr>
                                      <p:to>
                                        <p:strVal val="visible"/>
                                      </p:to>
                                    </p:set>
                                    <p:anim calcmode="lin" valueType="num">
                                      <p:cBhvr>
                                        <p:cTn id="23" dur="1000" fill="hold"/>
                                        <p:tgtEl>
                                          <p:spTgt spid="34821"/>
                                        </p:tgtEl>
                                        <p:attrNameLst>
                                          <p:attrName>ppt_w</p:attrName>
                                        </p:attrNameLst>
                                      </p:cBhvr>
                                      <p:tavLst>
                                        <p:tav tm="0">
                                          <p:val>
                                            <p:strVal val="#ppt_w*0.70"/>
                                          </p:val>
                                        </p:tav>
                                        <p:tav tm="100000">
                                          <p:val>
                                            <p:strVal val="#ppt_w"/>
                                          </p:val>
                                        </p:tav>
                                      </p:tavLst>
                                    </p:anim>
                                    <p:anim calcmode="lin" valueType="num">
                                      <p:cBhvr>
                                        <p:cTn id="24" dur="1000" fill="hold"/>
                                        <p:tgtEl>
                                          <p:spTgt spid="34821"/>
                                        </p:tgtEl>
                                        <p:attrNameLst>
                                          <p:attrName>ppt_h</p:attrName>
                                        </p:attrNameLst>
                                      </p:cBhvr>
                                      <p:tavLst>
                                        <p:tav tm="0">
                                          <p:val>
                                            <p:strVal val="#ppt_h"/>
                                          </p:val>
                                        </p:tav>
                                        <p:tav tm="100000">
                                          <p:val>
                                            <p:strVal val="#ppt_h"/>
                                          </p:val>
                                        </p:tav>
                                      </p:tavLst>
                                    </p:anim>
                                    <p:animEffect transition="in" filter="fade">
                                      <p:cBhvr>
                                        <p:cTn id="25" dur="1000"/>
                                        <p:tgtEl>
                                          <p:spTgt spid="34821"/>
                                        </p:tgtEl>
                                      </p:cBhvr>
                                    </p:animEffect>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34823"/>
                                        </p:tgtEl>
                                        <p:attrNameLst>
                                          <p:attrName>style.visibility</p:attrName>
                                        </p:attrNameLst>
                                      </p:cBhvr>
                                      <p:to>
                                        <p:strVal val="visible"/>
                                      </p:to>
                                    </p:set>
                                    <p:animEffect transition="in" filter="wipe(right)">
                                      <p:cBhvr>
                                        <p:cTn id="29"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descr="A380-800 Payload Range graph -17jul12.jpg"/>
          <p:cNvPicPr>
            <a:picLocks noChangeAspect="1"/>
          </p:cNvPicPr>
          <p:nvPr/>
        </p:nvPicPr>
        <p:blipFill>
          <a:blip r:embed="rId3" cstate="print"/>
          <a:srcRect/>
          <a:stretch>
            <a:fillRect/>
          </a:stretch>
        </p:blipFill>
        <p:spPr bwMode="auto">
          <a:xfrm>
            <a:off x="185738" y="907504"/>
            <a:ext cx="8686800" cy="5257800"/>
          </a:xfrm>
          <a:prstGeom prst="rect">
            <a:avLst/>
          </a:prstGeom>
          <a:noFill/>
          <a:ln w="9525">
            <a:noFill/>
            <a:miter lim="800000"/>
            <a:headEnd/>
            <a:tailEnd/>
          </a:ln>
        </p:spPr>
      </p:pic>
      <p:cxnSp>
        <p:nvCxnSpPr>
          <p:cNvPr id="35844" name="Straight Connector 4"/>
          <p:cNvCxnSpPr>
            <a:cxnSpLocks noChangeShapeType="1"/>
          </p:cNvCxnSpPr>
          <p:nvPr/>
        </p:nvCxnSpPr>
        <p:spPr bwMode="auto">
          <a:xfrm>
            <a:off x="5508104" y="1484313"/>
            <a:ext cx="0" cy="3816350"/>
          </a:xfrm>
          <a:prstGeom prst="line">
            <a:avLst/>
          </a:prstGeom>
          <a:noFill/>
          <a:ln w="25400" algn="ctr">
            <a:solidFill>
              <a:srgbClr val="0000FF"/>
            </a:solidFill>
            <a:round/>
            <a:headEnd/>
            <a:tailEnd/>
          </a:ln>
        </p:spPr>
      </p:cxnSp>
      <p:sp>
        <p:nvSpPr>
          <p:cNvPr id="6" name="TextBox 5"/>
          <p:cNvSpPr txBox="1"/>
          <p:nvPr/>
        </p:nvSpPr>
        <p:spPr>
          <a:xfrm>
            <a:off x="5148065" y="2133600"/>
            <a:ext cx="2898974" cy="461665"/>
          </a:xfrm>
          <a:prstGeom prst="rect">
            <a:avLst/>
          </a:prstGeom>
          <a:solidFill>
            <a:schemeClr val="accent3">
              <a:lumMod val="85000"/>
            </a:schemeClr>
          </a:solidFill>
          <a:ln w="25400">
            <a:solidFill>
              <a:srgbClr val="0000FF"/>
            </a:solidFill>
          </a:ln>
        </p:spPr>
        <p:txBody>
          <a:bodyPr wrap="square">
            <a:spAutoFit/>
          </a:bodyPr>
          <a:lstStyle/>
          <a:p>
            <a:pPr eaLnBrk="0" hangingPunct="0">
              <a:defRPr/>
            </a:pPr>
            <a:r>
              <a:rPr lang="en-GB" dirty="0" smtClean="0">
                <a:solidFill>
                  <a:srgbClr val="0000FF"/>
                </a:solidFill>
                <a:ea typeface="ＭＳ Ｐゴシック" pitchFamily="-128" charset="-128"/>
              </a:rPr>
              <a:t>Southampton-Perth</a:t>
            </a:r>
            <a:endParaRPr lang="en-GB" dirty="0">
              <a:solidFill>
                <a:srgbClr val="0000FF"/>
              </a:solidFill>
              <a:ea typeface="ＭＳ Ｐゴシック" pitchFamily="-128" charset="-128"/>
            </a:endParaRPr>
          </a:p>
        </p:txBody>
      </p:sp>
      <p:cxnSp>
        <p:nvCxnSpPr>
          <p:cNvPr id="35846" name="Straight Arrow Connector 6"/>
          <p:cNvCxnSpPr>
            <a:cxnSpLocks noChangeShapeType="1"/>
          </p:cNvCxnSpPr>
          <p:nvPr/>
        </p:nvCxnSpPr>
        <p:spPr bwMode="auto">
          <a:xfrm flipH="1">
            <a:off x="5508625" y="2579688"/>
            <a:ext cx="517525" cy="360362"/>
          </a:xfrm>
          <a:prstGeom prst="straightConnector1">
            <a:avLst/>
          </a:prstGeom>
          <a:noFill/>
          <a:ln w="25400" algn="ctr">
            <a:solidFill>
              <a:srgbClr val="0000FF"/>
            </a:solidFill>
            <a:round/>
            <a:headEnd/>
            <a:tailEnd type="arrow" w="med" len="med"/>
          </a:ln>
        </p:spPr>
      </p:cxnSp>
      <p:sp>
        <p:nvSpPr>
          <p:cNvPr id="7" name="Rectangle 6"/>
          <p:cNvSpPr/>
          <p:nvPr/>
        </p:nvSpPr>
        <p:spPr>
          <a:xfrm>
            <a:off x="878838" y="51263"/>
            <a:ext cx="7399270"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Optimising Aircraft 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84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84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437907" y="549476"/>
            <a:ext cx="6280886" cy="1569660"/>
          </a:xfrm>
          <a:prstGeom prst="rect">
            <a:avLst/>
          </a:prstGeom>
          <a:noFill/>
          <a:ln w="9525">
            <a:noFill/>
            <a:miter lim="800000"/>
            <a:headEnd/>
            <a:tailEnd/>
          </a:ln>
        </p:spPr>
        <p:txBody>
          <a:bodyPr wrap="none">
            <a:spAutoFit/>
          </a:bodyPr>
          <a:lstStyle/>
          <a:p>
            <a:pPr algn="ctr" eaLnBrk="0" hangingPunct="0"/>
            <a:r>
              <a:rPr lang="en-GB" b="1" dirty="0" smtClean="0">
                <a:solidFill>
                  <a:srgbClr val="000099"/>
                </a:solidFill>
              </a:rPr>
              <a:t>Flight  </a:t>
            </a:r>
            <a:r>
              <a:rPr lang="en-GB" b="1" dirty="0">
                <a:solidFill>
                  <a:srgbClr val="000099"/>
                </a:solidFill>
              </a:rPr>
              <a:t>Southampton – Perth Australia</a:t>
            </a:r>
          </a:p>
          <a:p>
            <a:pPr algn="ctr" eaLnBrk="0" hangingPunct="0"/>
            <a:r>
              <a:rPr lang="en-GB" b="1" dirty="0">
                <a:solidFill>
                  <a:srgbClr val="000099"/>
                </a:solidFill>
              </a:rPr>
              <a:t>14,500km/9,000 statute miles</a:t>
            </a:r>
          </a:p>
          <a:p>
            <a:pPr algn="ctr" eaLnBrk="0" hangingPunct="0"/>
            <a:r>
              <a:rPr lang="en-GB" b="1" dirty="0">
                <a:solidFill>
                  <a:srgbClr val="000099"/>
                </a:solidFill>
              </a:rPr>
              <a:t>Flying Close to Colombo – about half way</a:t>
            </a:r>
          </a:p>
          <a:p>
            <a:pPr algn="ctr" eaLnBrk="0" hangingPunct="0"/>
            <a:r>
              <a:rPr lang="en-GB" b="1" dirty="0">
                <a:solidFill>
                  <a:srgbClr val="000099"/>
                </a:solidFill>
              </a:rPr>
              <a:t>Flight Time approx 18 </a:t>
            </a:r>
            <a:r>
              <a:rPr lang="en-GB" b="1" dirty="0" smtClean="0">
                <a:solidFill>
                  <a:srgbClr val="000099"/>
                </a:solidFill>
              </a:rPr>
              <a:t>hours</a:t>
            </a:r>
            <a:endParaRPr lang="en-GB" b="1" dirty="0">
              <a:solidFill>
                <a:srgbClr val="000099"/>
              </a:solidFill>
            </a:endParaRPr>
          </a:p>
        </p:txBody>
      </p:sp>
      <p:sp>
        <p:nvSpPr>
          <p:cNvPr id="4" name="Rectangle 6"/>
          <p:cNvSpPr>
            <a:spLocks noChangeArrowheads="1"/>
          </p:cNvSpPr>
          <p:nvPr/>
        </p:nvSpPr>
        <p:spPr bwMode="auto">
          <a:xfrm>
            <a:off x="0" y="2190750"/>
            <a:ext cx="9144000" cy="3631763"/>
          </a:xfrm>
          <a:prstGeom prst="rect">
            <a:avLst/>
          </a:prstGeom>
          <a:noFill/>
          <a:ln w="9525">
            <a:noFill/>
            <a:miter lim="800000"/>
            <a:headEnd/>
            <a:tailEnd/>
          </a:ln>
        </p:spPr>
        <p:txBody>
          <a:bodyPr>
            <a:spAutoFit/>
          </a:bodyPr>
          <a:lstStyle/>
          <a:p>
            <a:pPr eaLnBrk="0" hangingPunct="0">
              <a:spcBef>
                <a:spcPts val="600"/>
              </a:spcBef>
            </a:pPr>
            <a:r>
              <a:rPr lang="en-GB" sz="2000" b="1" dirty="0">
                <a:solidFill>
                  <a:srgbClr val="0033CC"/>
                </a:solidFill>
              </a:rPr>
              <a:t>Fuel carried for Colombo–Perth is burnt at </a:t>
            </a:r>
            <a:r>
              <a:rPr lang="en-GB" sz="2000" b="1" dirty="0" smtClean="0">
                <a:solidFill>
                  <a:srgbClr val="0033CC"/>
                </a:solidFill>
              </a:rPr>
              <a:t>3% </a:t>
            </a:r>
            <a:r>
              <a:rPr lang="en-GB" sz="2000" b="1" dirty="0">
                <a:solidFill>
                  <a:srgbClr val="0033CC"/>
                </a:solidFill>
              </a:rPr>
              <a:t>per hour </a:t>
            </a:r>
            <a:r>
              <a:rPr lang="en-GB" sz="2000" b="1" dirty="0" err="1" smtClean="0">
                <a:solidFill>
                  <a:srgbClr val="0033CC"/>
                </a:solidFill>
              </a:rPr>
              <a:t>Sot’on</a:t>
            </a:r>
            <a:r>
              <a:rPr lang="en-GB" sz="2000" b="1" dirty="0" smtClean="0">
                <a:solidFill>
                  <a:srgbClr val="0033CC"/>
                </a:solidFill>
              </a:rPr>
              <a:t>-Colombo</a:t>
            </a:r>
            <a:endParaRPr lang="en-GB" sz="2000" b="1" dirty="0">
              <a:solidFill>
                <a:srgbClr val="0033CC"/>
              </a:solidFill>
            </a:endParaRPr>
          </a:p>
          <a:p>
            <a:pPr eaLnBrk="0" hangingPunct="0">
              <a:spcBef>
                <a:spcPts val="600"/>
              </a:spcBef>
            </a:pPr>
            <a:endParaRPr lang="en-GB" sz="2000" b="1" dirty="0" smtClean="0">
              <a:solidFill>
                <a:srgbClr val="0033CC"/>
              </a:solidFill>
            </a:endParaRPr>
          </a:p>
          <a:p>
            <a:pPr eaLnBrk="0" hangingPunct="0">
              <a:spcBef>
                <a:spcPts val="600"/>
              </a:spcBef>
            </a:pPr>
            <a:r>
              <a:rPr lang="en-GB" sz="2000" b="1" dirty="0" smtClean="0">
                <a:solidFill>
                  <a:srgbClr val="0033CC"/>
                </a:solidFill>
              </a:rPr>
              <a:t>Therefore </a:t>
            </a:r>
            <a:r>
              <a:rPr lang="en-GB" sz="2000" b="1" dirty="0">
                <a:solidFill>
                  <a:srgbClr val="0033CC"/>
                </a:solidFill>
              </a:rPr>
              <a:t>about an extra 35% fuel can be required for a non-stop flight on a high take-off weight aircraft capable of flying the 9,000 miles non stop.</a:t>
            </a:r>
          </a:p>
          <a:p>
            <a:pPr eaLnBrk="0" hangingPunct="0">
              <a:spcBef>
                <a:spcPts val="600"/>
              </a:spcBef>
            </a:pPr>
            <a:endParaRPr lang="en-GB" sz="2000" b="1" dirty="0">
              <a:solidFill>
                <a:srgbClr val="000099"/>
              </a:solidFill>
            </a:endParaRPr>
          </a:p>
          <a:p>
            <a:pPr eaLnBrk="0" hangingPunct="0">
              <a:spcBef>
                <a:spcPts val="600"/>
              </a:spcBef>
            </a:pPr>
            <a:r>
              <a:rPr lang="en-GB" sz="2000" b="1" dirty="0">
                <a:solidFill>
                  <a:srgbClr val="0033CC"/>
                </a:solidFill>
              </a:rPr>
              <a:t>A lighter aircraft designed to fly with the same payload but with a range of only 4,500 miles will save more fuel.</a:t>
            </a:r>
          </a:p>
          <a:p>
            <a:pPr eaLnBrk="0" hangingPunct="0">
              <a:spcBef>
                <a:spcPts val="600"/>
              </a:spcBef>
            </a:pPr>
            <a:endParaRPr lang="en-GB" sz="2000" b="1" dirty="0">
              <a:solidFill>
                <a:srgbClr val="0033CC"/>
              </a:solidFill>
            </a:endParaRPr>
          </a:p>
          <a:p>
            <a:pPr eaLnBrk="0" hangingPunct="0">
              <a:spcBef>
                <a:spcPts val="600"/>
              </a:spcBef>
            </a:pPr>
            <a:r>
              <a:rPr lang="en-GB" sz="2000" b="1" dirty="0" smtClean="0">
                <a:solidFill>
                  <a:srgbClr val="0033CC"/>
                </a:solidFill>
              </a:rPr>
              <a:t>Illustrated </a:t>
            </a:r>
            <a:r>
              <a:rPr lang="en-GB" sz="2000" b="1" dirty="0">
                <a:solidFill>
                  <a:srgbClr val="0033CC"/>
                </a:solidFill>
              </a:rPr>
              <a:t>in the next slides by Dr John Green’s 2008 paper for Greener By Design, presented to the RAeS Toulouse Branch -</a:t>
            </a:r>
          </a:p>
        </p:txBody>
      </p:sp>
      <p:sp>
        <p:nvSpPr>
          <p:cNvPr id="5" name="Rectangle 4"/>
          <p:cNvSpPr/>
          <p:nvPr/>
        </p:nvSpPr>
        <p:spPr>
          <a:xfrm>
            <a:off x="878838" y="51263"/>
            <a:ext cx="7399270"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Optimising Aircraft 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strVal val="#ppt_w*0.70"/>
                                          </p:val>
                                        </p:tav>
                                        <p:tav tm="100000">
                                          <p:val>
                                            <p:strVal val="#ppt_w"/>
                                          </p:val>
                                        </p:tav>
                                      </p:tavLst>
                                    </p:anim>
                                    <p:anim calcmode="lin" valueType="num">
                                      <p:cBhvr>
                                        <p:cTn id="8" dur="1000" fill="hold"/>
                                        <p:tgtEl>
                                          <p:spTgt spid="36866"/>
                                        </p:tgtEl>
                                        <p:attrNameLst>
                                          <p:attrName>ppt_h</p:attrName>
                                        </p:attrNameLst>
                                      </p:cBhvr>
                                      <p:tavLst>
                                        <p:tav tm="0">
                                          <p:val>
                                            <p:strVal val="#ppt_h"/>
                                          </p:val>
                                        </p:tav>
                                        <p:tav tm="100000">
                                          <p:val>
                                            <p:strVal val="#ppt_h"/>
                                          </p:val>
                                        </p:tav>
                                      </p:tavLst>
                                    </p:anim>
                                    <p:animEffect transition="in" filter="fade">
                                      <p:cBhvr>
                                        <p:cTn id="9" dur="1000"/>
                                        <p:tgtEl>
                                          <p:spTgt spid="3686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left)">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457200" y="277813"/>
            <a:ext cx="8229600" cy="649287"/>
          </a:xfrm>
        </p:spPr>
        <p:txBody>
          <a:bodyPr/>
          <a:lstStyle/>
          <a:p>
            <a:pPr algn="ctr">
              <a:defRPr/>
            </a:pPr>
            <a:r>
              <a:rPr lang="en-GB" sz="2800" dirty="0">
                <a:latin typeface="+mn-lt"/>
              </a:rPr>
              <a:t>Options for reducing fuel burn per passenger-km</a:t>
            </a:r>
          </a:p>
        </p:txBody>
      </p:sp>
      <p:pic>
        <p:nvPicPr>
          <p:cNvPr id="38915" name="Picture 3"/>
          <p:cNvPicPr>
            <a:picLocks noGrp="1" noChangeAspect="1" noChangeArrowheads="1"/>
          </p:cNvPicPr>
          <p:nvPr>
            <p:ph idx="1"/>
          </p:nvPr>
        </p:nvPicPr>
        <p:blipFill>
          <a:blip r:embed="rId3" cstate="print"/>
          <a:srcRect/>
          <a:stretch>
            <a:fillRect/>
          </a:stretch>
        </p:blipFill>
        <p:spPr bwMode="auto">
          <a:xfrm>
            <a:off x="287338" y="981075"/>
            <a:ext cx="11701462" cy="5181600"/>
          </a:xfrm>
          <a:noFill/>
          <a:ln>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083" name="Group 3"/>
          <p:cNvGraphicFramePr>
            <a:graphicFrameLocks noGrp="1"/>
          </p:cNvGraphicFramePr>
          <p:nvPr>
            <p:ph idx="1"/>
          </p:nvPr>
        </p:nvGraphicFramePr>
        <p:xfrm>
          <a:off x="452438" y="1158875"/>
          <a:ext cx="8216900" cy="2908920"/>
        </p:xfrm>
        <a:graphic>
          <a:graphicData uri="http://schemas.openxmlformats.org/drawingml/2006/table">
            <a:tbl>
              <a:tblPr/>
              <a:tblGrid>
                <a:gridCol w="1079500"/>
                <a:gridCol w="1273175"/>
                <a:gridCol w="1274763"/>
                <a:gridCol w="1190625"/>
                <a:gridCol w="1019175"/>
                <a:gridCol w="935037"/>
                <a:gridCol w="1444625"/>
              </a:tblGrid>
              <a:tr h="1439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Design range km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Payload tonne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Mission fuel tonne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Reserve fuel tonne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Max TOW tonne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OEW tonne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Fuel for 15,000km tonne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9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15,000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25.9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120.3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140.3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120.3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91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5,000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25.9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rPr>
                        <a:t>68.4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61.1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20" name="Text Box 37"/>
          <p:cNvSpPr txBox="1">
            <a:spLocks noChangeArrowheads="1"/>
          </p:cNvSpPr>
          <p:nvPr/>
        </p:nvSpPr>
        <p:spPr bwMode="auto">
          <a:xfrm>
            <a:off x="1314450" y="4152900"/>
            <a:ext cx="6626225" cy="457200"/>
          </a:xfrm>
          <a:prstGeom prst="rect">
            <a:avLst/>
          </a:prstGeom>
          <a:noFill/>
          <a:ln w="9525">
            <a:noFill/>
            <a:miter lim="800000"/>
            <a:headEnd/>
            <a:tailEnd/>
          </a:ln>
        </p:spPr>
        <p:txBody>
          <a:bodyPr>
            <a:spAutoFit/>
          </a:bodyPr>
          <a:lstStyle/>
          <a:p>
            <a:r>
              <a:rPr lang="en-GB"/>
              <a:t>Travelling 15,000km in one hop or three</a:t>
            </a:r>
          </a:p>
        </p:txBody>
      </p:sp>
      <p:sp>
        <p:nvSpPr>
          <p:cNvPr id="40997" name="Text Box 38"/>
          <p:cNvSpPr txBox="1">
            <a:spLocks noChangeArrowheads="1"/>
          </p:cNvSpPr>
          <p:nvPr/>
        </p:nvSpPr>
        <p:spPr bwMode="auto">
          <a:xfrm>
            <a:off x="0" y="4581525"/>
            <a:ext cx="9144000" cy="1616075"/>
          </a:xfrm>
          <a:prstGeom prst="rect">
            <a:avLst/>
          </a:prstGeom>
          <a:noFill/>
          <a:ln w="9525">
            <a:noFill/>
            <a:miter lim="800000"/>
            <a:headEnd/>
            <a:tailEnd/>
          </a:ln>
        </p:spPr>
        <p:txBody>
          <a:bodyPr>
            <a:spAutoFit/>
          </a:bodyPr>
          <a:lstStyle/>
          <a:p>
            <a:r>
              <a:rPr lang="en-GB" sz="1800" dirty="0"/>
              <a:t>      Revision of earlier GBD estimates:</a:t>
            </a:r>
          </a:p>
          <a:p>
            <a:r>
              <a:rPr lang="en-GB" sz="1800" dirty="0"/>
              <a:t>      Correction published in August 2006 issue of the Aeronautical Journal</a:t>
            </a:r>
          </a:p>
          <a:p>
            <a:endParaRPr lang="en-GB" sz="1800" dirty="0"/>
          </a:p>
          <a:p>
            <a:pPr algn="ctr"/>
            <a:r>
              <a:rPr lang="en-GB" sz="2000" b="1" dirty="0">
                <a:solidFill>
                  <a:srgbClr val="0000FF"/>
                </a:solidFill>
              </a:rPr>
              <a:t>Recent research shows the value of building an efficient 4,000nm aircraft</a:t>
            </a:r>
          </a:p>
          <a:p>
            <a:pPr algn="ctr">
              <a:spcBef>
                <a:spcPts val="600"/>
              </a:spcBef>
            </a:pPr>
            <a:r>
              <a:rPr lang="en-GB" sz="2000" b="1" i="1" dirty="0">
                <a:solidFill>
                  <a:srgbClr val="0033CC"/>
                </a:solidFill>
              </a:rPr>
              <a:t>Raj Nangia further suggests refuelling rather than landing en route</a:t>
            </a:r>
            <a:r>
              <a:rPr lang="en-GB" sz="2000" b="1" i="1" dirty="0">
                <a:solidFill>
                  <a:srgbClr val="66FFFF"/>
                </a:solidFill>
              </a:rPr>
              <a:t>.</a:t>
            </a:r>
          </a:p>
        </p:txBody>
      </p:sp>
      <p:sp>
        <p:nvSpPr>
          <p:cNvPr id="7" name="Rectangle 2"/>
          <p:cNvSpPr txBox="1">
            <a:spLocks noChangeArrowheads="1"/>
          </p:cNvSpPr>
          <p:nvPr/>
        </p:nvSpPr>
        <p:spPr>
          <a:xfrm>
            <a:off x="592138" y="19050"/>
            <a:ext cx="8229600" cy="1143000"/>
          </a:xfrm>
          <a:prstGeom prst="rect">
            <a:avLst/>
          </a:prstGeom>
        </p:spPr>
        <p:txBody>
          <a:bodyPr/>
          <a:lstStyle/>
          <a:p>
            <a:pPr algn="ctr" defTabSz="795338" eaLnBrk="0" hangingPunct="0">
              <a:defRPr/>
            </a:pPr>
            <a:r>
              <a:rPr lang="en-GB" sz="2800" kern="0" dirty="0">
                <a:latin typeface="+mn-lt"/>
                <a:ea typeface="+mj-ea"/>
                <a:cs typeface="+mj-cs"/>
              </a:rPr>
              <a:t>Effect of design range on fuel burn </a:t>
            </a:r>
            <a:br>
              <a:rPr lang="en-GB" sz="2800" kern="0" dirty="0">
                <a:latin typeface="+mn-lt"/>
                <a:ea typeface="+mj-ea"/>
                <a:cs typeface="+mj-cs"/>
              </a:rPr>
            </a:br>
            <a:r>
              <a:rPr lang="en-GB" sz="2800" kern="0" dirty="0">
                <a:latin typeface="+mn-lt"/>
                <a:ea typeface="+mj-ea"/>
                <a:cs typeface="+mj-cs"/>
              </a:rPr>
              <a:t>for long-distance travel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099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099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0997">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09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7" grpId="0" build="p" bldLvl="4"/>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eS Solent Lctre 131113 - Trehugger 2007 Gliding app, Virgin Taxi grid - 12nov13.jpg"/>
          <p:cNvPicPr>
            <a:picLocks noChangeAspect="1"/>
          </p:cNvPicPr>
          <p:nvPr/>
        </p:nvPicPr>
        <p:blipFill>
          <a:blip r:embed="rId2" cstate="print"/>
          <a:stretch>
            <a:fillRect/>
          </a:stretch>
        </p:blipFill>
        <p:spPr>
          <a:xfrm>
            <a:off x="1559697" y="57152"/>
            <a:ext cx="6221247" cy="6385252"/>
          </a:xfrm>
          <a:prstGeom prst="rect">
            <a:avLst/>
          </a:prstGeom>
        </p:spPr>
      </p:pic>
      <p:sp>
        <p:nvSpPr>
          <p:cNvPr id="3" name="TextBox 2"/>
          <p:cNvSpPr txBox="1"/>
          <p:nvPr/>
        </p:nvSpPr>
        <p:spPr>
          <a:xfrm>
            <a:off x="1517952" y="725795"/>
            <a:ext cx="6336704" cy="830997"/>
          </a:xfrm>
          <a:prstGeom prst="rect">
            <a:avLst/>
          </a:prstGeom>
          <a:solidFill>
            <a:schemeClr val="tx2">
              <a:lumMod val="20000"/>
              <a:lumOff val="80000"/>
              <a:alpha val="69000"/>
            </a:schemeClr>
          </a:solidFill>
          <a:ln>
            <a:solidFill>
              <a:srgbClr val="000099"/>
            </a:solidFill>
          </a:ln>
        </p:spPr>
        <p:txBody>
          <a:bodyPr wrap="square" rtlCol="0">
            <a:spAutoFit/>
          </a:bodyPr>
          <a:lstStyle/>
          <a:p>
            <a:pPr algn="ctr"/>
            <a:r>
              <a:rPr lang="en-GB" b="1" dirty="0" smtClean="0">
                <a:solidFill>
                  <a:srgbClr val="000099"/>
                </a:solidFill>
              </a:rPr>
              <a:t>Gliding descents are regularly re-invented – here in New Zealand in 2007 </a:t>
            </a:r>
            <a:endParaRPr lang="en-GB" b="1" dirty="0">
              <a:solidFill>
                <a:srgbClr val="000099"/>
              </a:solidFill>
            </a:endParaRPr>
          </a:p>
        </p:txBody>
      </p:sp>
      <p:sp>
        <p:nvSpPr>
          <p:cNvPr id="4" name="TextBox 3"/>
          <p:cNvSpPr txBox="1"/>
          <p:nvPr/>
        </p:nvSpPr>
        <p:spPr>
          <a:xfrm>
            <a:off x="1359080" y="3390091"/>
            <a:ext cx="6552728" cy="1569660"/>
          </a:xfrm>
          <a:prstGeom prst="rect">
            <a:avLst/>
          </a:prstGeom>
          <a:solidFill>
            <a:schemeClr val="tx2">
              <a:lumMod val="20000"/>
              <a:lumOff val="80000"/>
              <a:alpha val="69000"/>
            </a:schemeClr>
          </a:solidFill>
          <a:ln>
            <a:solidFill>
              <a:srgbClr val="000099"/>
            </a:solidFill>
          </a:ln>
        </p:spPr>
        <p:txBody>
          <a:bodyPr wrap="square" rtlCol="0">
            <a:spAutoFit/>
          </a:bodyPr>
          <a:lstStyle/>
          <a:p>
            <a:pPr algn="ctr"/>
            <a:r>
              <a:rPr lang="en-GB" b="1" dirty="0" smtClean="0">
                <a:solidFill>
                  <a:srgbClr val="000099"/>
                </a:solidFill>
              </a:rPr>
              <a:t>And by Richard Branson whose crews were then being trained for CDAs.....</a:t>
            </a:r>
          </a:p>
          <a:p>
            <a:pPr algn="ctr"/>
            <a:r>
              <a:rPr lang="en-GB" b="1" dirty="0" smtClean="0">
                <a:solidFill>
                  <a:srgbClr val="000099"/>
                </a:solidFill>
              </a:rPr>
              <a:t>Also exploring efficiency by towing aircraft to a starting grid before starting engines! </a:t>
            </a:r>
            <a:endParaRPr lang="en-GB" b="1" dirty="0">
              <a:solidFill>
                <a:srgbClr val="000099"/>
              </a:solidFill>
            </a:endParaRPr>
          </a:p>
        </p:txBody>
      </p:sp>
      <p:cxnSp>
        <p:nvCxnSpPr>
          <p:cNvPr id="8" name="Straight Arrow Connector 7"/>
          <p:cNvCxnSpPr/>
          <p:nvPr/>
        </p:nvCxnSpPr>
        <p:spPr bwMode="auto">
          <a:xfrm flipH="1">
            <a:off x="3621608" y="4956592"/>
            <a:ext cx="964680" cy="1064696"/>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cxnSp>
        <p:nvCxnSpPr>
          <p:cNvPr id="10" name="Straight Arrow Connector 9"/>
          <p:cNvCxnSpPr/>
          <p:nvPr/>
        </p:nvCxnSpPr>
        <p:spPr bwMode="auto">
          <a:xfrm>
            <a:off x="4559416" y="4970880"/>
            <a:ext cx="2029376" cy="1050408"/>
          </a:xfrm>
          <a:prstGeom prst="straightConnector1">
            <a:avLst/>
          </a:prstGeom>
          <a:solidFill>
            <a:schemeClr val="accent1"/>
          </a:solidFill>
          <a:ln w="31750" cap="flat" cmpd="sng" algn="ctr">
            <a:solidFill>
              <a:srgbClr val="000099"/>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2864" y="57144"/>
            <a:ext cx="9144000" cy="461665"/>
          </a:xfrm>
          <a:prstGeom prst="rect">
            <a:avLst/>
          </a:prstGeom>
          <a:noFill/>
          <a:ln w="9525">
            <a:noFill/>
            <a:miter lim="800000"/>
            <a:headEnd/>
            <a:tailEnd/>
          </a:ln>
        </p:spPr>
        <p:txBody>
          <a:bodyPr>
            <a:spAutoFit/>
          </a:bodyPr>
          <a:lstStyle/>
          <a:p>
            <a:pPr marL="0" lvl="1" algn="ctr" eaLnBrk="0" hangingPunct="0">
              <a:buSzPct val="200000"/>
            </a:pPr>
            <a:r>
              <a:rPr lang="en-GB" b="1" dirty="0" smtClean="0">
                <a:solidFill>
                  <a:srgbClr val="000099"/>
                </a:solidFill>
              </a:rPr>
              <a:t>Electric Taxi might reduce jet engines pollution on ground</a:t>
            </a:r>
            <a:endParaRPr lang="en-GB" i="1" dirty="0">
              <a:solidFill>
                <a:srgbClr val="000099"/>
              </a:solidFill>
            </a:endParaRPr>
          </a:p>
        </p:txBody>
      </p:sp>
      <p:pic>
        <p:nvPicPr>
          <p:cNvPr id="3" name="Picture 2" descr="RAeS Solent Lctre 131113 - 2 WheelTug - 737 nose gear assembly - 2sep13.jpg"/>
          <p:cNvPicPr>
            <a:picLocks noChangeAspect="1"/>
          </p:cNvPicPr>
          <p:nvPr/>
        </p:nvPicPr>
        <p:blipFill>
          <a:blip r:embed="rId2" cstate="print"/>
          <a:stretch>
            <a:fillRect/>
          </a:stretch>
        </p:blipFill>
        <p:spPr>
          <a:xfrm>
            <a:off x="50920" y="549248"/>
            <a:ext cx="3379535" cy="2520000"/>
          </a:xfrm>
          <a:prstGeom prst="rect">
            <a:avLst/>
          </a:prstGeom>
        </p:spPr>
      </p:pic>
      <p:pic>
        <p:nvPicPr>
          <p:cNvPr id="4" name="Picture 3" descr="RAeS Solent Lctre 131113 - 1 WheelTug - 737 aircraft - 11nov13.jpg"/>
          <p:cNvPicPr>
            <a:picLocks noChangeAspect="1"/>
          </p:cNvPicPr>
          <p:nvPr/>
        </p:nvPicPr>
        <p:blipFill>
          <a:blip r:embed="rId3" cstate="print"/>
          <a:stretch>
            <a:fillRect/>
          </a:stretch>
        </p:blipFill>
        <p:spPr>
          <a:xfrm>
            <a:off x="3526477" y="548680"/>
            <a:ext cx="5574659" cy="2520280"/>
          </a:xfrm>
          <a:prstGeom prst="rect">
            <a:avLst/>
          </a:prstGeom>
        </p:spPr>
      </p:pic>
      <p:pic>
        <p:nvPicPr>
          <p:cNvPr id="6" name="Picture 5" descr="RAeS Solent Lctre 131113 - 6 WheelTug - twisted at terminal - 11nov13 crop.jpg"/>
          <p:cNvPicPr>
            <a:picLocks noChangeAspect="1"/>
          </p:cNvPicPr>
          <p:nvPr/>
        </p:nvPicPr>
        <p:blipFill>
          <a:blip r:embed="rId4" cstate="print"/>
          <a:stretch>
            <a:fillRect/>
          </a:stretch>
        </p:blipFill>
        <p:spPr>
          <a:xfrm>
            <a:off x="2899256" y="3803328"/>
            <a:ext cx="2339752" cy="2377612"/>
          </a:xfrm>
          <a:prstGeom prst="rect">
            <a:avLst/>
          </a:prstGeom>
        </p:spPr>
      </p:pic>
      <p:pic>
        <p:nvPicPr>
          <p:cNvPr id="7" name="Picture 6" descr="RAeS Solent Lctre 131113 - 7 WheelTug - Front &amp; rear doors connected - 11nov13.jpg"/>
          <p:cNvPicPr>
            <a:picLocks noChangeAspect="1"/>
          </p:cNvPicPr>
          <p:nvPr/>
        </p:nvPicPr>
        <p:blipFill>
          <a:blip r:embed="rId5" cstate="print"/>
          <a:stretch>
            <a:fillRect/>
          </a:stretch>
        </p:blipFill>
        <p:spPr>
          <a:xfrm>
            <a:off x="5349800" y="3789040"/>
            <a:ext cx="3707904" cy="2384588"/>
          </a:xfrm>
          <a:prstGeom prst="rect">
            <a:avLst/>
          </a:prstGeom>
        </p:spPr>
      </p:pic>
      <p:pic>
        <p:nvPicPr>
          <p:cNvPr id="8" name="Picture 7" descr="RAeS Solent Lctre 131113 - 4 WheelTug - nosewheel turned 75 deg - 11nov13 crop.jpg"/>
          <p:cNvPicPr>
            <a:picLocks noChangeAspect="1"/>
          </p:cNvPicPr>
          <p:nvPr/>
        </p:nvPicPr>
        <p:blipFill>
          <a:blip r:embed="rId6" cstate="print"/>
          <a:stretch>
            <a:fillRect/>
          </a:stretch>
        </p:blipFill>
        <p:spPr>
          <a:xfrm>
            <a:off x="178295" y="3789040"/>
            <a:ext cx="2305473" cy="2342778"/>
          </a:xfrm>
          <a:prstGeom prst="rect">
            <a:avLst/>
          </a:prstGeom>
        </p:spPr>
      </p:pic>
      <p:sp>
        <p:nvSpPr>
          <p:cNvPr id="9" name="Rectangle 8"/>
          <p:cNvSpPr>
            <a:spLocks noChangeArrowheads="1"/>
          </p:cNvSpPr>
          <p:nvPr/>
        </p:nvSpPr>
        <p:spPr bwMode="auto">
          <a:xfrm>
            <a:off x="-100016" y="3170112"/>
            <a:ext cx="9144000" cy="461665"/>
          </a:xfrm>
          <a:prstGeom prst="rect">
            <a:avLst/>
          </a:prstGeom>
          <a:noFill/>
          <a:ln w="9525">
            <a:noFill/>
            <a:miter lim="800000"/>
            <a:headEnd/>
            <a:tailEnd/>
          </a:ln>
        </p:spPr>
        <p:txBody>
          <a:bodyPr>
            <a:spAutoFit/>
          </a:bodyPr>
          <a:lstStyle/>
          <a:p>
            <a:pPr marL="0" lvl="1" algn="ctr" eaLnBrk="0" hangingPunct="0">
              <a:buSzPct val="200000"/>
            </a:pPr>
            <a:r>
              <a:rPr lang="en-GB" b="1" dirty="0" smtClean="0">
                <a:solidFill>
                  <a:srgbClr val="000099"/>
                </a:solidFill>
              </a:rPr>
              <a:t>WheelTug assess the main advantages in time savings</a:t>
            </a:r>
            <a:endParaRPr lang="en-GB" i="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2"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build="allAtOnce"/>
      <p:bldP spid="9"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2864" y="57144"/>
            <a:ext cx="9144000" cy="461665"/>
          </a:xfrm>
          <a:prstGeom prst="rect">
            <a:avLst/>
          </a:prstGeom>
          <a:noFill/>
          <a:ln w="9525">
            <a:noFill/>
            <a:miter lim="800000"/>
            <a:headEnd/>
            <a:tailEnd/>
          </a:ln>
        </p:spPr>
        <p:txBody>
          <a:bodyPr>
            <a:spAutoFit/>
          </a:bodyPr>
          <a:lstStyle/>
          <a:p>
            <a:pPr marL="0" lvl="1" algn="ctr" eaLnBrk="0" hangingPunct="0">
              <a:buSzPct val="200000"/>
            </a:pPr>
            <a:r>
              <a:rPr lang="en-GB" b="1" dirty="0" smtClean="0">
                <a:solidFill>
                  <a:srgbClr val="000099"/>
                </a:solidFill>
              </a:rPr>
              <a:t>Electric Taxi might reduce pollution from jet  engines Ground</a:t>
            </a:r>
            <a:endParaRPr lang="en-GB" i="1" dirty="0">
              <a:solidFill>
                <a:srgbClr val="000099"/>
              </a:solidFill>
            </a:endParaRPr>
          </a:p>
        </p:txBody>
      </p:sp>
      <p:pic>
        <p:nvPicPr>
          <p:cNvPr id="3" name="Picture 2" descr="RAeS Solent Lctre 131113 - 2 WheelTug - 737 nose gear assembly - 2sep13.jpg"/>
          <p:cNvPicPr>
            <a:picLocks noChangeAspect="1"/>
          </p:cNvPicPr>
          <p:nvPr/>
        </p:nvPicPr>
        <p:blipFill>
          <a:blip r:embed="rId2" cstate="print"/>
          <a:stretch>
            <a:fillRect/>
          </a:stretch>
        </p:blipFill>
        <p:spPr>
          <a:xfrm>
            <a:off x="50920" y="549248"/>
            <a:ext cx="3379535" cy="2520000"/>
          </a:xfrm>
          <a:prstGeom prst="rect">
            <a:avLst/>
          </a:prstGeom>
        </p:spPr>
      </p:pic>
      <p:pic>
        <p:nvPicPr>
          <p:cNvPr id="4" name="Picture 3" descr="RAeS Solent Lctre 131113 - 1 WheelTug - 737 aircraft - 11nov13.jpg"/>
          <p:cNvPicPr>
            <a:picLocks noChangeAspect="1"/>
          </p:cNvPicPr>
          <p:nvPr/>
        </p:nvPicPr>
        <p:blipFill>
          <a:blip r:embed="rId3" cstate="print"/>
          <a:stretch>
            <a:fillRect/>
          </a:stretch>
        </p:blipFill>
        <p:spPr>
          <a:xfrm>
            <a:off x="3526477" y="548680"/>
            <a:ext cx="5574659" cy="2520280"/>
          </a:xfrm>
          <a:prstGeom prst="rect">
            <a:avLst/>
          </a:prstGeom>
        </p:spPr>
      </p:pic>
      <p:sp>
        <p:nvSpPr>
          <p:cNvPr id="9" name="Rectangle 8"/>
          <p:cNvSpPr>
            <a:spLocks noChangeArrowheads="1"/>
          </p:cNvSpPr>
          <p:nvPr/>
        </p:nvSpPr>
        <p:spPr bwMode="auto">
          <a:xfrm>
            <a:off x="-100016" y="3170112"/>
            <a:ext cx="9144000" cy="461665"/>
          </a:xfrm>
          <a:prstGeom prst="rect">
            <a:avLst/>
          </a:prstGeom>
          <a:noFill/>
          <a:ln w="9525">
            <a:noFill/>
            <a:miter lim="800000"/>
            <a:headEnd/>
            <a:tailEnd/>
          </a:ln>
        </p:spPr>
        <p:txBody>
          <a:bodyPr>
            <a:spAutoFit/>
          </a:bodyPr>
          <a:lstStyle/>
          <a:p>
            <a:pPr marL="0" lvl="1" algn="ctr" eaLnBrk="0" hangingPunct="0">
              <a:buSzPct val="200000"/>
            </a:pPr>
            <a:r>
              <a:rPr lang="en-GB" b="1" dirty="0" smtClean="0">
                <a:solidFill>
                  <a:srgbClr val="000099"/>
                </a:solidFill>
              </a:rPr>
              <a:t>WheelTug assess the main advantages in time savings</a:t>
            </a:r>
            <a:endParaRPr lang="en-GB" i="1" dirty="0">
              <a:solidFill>
                <a:srgbClr val="000099"/>
              </a:solidFill>
            </a:endParaRPr>
          </a:p>
        </p:txBody>
      </p:sp>
      <p:pic>
        <p:nvPicPr>
          <p:cNvPr id="10" name="Picture 9" descr="RAeS Solent Lctre 131113 - 12 WheelTug - Advantages - 11nov13.jpg"/>
          <p:cNvPicPr>
            <a:picLocks noChangeAspect="1"/>
          </p:cNvPicPr>
          <p:nvPr/>
        </p:nvPicPr>
        <p:blipFill>
          <a:blip r:embed="rId4" cstate="print"/>
          <a:stretch>
            <a:fillRect/>
          </a:stretch>
        </p:blipFill>
        <p:spPr>
          <a:xfrm>
            <a:off x="179513" y="3717032"/>
            <a:ext cx="4489250" cy="2695957"/>
          </a:xfrm>
          <a:prstGeom prst="rect">
            <a:avLst/>
          </a:prstGeom>
        </p:spPr>
      </p:pic>
      <p:pic>
        <p:nvPicPr>
          <p:cNvPr id="11" name="Picture 10" descr="RAeS Solent Lctre 131113 - 13 WheelTug - Perspective-Savings! - 11nov13.jpg"/>
          <p:cNvPicPr>
            <a:picLocks noChangeAspect="1"/>
          </p:cNvPicPr>
          <p:nvPr/>
        </p:nvPicPr>
        <p:blipFill>
          <a:blip r:embed="rId5" cstate="print"/>
          <a:stretch>
            <a:fillRect/>
          </a:stretch>
        </p:blipFill>
        <p:spPr>
          <a:xfrm>
            <a:off x="5078883" y="3704233"/>
            <a:ext cx="3813597" cy="26770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eS Solent Lctre 131113 - HD Motor Racing 1 - 10nov13.jpg"/>
          <p:cNvPicPr>
            <a:picLocks noChangeAspect="1"/>
          </p:cNvPicPr>
          <p:nvPr/>
        </p:nvPicPr>
        <p:blipFill>
          <a:blip r:embed="rId2" cstate="print"/>
          <a:stretch>
            <a:fillRect/>
          </a:stretch>
        </p:blipFill>
        <p:spPr>
          <a:xfrm>
            <a:off x="14288" y="11381"/>
            <a:ext cx="9126640" cy="6480000"/>
          </a:xfrm>
          <a:prstGeom prst="rect">
            <a:avLst/>
          </a:prstGeom>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BAS Worldwide map - larger - 23apr13.jpg"/>
          <p:cNvPicPr>
            <a:picLocks noChangeAspect="1"/>
          </p:cNvPicPr>
          <p:nvPr/>
        </p:nvPicPr>
        <p:blipFill>
          <a:blip r:embed="rId2" cstate="print"/>
          <a:stretch>
            <a:fillRect/>
          </a:stretch>
        </p:blipFill>
        <p:spPr>
          <a:xfrm>
            <a:off x="234645" y="1397352"/>
            <a:ext cx="8826091" cy="3936474"/>
          </a:xfrm>
          <a:prstGeom prst="rect">
            <a:avLst/>
          </a:prstGeom>
        </p:spPr>
      </p:pic>
      <p:sp>
        <p:nvSpPr>
          <p:cNvPr id="7" name="Rectangle 6"/>
          <p:cNvSpPr/>
          <p:nvPr/>
        </p:nvSpPr>
        <p:spPr>
          <a:xfrm>
            <a:off x="1080567" y="44056"/>
            <a:ext cx="6995825" cy="1107996"/>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Navigation</a:t>
            </a:r>
          </a:p>
          <a:p>
            <a:pPr algn="ctr">
              <a:spcBef>
                <a:spcPts val="1200"/>
              </a:spcBef>
            </a:pPr>
            <a:r>
              <a:rPr lang="en-GB" sz="2800" b="1" dirty="0" smtClean="0">
                <a:solidFill>
                  <a:srgbClr val="000099"/>
                </a:solidFill>
                <a:ea typeface="ＭＳ Ｐゴシック" pitchFamily="34" charset="-128"/>
              </a:rPr>
              <a:t>GPS Systems Available Worldwide </a:t>
            </a:r>
          </a:p>
        </p:txBody>
      </p:sp>
      <p:sp>
        <p:nvSpPr>
          <p:cNvPr id="8" name="Rectangle 3"/>
          <p:cNvSpPr>
            <a:spLocks noChangeArrowheads="1"/>
          </p:cNvSpPr>
          <p:nvPr/>
        </p:nvSpPr>
        <p:spPr bwMode="auto">
          <a:xfrm>
            <a:off x="69850" y="5549170"/>
            <a:ext cx="8985250" cy="400110"/>
          </a:xfrm>
          <a:prstGeom prst="rect">
            <a:avLst/>
          </a:prstGeom>
          <a:noFill/>
          <a:ln w="9525">
            <a:noFill/>
            <a:miter lim="800000"/>
            <a:headEnd/>
            <a:tailEnd/>
          </a:ln>
        </p:spPr>
        <p:txBody>
          <a:bodyPr>
            <a:spAutoFit/>
          </a:bodyPr>
          <a:lstStyle/>
          <a:p>
            <a:pPr algn="ctr" eaLnBrk="0" hangingPunct="0">
              <a:spcBef>
                <a:spcPct val="50000"/>
              </a:spcBef>
            </a:pPr>
            <a:r>
              <a:rPr lang="en-GB" sz="2000" b="1" dirty="0" smtClean="0">
                <a:solidFill>
                  <a:srgbClr val="000099"/>
                </a:solidFill>
              </a:rPr>
              <a:t>RNP </a:t>
            </a:r>
            <a:r>
              <a:rPr lang="en-GB" sz="2000" b="1" dirty="0">
                <a:solidFill>
                  <a:srgbClr val="000099"/>
                </a:solidFill>
              </a:rPr>
              <a:t>AR (Authorization Required) </a:t>
            </a:r>
            <a:r>
              <a:rPr lang="en-GB" sz="2000" b="1" dirty="0" smtClean="0">
                <a:solidFill>
                  <a:srgbClr val="000099"/>
                </a:solidFill>
              </a:rPr>
              <a:t>Procedures introduced</a:t>
            </a:r>
            <a:endParaRPr lang="en-GB" sz="2000"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1" name="Rectangle 3"/>
          <p:cNvSpPr>
            <a:spLocks noChangeArrowheads="1"/>
          </p:cNvSpPr>
          <p:nvPr/>
        </p:nvSpPr>
        <p:spPr bwMode="auto">
          <a:xfrm>
            <a:off x="69850" y="442913"/>
            <a:ext cx="8985250" cy="369332"/>
          </a:xfrm>
          <a:prstGeom prst="rect">
            <a:avLst/>
          </a:prstGeom>
          <a:noFill/>
          <a:ln w="9525">
            <a:noFill/>
            <a:miter lim="800000"/>
            <a:headEnd/>
            <a:tailEnd/>
          </a:ln>
        </p:spPr>
        <p:txBody>
          <a:bodyPr>
            <a:spAutoFit/>
          </a:bodyPr>
          <a:lstStyle/>
          <a:p>
            <a:pPr algn="ctr" eaLnBrk="0" hangingPunct="0">
              <a:spcBef>
                <a:spcPct val="50000"/>
              </a:spcBef>
            </a:pPr>
            <a:r>
              <a:rPr lang="en-GB" sz="1800" b="1" dirty="0" smtClean="0">
                <a:solidFill>
                  <a:srgbClr val="000099"/>
                </a:solidFill>
              </a:rPr>
              <a:t>Example </a:t>
            </a:r>
            <a:r>
              <a:rPr lang="en-GB" sz="1800" b="1" dirty="0">
                <a:solidFill>
                  <a:srgbClr val="000099"/>
                </a:solidFill>
              </a:rPr>
              <a:t>of RNP AR (Authorization Required</a:t>
            </a:r>
            <a:r>
              <a:rPr lang="en-GB" sz="1800" b="1" dirty="0" smtClean="0">
                <a:solidFill>
                  <a:srgbClr val="000099"/>
                </a:solidFill>
              </a:rPr>
              <a:t>) Approach – low traffic environment</a:t>
            </a:r>
            <a:endParaRPr lang="en-GB" sz="1800" dirty="0">
              <a:solidFill>
                <a:srgbClr val="000099"/>
              </a:solidFill>
            </a:endParaRPr>
          </a:p>
        </p:txBody>
      </p:sp>
      <p:pic>
        <p:nvPicPr>
          <p:cNvPr id="1425414" name="Picture 6" descr="!NAVERUS RNP AR Lhasa Tibet Departure - 26oct09"/>
          <p:cNvPicPr>
            <a:picLocks noChangeAspect="1" noChangeArrowheads="1"/>
          </p:cNvPicPr>
          <p:nvPr/>
        </p:nvPicPr>
        <p:blipFill>
          <a:blip r:embed="rId3" cstate="print"/>
          <a:srcRect/>
          <a:stretch>
            <a:fillRect/>
          </a:stretch>
        </p:blipFill>
        <p:spPr bwMode="auto">
          <a:xfrm>
            <a:off x="2143125" y="1455738"/>
            <a:ext cx="4606925" cy="4832350"/>
          </a:xfrm>
          <a:prstGeom prst="rect">
            <a:avLst/>
          </a:prstGeom>
          <a:noFill/>
          <a:ln w="12700">
            <a:solidFill>
              <a:schemeClr val="tx1"/>
            </a:solidFill>
            <a:miter lim="800000"/>
            <a:headEnd/>
            <a:tailEnd/>
          </a:ln>
        </p:spPr>
      </p:pic>
      <p:sp>
        <p:nvSpPr>
          <p:cNvPr id="1425415" name="Rectangle 7"/>
          <p:cNvSpPr>
            <a:spLocks noChangeArrowheads="1"/>
          </p:cNvSpPr>
          <p:nvPr/>
        </p:nvSpPr>
        <p:spPr bwMode="auto">
          <a:xfrm>
            <a:off x="111125" y="758825"/>
            <a:ext cx="8985250" cy="641350"/>
          </a:xfrm>
          <a:prstGeom prst="rect">
            <a:avLst/>
          </a:prstGeom>
          <a:noFill/>
          <a:ln w="9525">
            <a:noFill/>
            <a:miter lim="800000"/>
            <a:headEnd/>
            <a:tailEnd/>
          </a:ln>
        </p:spPr>
        <p:txBody>
          <a:bodyPr>
            <a:spAutoFit/>
          </a:bodyPr>
          <a:lstStyle/>
          <a:p>
            <a:pPr algn="ctr" eaLnBrk="0" hangingPunct="0">
              <a:spcBef>
                <a:spcPct val="50000"/>
              </a:spcBef>
            </a:pPr>
            <a:r>
              <a:rPr lang="en-GB" sz="1800" b="1">
                <a:solidFill>
                  <a:srgbClr val="000099"/>
                </a:solidFill>
              </a:rPr>
              <a:t>Departure from Lhasa, Tibet, altitude 9,670ft, Surrounding terrain up to 20,000ft, Minimum Safe Altitude 27,700ft.  Considered World’s Most Challenging airfield.</a:t>
            </a:r>
            <a:endParaRPr lang="en-GB" sz="1800">
              <a:solidFill>
                <a:srgbClr val="000099"/>
              </a:solidFill>
            </a:endParaRPr>
          </a:p>
        </p:txBody>
      </p:sp>
      <p:sp>
        <p:nvSpPr>
          <p:cNvPr id="6" name="Rectangle 5"/>
          <p:cNvSpPr/>
          <p:nvPr/>
        </p:nvSpPr>
        <p:spPr>
          <a:xfrm>
            <a:off x="1030872" y="-31692"/>
            <a:ext cx="7095211"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Navigation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25411">
                                            <p:txEl>
                                              <p:pRg st="0" end="0"/>
                                            </p:txEl>
                                          </p:spTgt>
                                        </p:tgtEl>
                                        <p:attrNameLst>
                                          <p:attrName>style.visibility</p:attrName>
                                        </p:attrNameLst>
                                      </p:cBhvr>
                                      <p:to>
                                        <p:strVal val="visible"/>
                                      </p:to>
                                    </p:set>
                                    <p:animEffect transition="in" filter="wipe(left)">
                                      <p:cBhvr>
                                        <p:cTn id="7" dur="500"/>
                                        <p:tgtEl>
                                          <p:spTgt spid="14254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25415">
                                            <p:txEl>
                                              <p:pRg st="0" end="0"/>
                                            </p:txEl>
                                          </p:spTgt>
                                        </p:tgtEl>
                                        <p:attrNameLst>
                                          <p:attrName>style.visibility</p:attrName>
                                        </p:attrNameLst>
                                      </p:cBhvr>
                                      <p:to>
                                        <p:strVal val="visible"/>
                                      </p:to>
                                    </p:set>
                                    <p:animEffect transition="in" filter="wipe(left)">
                                      <p:cBhvr>
                                        <p:cTn id="11" dur="500"/>
                                        <p:tgtEl>
                                          <p:spTgt spid="14254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25414"/>
                                        </p:tgtEl>
                                        <p:attrNameLst>
                                          <p:attrName>style.visibility</p:attrName>
                                        </p:attrNameLst>
                                      </p:cBhvr>
                                      <p:to>
                                        <p:strVal val="visible"/>
                                      </p:to>
                                    </p:set>
                                    <p:animEffect transition="in" filter="wipe(left)">
                                      <p:cBhvr>
                                        <p:cTn id="16" dur="500"/>
                                        <p:tgtEl>
                                          <p:spTgt spid="142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0762" y="44056"/>
            <a:ext cx="7215437"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Navigation </a:t>
            </a:r>
          </a:p>
        </p:txBody>
      </p:sp>
      <p:grpSp>
        <p:nvGrpSpPr>
          <p:cNvPr id="4" name="Group 4"/>
          <p:cNvGrpSpPr>
            <a:grpSpLocks/>
          </p:cNvGrpSpPr>
          <p:nvPr/>
        </p:nvGrpSpPr>
        <p:grpSpPr bwMode="auto">
          <a:xfrm>
            <a:off x="534988" y="938213"/>
            <a:ext cx="8064500" cy="4678362"/>
            <a:chOff x="1114" y="8199"/>
            <a:chExt cx="9705" cy="6152"/>
          </a:xfrm>
        </p:grpSpPr>
        <p:pic>
          <p:nvPicPr>
            <p:cNvPr id="5" name="Picture 5" descr="RNP - Plan of Approaches Kelowna BC before RNP - 19oct09"/>
            <p:cNvPicPr>
              <a:picLocks noChangeAspect="1" noChangeArrowheads="1"/>
            </p:cNvPicPr>
            <p:nvPr/>
          </p:nvPicPr>
          <p:blipFill>
            <a:blip r:embed="rId2" cstate="print"/>
            <a:srcRect/>
            <a:stretch>
              <a:fillRect/>
            </a:stretch>
          </p:blipFill>
          <p:spPr bwMode="auto">
            <a:xfrm>
              <a:off x="1144" y="8203"/>
              <a:ext cx="4836" cy="2836"/>
            </a:xfrm>
            <a:prstGeom prst="rect">
              <a:avLst/>
            </a:prstGeom>
            <a:noFill/>
            <a:ln w="12700">
              <a:solidFill>
                <a:srgbClr val="000000"/>
              </a:solidFill>
              <a:miter lim="800000"/>
              <a:headEnd/>
              <a:tailEnd/>
            </a:ln>
          </p:spPr>
        </p:pic>
        <p:pic>
          <p:nvPicPr>
            <p:cNvPr id="6" name="Picture 6" descr="RNP - Plan of Approaches Kelowna BC after  RNP - 19oct09"/>
            <p:cNvPicPr>
              <a:picLocks noChangeAspect="1" noChangeArrowheads="1"/>
            </p:cNvPicPr>
            <p:nvPr/>
          </p:nvPicPr>
          <p:blipFill>
            <a:blip r:embed="rId3" cstate="print"/>
            <a:srcRect/>
            <a:stretch>
              <a:fillRect/>
            </a:stretch>
          </p:blipFill>
          <p:spPr bwMode="auto">
            <a:xfrm>
              <a:off x="5942" y="8199"/>
              <a:ext cx="4877" cy="2839"/>
            </a:xfrm>
            <a:prstGeom prst="rect">
              <a:avLst/>
            </a:prstGeom>
            <a:noFill/>
            <a:ln w="9525">
              <a:noFill/>
              <a:miter lim="800000"/>
              <a:headEnd/>
              <a:tailEnd/>
            </a:ln>
          </p:spPr>
        </p:pic>
        <p:pic>
          <p:nvPicPr>
            <p:cNvPr id="7" name="Picture 7" descr="RNP - 3D Approaches Kelowna BC before RNP - 19oct09"/>
            <p:cNvPicPr>
              <a:picLocks noChangeAspect="1" noChangeArrowheads="1"/>
            </p:cNvPicPr>
            <p:nvPr/>
          </p:nvPicPr>
          <p:blipFill>
            <a:blip r:embed="rId4" cstate="print"/>
            <a:srcRect/>
            <a:stretch>
              <a:fillRect/>
            </a:stretch>
          </p:blipFill>
          <p:spPr bwMode="auto">
            <a:xfrm>
              <a:off x="1114" y="11046"/>
              <a:ext cx="4836" cy="2800"/>
            </a:xfrm>
            <a:prstGeom prst="rect">
              <a:avLst/>
            </a:prstGeom>
            <a:noFill/>
            <a:ln w="9525">
              <a:noFill/>
              <a:miter lim="800000"/>
              <a:headEnd/>
              <a:tailEnd/>
            </a:ln>
          </p:spPr>
        </p:pic>
        <p:pic>
          <p:nvPicPr>
            <p:cNvPr id="8" name="Picture 8" descr="RNP - 3D Approaches Kelowna BC after RNP - 19oct09"/>
            <p:cNvPicPr>
              <a:picLocks noChangeAspect="1" noChangeArrowheads="1"/>
            </p:cNvPicPr>
            <p:nvPr/>
          </p:nvPicPr>
          <p:blipFill>
            <a:blip r:embed="rId5" cstate="print"/>
            <a:srcRect/>
            <a:stretch>
              <a:fillRect/>
            </a:stretch>
          </p:blipFill>
          <p:spPr bwMode="auto">
            <a:xfrm>
              <a:off x="5937" y="11025"/>
              <a:ext cx="4877" cy="2812"/>
            </a:xfrm>
            <a:prstGeom prst="rect">
              <a:avLst/>
            </a:prstGeom>
            <a:noFill/>
            <a:ln w="9525">
              <a:noFill/>
              <a:miter lim="800000"/>
              <a:headEnd/>
              <a:tailEnd/>
            </a:ln>
          </p:spPr>
        </p:pic>
        <p:sp>
          <p:nvSpPr>
            <p:cNvPr id="9" name="Text Box 9"/>
            <p:cNvSpPr txBox="1">
              <a:spLocks noChangeArrowheads="1"/>
            </p:cNvSpPr>
            <p:nvPr/>
          </p:nvSpPr>
          <p:spPr bwMode="auto">
            <a:xfrm>
              <a:off x="1123" y="13811"/>
              <a:ext cx="9694" cy="540"/>
            </a:xfrm>
            <a:prstGeom prst="rect">
              <a:avLst/>
            </a:prstGeom>
            <a:solidFill>
              <a:srgbClr val="FFFFFF"/>
            </a:solidFill>
            <a:ln w="9525">
              <a:solidFill>
                <a:srgbClr val="000000"/>
              </a:solidFill>
              <a:miter lim="800000"/>
              <a:headEnd/>
              <a:tailEnd/>
            </a:ln>
          </p:spPr>
          <p:txBody>
            <a:bodyPr/>
            <a:lstStyle/>
            <a:p>
              <a:pPr algn="ctr" eaLnBrk="0" hangingPunct="0"/>
              <a:r>
                <a:rPr lang="en-GB" sz="1600" b="1"/>
                <a:t>Example of Improvements in Accuracy from RNP Approaches into Kelowna BC</a:t>
              </a:r>
              <a:endParaRPr lang="en-GB" sz="1600">
                <a:latin typeface="Times New Roman" pitchFamily="18" charset="0"/>
              </a:endParaRPr>
            </a:p>
          </p:txBody>
        </p:sp>
      </p:grpSp>
      <p:sp>
        <p:nvSpPr>
          <p:cNvPr id="10" name="Rectangle 10"/>
          <p:cNvSpPr>
            <a:spLocks noChangeArrowheads="1"/>
          </p:cNvSpPr>
          <p:nvPr/>
        </p:nvSpPr>
        <p:spPr bwMode="auto">
          <a:xfrm>
            <a:off x="285750" y="5657850"/>
            <a:ext cx="8496300" cy="646331"/>
          </a:xfrm>
          <a:prstGeom prst="rect">
            <a:avLst/>
          </a:prstGeom>
          <a:noFill/>
          <a:ln w="9525">
            <a:noFill/>
            <a:miter lim="800000"/>
            <a:headEnd/>
            <a:tailEnd/>
          </a:ln>
        </p:spPr>
        <p:txBody>
          <a:bodyPr>
            <a:spAutoFit/>
          </a:bodyPr>
          <a:lstStyle/>
          <a:p>
            <a:pPr algn="ctr" eaLnBrk="0" hangingPunct="0">
              <a:spcBef>
                <a:spcPct val="50000"/>
              </a:spcBef>
            </a:pPr>
            <a:r>
              <a:rPr lang="en-GB" sz="1800" b="1" dirty="0">
                <a:solidFill>
                  <a:srgbClr val="000099"/>
                </a:solidFill>
              </a:rPr>
              <a:t>However the full benefits of </a:t>
            </a:r>
            <a:r>
              <a:rPr lang="en-GB" sz="1800" b="1" dirty="0" smtClean="0">
                <a:solidFill>
                  <a:srgbClr val="000099"/>
                </a:solidFill>
              </a:rPr>
              <a:t>Required Navigation Performance needs </a:t>
            </a:r>
            <a:r>
              <a:rPr lang="en-GB" sz="1800" b="1" dirty="0">
                <a:solidFill>
                  <a:srgbClr val="000099"/>
                </a:solidFill>
              </a:rPr>
              <a:t>the route structure </a:t>
            </a:r>
            <a:r>
              <a:rPr lang="en-GB" sz="1800" b="1" dirty="0" smtClean="0">
                <a:solidFill>
                  <a:srgbClr val="000099"/>
                </a:solidFill>
              </a:rPr>
              <a:t>to be </a:t>
            </a:r>
            <a:r>
              <a:rPr lang="en-GB" sz="1800" b="1" dirty="0">
                <a:solidFill>
                  <a:srgbClr val="000099"/>
                </a:solidFill>
              </a:rPr>
              <a:t>reorganised to make use of the reduced </a:t>
            </a:r>
            <a:r>
              <a:rPr lang="en-GB" sz="1800" b="1" dirty="0" smtClean="0">
                <a:solidFill>
                  <a:srgbClr val="000099"/>
                </a:solidFill>
              </a:rPr>
              <a:t>separation.</a:t>
            </a:r>
            <a:endParaRPr lang="en-GB" sz="1800" dirty="0">
              <a:solidFill>
                <a:srgbClr val="000099"/>
              </a:solidFill>
            </a:endParaRPr>
          </a:p>
        </p:txBody>
      </p:sp>
      <p:sp>
        <p:nvSpPr>
          <p:cNvPr id="11" name="Rectangle 3"/>
          <p:cNvSpPr>
            <a:spLocks noChangeArrowheads="1"/>
          </p:cNvSpPr>
          <p:nvPr/>
        </p:nvSpPr>
        <p:spPr bwMode="auto">
          <a:xfrm>
            <a:off x="69850" y="506413"/>
            <a:ext cx="8985250" cy="461665"/>
          </a:xfrm>
          <a:prstGeom prst="rect">
            <a:avLst/>
          </a:prstGeom>
          <a:noFill/>
          <a:ln w="9525">
            <a:noFill/>
            <a:miter lim="800000"/>
            <a:headEnd/>
            <a:tailEnd/>
          </a:ln>
        </p:spPr>
        <p:txBody>
          <a:bodyPr>
            <a:spAutoFit/>
          </a:bodyPr>
          <a:lstStyle/>
          <a:p>
            <a:pPr algn="ctr" eaLnBrk="0" hangingPunct="0">
              <a:spcBef>
                <a:spcPct val="50000"/>
              </a:spcBef>
            </a:pPr>
            <a:r>
              <a:rPr lang="en-GB" b="1" dirty="0" smtClean="0">
                <a:solidFill>
                  <a:srgbClr val="000099"/>
                </a:solidFill>
              </a:rPr>
              <a:t>High Traffic Environment</a:t>
            </a:r>
            <a:endParaRPr lang="en-GB"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68" y="44056"/>
            <a:ext cx="9219703" cy="954107"/>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Air Traffic Management </a:t>
            </a:r>
          </a:p>
          <a:p>
            <a:pPr algn="ctr"/>
            <a:r>
              <a:rPr lang="en-GB" sz="2800" b="1" dirty="0" smtClean="0">
                <a:solidFill>
                  <a:srgbClr val="000099"/>
                </a:solidFill>
                <a:ea typeface="ＭＳ Ｐゴシック" pitchFamily="34" charset="-128"/>
              </a:rPr>
              <a:t>Europe</a:t>
            </a:r>
          </a:p>
        </p:txBody>
      </p:sp>
      <p:pic>
        <p:nvPicPr>
          <p:cNvPr id="3" name="Picture 2" descr="E:\HD 131113 - RAeS Solent Brnch - Opnl Noise Fuel Savng Past Ftre - Need Pilot\Graphics usable\RAeS Solent Lctre 131113 - Program Overview - 12nov13.jpg"/>
          <p:cNvPicPr>
            <a:picLocks noChangeAspect="1" noChangeArrowheads="1"/>
          </p:cNvPicPr>
          <p:nvPr/>
        </p:nvPicPr>
        <p:blipFill>
          <a:blip r:embed="rId2" cstate="print"/>
          <a:srcRect/>
          <a:stretch>
            <a:fillRect/>
          </a:stretch>
        </p:blipFill>
        <p:spPr bwMode="auto">
          <a:xfrm>
            <a:off x="748672" y="980728"/>
            <a:ext cx="7563768" cy="549248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68" y="44056"/>
            <a:ext cx="9219703" cy="954107"/>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Air Traffic Management </a:t>
            </a:r>
          </a:p>
          <a:p>
            <a:pPr algn="ctr"/>
            <a:r>
              <a:rPr lang="en-GB" sz="2800" b="1" dirty="0" smtClean="0">
                <a:solidFill>
                  <a:srgbClr val="000099"/>
                </a:solidFill>
                <a:ea typeface="ＭＳ Ｐゴシック" pitchFamily="34" charset="-128"/>
              </a:rPr>
              <a:t>USA</a:t>
            </a:r>
          </a:p>
        </p:txBody>
      </p:sp>
      <p:pic>
        <p:nvPicPr>
          <p:cNvPr id="4" name="Picture 3" descr="RAeS Solent Lctre 131113 - Next Gen Performance Snapshots - 12nov13.jpg"/>
          <p:cNvPicPr>
            <a:picLocks noChangeAspect="1"/>
          </p:cNvPicPr>
          <p:nvPr/>
        </p:nvPicPr>
        <p:blipFill>
          <a:blip r:embed="rId2" cstate="print"/>
          <a:stretch>
            <a:fillRect/>
          </a:stretch>
        </p:blipFill>
        <p:spPr>
          <a:xfrm>
            <a:off x="857251" y="909646"/>
            <a:ext cx="7486650" cy="55530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68" y="44056"/>
            <a:ext cx="9219703" cy="954107"/>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Air Traffic Management </a:t>
            </a:r>
          </a:p>
          <a:p>
            <a:pPr algn="ctr"/>
            <a:r>
              <a:rPr lang="en-GB" sz="2800" b="1" dirty="0" smtClean="0">
                <a:solidFill>
                  <a:srgbClr val="000099"/>
                </a:solidFill>
                <a:ea typeface="ＭＳ Ｐゴシック" pitchFamily="34" charset="-128"/>
              </a:rPr>
              <a:t>USA</a:t>
            </a:r>
          </a:p>
        </p:txBody>
      </p:sp>
      <p:pic>
        <p:nvPicPr>
          <p:cNvPr id="8" name="RAeS Solent Lctre 131113 - NextGen SatNav approach Houston - 12nov13.mp4">
            <a:hlinkClick r:id="" action="ppaction://media"/>
          </p:cNvPr>
          <p:cNvPicPr>
            <a:picLocks noRot="1" noChangeAspect="1"/>
          </p:cNvPicPr>
          <p:nvPr>
            <a:videoFile r:link="rId1"/>
          </p:nvPr>
        </p:nvPicPr>
        <p:blipFill>
          <a:blip r:embed="rId3" cstate="print"/>
          <a:stretch>
            <a:fillRect/>
          </a:stretch>
        </p:blipFill>
        <p:spPr>
          <a:xfrm>
            <a:off x="1360360" y="1014120"/>
            <a:ext cx="6408000" cy="4806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68" y="44056"/>
            <a:ext cx="9219703" cy="954107"/>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Air Traffic Management </a:t>
            </a:r>
          </a:p>
          <a:p>
            <a:pPr algn="ctr"/>
            <a:r>
              <a:rPr lang="en-GB" sz="2800" b="1" dirty="0" smtClean="0">
                <a:solidFill>
                  <a:srgbClr val="000099"/>
                </a:solidFill>
                <a:ea typeface="ＭＳ Ｐゴシック" pitchFamily="34" charset="-128"/>
              </a:rPr>
              <a:t>USA</a:t>
            </a:r>
          </a:p>
        </p:txBody>
      </p:sp>
      <p:sp>
        <p:nvSpPr>
          <p:cNvPr id="5" name="Rectangle 4"/>
          <p:cNvSpPr/>
          <p:nvPr/>
        </p:nvSpPr>
        <p:spPr>
          <a:xfrm>
            <a:off x="-146751" y="5858701"/>
            <a:ext cx="9498114" cy="461665"/>
          </a:xfrm>
          <a:prstGeom prst="rect">
            <a:avLst/>
          </a:prstGeom>
        </p:spPr>
        <p:txBody>
          <a:bodyPr wrap="none">
            <a:spAutoFit/>
          </a:bodyPr>
          <a:lstStyle/>
          <a:p>
            <a:pPr algn="ctr"/>
            <a:r>
              <a:rPr lang="en-GB" b="1" dirty="0" smtClean="0">
                <a:solidFill>
                  <a:srgbClr val="000099"/>
                </a:solidFill>
                <a:ea typeface="ＭＳ Ｐゴシック" pitchFamily="34" charset="-128"/>
              </a:rPr>
              <a:t>Doing efficient visual approaches – but need to be integrated!</a:t>
            </a:r>
          </a:p>
        </p:txBody>
      </p:sp>
      <p:pic>
        <p:nvPicPr>
          <p:cNvPr id="7" name="Picture 6" descr="RAeS Solent Lctre 131113 - Next Gen end Approach video - 11nov13.jpg"/>
          <p:cNvPicPr>
            <a:picLocks noChangeAspect="1"/>
          </p:cNvPicPr>
          <p:nvPr/>
        </p:nvPicPr>
        <p:blipFill>
          <a:blip r:embed="rId2" cstate="print"/>
          <a:stretch>
            <a:fillRect/>
          </a:stretch>
        </p:blipFill>
        <p:spPr>
          <a:xfrm>
            <a:off x="1341113" y="994448"/>
            <a:ext cx="6408000" cy="47909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1619" name="Picture 3" descr="!ADS-B &amp; ASAS Development - 26oct09"/>
          <p:cNvPicPr>
            <a:picLocks noChangeAspect="1" noChangeArrowheads="1"/>
          </p:cNvPicPr>
          <p:nvPr/>
        </p:nvPicPr>
        <p:blipFill>
          <a:blip r:embed="rId3" cstate="print"/>
          <a:srcRect/>
          <a:stretch>
            <a:fillRect/>
          </a:stretch>
        </p:blipFill>
        <p:spPr bwMode="auto">
          <a:xfrm>
            <a:off x="200025" y="1011238"/>
            <a:ext cx="8743950" cy="5343525"/>
          </a:xfrm>
          <a:prstGeom prst="rect">
            <a:avLst/>
          </a:prstGeom>
          <a:noFill/>
          <a:ln w="12700">
            <a:solidFill>
              <a:schemeClr val="tx1"/>
            </a:solidFill>
            <a:miter lim="800000"/>
            <a:headEnd/>
            <a:tailEnd/>
          </a:ln>
        </p:spPr>
      </p:pic>
      <p:sp>
        <p:nvSpPr>
          <p:cNvPr id="1391620" name="Rectangle 4"/>
          <p:cNvSpPr>
            <a:spLocks noChangeArrowheads="1"/>
          </p:cNvSpPr>
          <p:nvPr/>
        </p:nvSpPr>
        <p:spPr bwMode="auto">
          <a:xfrm>
            <a:off x="69850" y="557213"/>
            <a:ext cx="8985250" cy="366712"/>
          </a:xfrm>
          <a:prstGeom prst="rect">
            <a:avLst/>
          </a:prstGeom>
          <a:noFill/>
          <a:ln w="9525">
            <a:noFill/>
            <a:miter lim="800000"/>
            <a:headEnd/>
            <a:tailEnd/>
          </a:ln>
        </p:spPr>
        <p:txBody>
          <a:bodyPr>
            <a:spAutoFit/>
          </a:bodyPr>
          <a:lstStyle/>
          <a:p>
            <a:pPr algn="ctr" eaLnBrk="0" hangingPunct="0">
              <a:spcBef>
                <a:spcPct val="50000"/>
              </a:spcBef>
            </a:pPr>
            <a:r>
              <a:rPr lang="en-GB" sz="1800" b="1">
                <a:solidFill>
                  <a:srgbClr val="000099"/>
                </a:solidFill>
              </a:rPr>
              <a:t>Airbus’ Progress towards Incorporating the Various Aircraft Systems </a:t>
            </a:r>
            <a:endParaRPr lang="en-GB" sz="1800">
              <a:solidFill>
                <a:srgbClr val="000099"/>
              </a:solidFill>
            </a:endParaRPr>
          </a:p>
        </p:txBody>
      </p:sp>
      <p:sp>
        <p:nvSpPr>
          <p:cNvPr id="5" name="Rectangle 4"/>
          <p:cNvSpPr/>
          <p:nvPr/>
        </p:nvSpPr>
        <p:spPr>
          <a:xfrm>
            <a:off x="-31368" y="44056"/>
            <a:ext cx="9219703"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Air Traffic Management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91620">
                                            <p:txEl>
                                              <p:pRg st="0" end="0"/>
                                            </p:txEl>
                                          </p:spTgt>
                                        </p:tgtEl>
                                        <p:attrNameLst>
                                          <p:attrName>style.visibility</p:attrName>
                                        </p:attrNameLst>
                                      </p:cBhvr>
                                      <p:to>
                                        <p:strVal val="visible"/>
                                      </p:to>
                                    </p:set>
                                    <p:animEffect transition="in" filter="wipe(left)">
                                      <p:cBhvr>
                                        <p:cTn id="7" dur="500"/>
                                        <p:tgtEl>
                                          <p:spTgt spid="1391620">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391619"/>
                                        </p:tgtEl>
                                        <p:attrNameLst>
                                          <p:attrName>style.visibility</p:attrName>
                                        </p:attrNameLst>
                                      </p:cBhvr>
                                      <p:to>
                                        <p:strVal val="visible"/>
                                      </p:to>
                                    </p:set>
                                    <p:anim calcmode="lin" valueType="num">
                                      <p:cBhvr>
                                        <p:cTn id="11" dur="1000" fill="hold"/>
                                        <p:tgtEl>
                                          <p:spTgt spid="1391619"/>
                                        </p:tgtEl>
                                        <p:attrNameLst>
                                          <p:attrName>ppt_w</p:attrName>
                                        </p:attrNameLst>
                                      </p:cBhvr>
                                      <p:tavLst>
                                        <p:tav tm="0">
                                          <p:val>
                                            <p:strVal val="#ppt_w*0.70"/>
                                          </p:val>
                                        </p:tav>
                                        <p:tav tm="100000">
                                          <p:val>
                                            <p:strVal val="#ppt_w"/>
                                          </p:val>
                                        </p:tav>
                                      </p:tavLst>
                                    </p:anim>
                                    <p:anim calcmode="lin" valueType="num">
                                      <p:cBhvr>
                                        <p:cTn id="12" dur="1000" fill="hold"/>
                                        <p:tgtEl>
                                          <p:spTgt spid="1391619"/>
                                        </p:tgtEl>
                                        <p:attrNameLst>
                                          <p:attrName>ppt_h</p:attrName>
                                        </p:attrNameLst>
                                      </p:cBhvr>
                                      <p:tavLst>
                                        <p:tav tm="0">
                                          <p:val>
                                            <p:strVal val="#ppt_h"/>
                                          </p:val>
                                        </p:tav>
                                        <p:tav tm="100000">
                                          <p:val>
                                            <p:strVal val="#ppt_h"/>
                                          </p:val>
                                        </p:tav>
                                      </p:tavLst>
                                    </p:anim>
                                    <p:animEffect transition="in" filter="fade">
                                      <p:cBhvr>
                                        <p:cTn id="13" dur="1000"/>
                                        <p:tgtEl>
                                          <p:spTgt spid="139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265238" y="92075"/>
            <a:ext cx="6715125"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11. Possible Future Operational Fuel Savings</a:t>
            </a:r>
          </a:p>
        </p:txBody>
      </p:sp>
      <p:sp>
        <p:nvSpPr>
          <p:cNvPr id="1423364" name="Rectangle 4"/>
          <p:cNvSpPr>
            <a:spLocks noChangeArrowheads="1"/>
          </p:cNvSpPr>
          <p:nvPr/>
        </p:nvSpPr>
        <p:spPr bwMode="auto">
          <a:xfrm>
            <a:off x="773113" y="692150"/>
            <a:ext cx="7597775" cy="641350"/>
          </a:xfrm>
          <a:prstGeom prst="rect">
            <a:avLst/>
          </a:prstGeom>
          <a:noFill/>
          <a:ln w="9525">
            <a:noFill/>
            <a:miter lim="800000"/>
            <a:headEnd/>
            <a:tailEnd/>
          </a:ln>
        </p:spPr>
        <p:txBody>
          <a:bodyPr>
            <a:spAutoFit/>
          </a:bodyPr>
          <a:lstStyle/>
          <a:p>
            <a:pPr algn="ctr" eaLnBrk="0" hangingPunct="0">
              <a:spcBef>
                <a:spcPct val="50000"/>
              </a:spcBef>
            </a:pPr>
            <a:r>
              <a:rPr lang="en-GB" sz="1800" b="1">
                <a:solidFill>
                  <a:srgbClr val="000099"/>
                </a:solidFill>
              </a:rPr>
              <a:t>Example of Aircraft Navigational Display showing Other Aircraft, which can be used for Separation Assistance by the crew.</a:t>
            </a:r>
            <a:endParaRPr lang="en-GB" sz="1800">
              <a:solidFill>
                <a:srgbClr val="000099"/>
              </a:solidFill>
            </a:endParaRPr>
          </a:p>
        </p:txBody>
      </p:sp>
      <p:pic>
        <p:nvPicPr>
          <p:cNvPr id="1423365" name="Picture 5" descr="! ASAS didplay on ND - 26oct09"/>
          <p:cNvPicPr>
            <a:picLocks noChangeAspect="1" noChangeArrowheads="1"/>
          </p:cNvPicPr>
          <p:nvPr/>
        </p:nvPicPr>
        <p:blipFill>
          <a:blip r:embed="rId3" cstate="print"/>
          <a:srcRect/>
          <a:stretch>
            <a:fillRect/>
          </a:stretch>
        </p:blipFill>
        <p:spPr bwMode="auto">
          <a:xfrm>
            <a:off x="954088" y="1497013"/>
            <a:ext cx="7218362" cy="4713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23364">
                                            <p:txEl>
                                              <p:pRg st="0" end="0"/>
                                            </p:txEl>
                                          </p:spTgt>
                                        </p:tgtEl>
                                        <p:attrNameLst>
                                          <p:attrName>style.visibility</p:attrName>
                                        </p:attrNameLst>
                                      </p:cBhvr>
                                      <p:to>
                                        <p:strVal val="visible"/>
                                      </p:to>
                                    </p:set>
                                    <p:animEffect transition="in" filter="wipe(left)">
                                      <p:cBhvr>
                                        <p:cTn id="7" dur="500"/>
                                        <p:tgtEl>
                                          <p:spTgt spid="1423364">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423365"/>
                                        </p:tgtEl>
                                        <p:attrNameLst>
                                          <p:attrName>style.visibility</p:attrName>
                                        </p:attrNameLst>
                                      </p:cBhvr>
                                      <p:to>
                                        <p:strVal val="visible"/>
                                      </p:to>
                                    </p:set>
                                    <p:anim calcmode="lin" valueType="num">
                                      <p:cBhvr>
                                        <p:cTn id="11" dur="1000" fill="hold"/>
                                        <p:tgtEl>
                                          <p:spTgt spid="1423365"/>
                                        </p:tgtEl>
                                        <p:attrNameLst>
                                          <p:attrName>ppt_w</p:attrName>
                                        </p:attrNameLst>
                                      </p:cBhvr>
                                      <p:tavLst>
                                        <p:tav tm="0">
                                          <p:val>
                                            <p:strVal val="#ppt_w*0.70"/>
                                          </p:val>
                                        </p:tav>
                                        <p:tav tm="100000">
                                          <p:val>
                                            <p:strVal val="#ppt_w"/>
                                          </p:val>
                                        </p:tav>
                                      </p:tavLst>
                                    </p:anim>
                                    <p:anim calcmode="lin" valueType="num">
                                      <p:cBhvr>
                                        <p:cTn id="12" dur="1000" fill="hold"/>
                                        <p:tgtEl>
                                          <p:spTgt spid="1423365"/>
                                        </p:tgtEl>
                                        <p:attrNameLst>
                                          <p:attrName>ppt_h</p:attrName>
                                        </p:attrNameLst>
                                      </p:cBhvr>
                                      <p:tavLst>
                                        <p:tav tm="0">
                                          <p:val>
                                            <p:strVal val="#ppt_h"/>
                                          </p:val>
                                        </p:tav>
                                        <p:tav tm="100000">
                                          <p:val>
                                            <p:strVal val="#ppt_h"/>
                                          </p:val>
                                        </p:tav>
                                      </p:tavLst>
                                    </p:anim>
                                    <p:animEffect transition="in" filter="fade">
                                      <p:cBhvr>
                                        <p:cTn id="13" dur="1000"/>
                                        <p:tgtEl>
                                          <p:spTgt spid="1423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5" name="Rectangle 3"/>
          <p:cNvSpPr>
            <a:spLocks noChangeArrowheads="1"/>
          </p:cNvSpPr>
          <p:nvPr/>
        </p:nvSpPr>
        <p:spPr bwMode="auto">
          <a:xfrm>
            <a:off x="69850" y="557213"/>
            <a:ext cx="8985250" cy="1054100"/>
          </a:xfrm>
          <a:prstGeom prst="rect">
            <a:avLst/>
          </a:prstGeom>
          <a:noFill/>
          <a:ln w="9525">
            <a:noFill/>
            <a:miter lim="800000"/>
            <a:headEnd/>
            <a:tailEnd/>
          </a:ln>
        </p:spPr>
        <p:txBody>
          <a:bodyPr>
            <a:spAutoFit/>
          </a:bodyPr>
          <a:lstStyle/>
          <a:p>
            <a:pPr algn="ctr" eaLnBrk="0" hangingPunct="0">
              <a:spcBef>
                <a:spcPct val="50000"/>
              </a:spcBef>
            </a:pPr>
            <a:r>
              <a:rPr lang="en-GB" sz="1800" b="1">
                <a:solidFill>
                  <a:srgbClr val="000099"/>
                </a:solidFill>
              </a:rPr>
              <a:t>Future SESAR plan for “Reference Business Trajectories”</a:t>
            </a:r>
          </a:p>
          <a:p>
            <a:pPr algn="ctr" eaLnBrk="0" hangingPunct="0">
              <a:spcBef>
                <a:spcPct val="50000"/>
              </a:spcBef>
            </a:pPr>
            <a:r>
              <a:rPr lang="en-GB" sz="1800" b="1">
                <a:solidFill>
                  <a:srgbClr val="000099"/>
                </a:solidFill>
              </a:rPr>
              <a:t>RPTs</a:t>
            </a:r>
            <a:r>
              <a:rPr lang="en-GB" sz="1800">
                <a:solidFill>
                  <a:srgbClr val="000099"/>
                </a:solidFill>
              </a:rPr>
              <a:t> will be stored in the airlines’ schedule, authorised by the Air Navigation Service Provider and executed by the crew to comply with the  Controlled Time of Arrival</a:t>
            </a:r>
          </a:p>
        </p:txBody>
      </p:sp>
      <p:pic>
        <p:nvPicPr>
          <p:cNvPr id="1390596" name="Picture 4" descr="!SESAR Refenced  Business Trajectory profile - 26oct09"/>
          <p:cNvPicPr>
            <a:picLocks noChangeAspect="1" noChangeArrowheads="1"/>
          </p:cNvPicPr>
          <p:nvPr/>
        </p:nvPicPr>
        <p:blipFill>
          <a:blip r:embed="rId3" cstate="print"/>
          <a:srcRect/>
          <a:stretch>
            <a:fillRect/>
          </a:stretch>
        </p:blipFill>
        <p:spPr bwMode="auto">
          <a:xfrm>
            <a:off x="109538" y="1735138"/>
            <a:ext cx="8964612" cy="4586287"/>
          </a:xfrm>
          <a:prstGeom prst="rect">
            <a:avLst/>
          </a:prstGeom>
          <a:noFill/>
          <a:ln w="12700">
            <a:solidFill>
              <a:schemeClr val="tx1"/>
            </a:solidFill>
            <a:miter lim="800000"/>
            <a:headEnd/>
            <a:tailEnd/>
          </a:ln>
        </p:spPr>
      </p:pic>
      <p:sp>
        <p:nvSpPr>
          <p:cNvPr id="5" name="Rectangle 4"/>
          <p:cNvSpPr/>
          <p:nvPr/>
        </p:nvSpPr>
        <p:spPr>
          <a:xfrm>
            <a:off x="-31368" y="44056"/>
            <a:ext cx="9219703"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Air Traffic Management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90595">
                                            <p:txEl>
                                              <p:pRg st="0" end="0"/>
                                            </p:txEl>
                                          </p:spTgt>
                                        </p:tgtEl>
                                        <p:attrNameLst>
                                          <p:attrName>style.visibility</p:attrName>
                                        </p:attrNameLst>
                                      </p:cBhvr>
                                      <p:to>
                                        <p:strVal val="visible"/>
                                      </p:to>
                                    </p:set>
                                    <p:animEffect transition="in" filter="wipe(left)">
                                      <p:cBhvr>
                                        <p:cTn id="7" dur="500"/>
                                        <p:tgtEl>
                                          <p:spTgt spid="139059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90595">
                                            <p:txEl>
                                              <p:pRg st="1" end="1"/>
                                            </p:txEl>
                                          </p:spTgt>
                                        </p:tgtEl>
                                        <p:attrNameLst>
                                          <p:attrName>style.visibility</p:attrName>
                                        </p:attrNameLst>
                                      </p:cBhvr>
                                      <p:to>
                                        <p:strVal val="visible"/>
                                      </p:to>
                                    </p:set>
                                    <p:animEffect transition="in" filter="wipe(left)">
                                      <p:cBhvr>
                                        <p:cTn id="11" dur="500"/>
                                        <p:tgtEl>
                                          <p:spTgt spid="139059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390596"/>
                                        </p:tgtEl>
                                        <p:attrNameLst>
                                          <p:attrName>style.visibility</p:attrName>
                                        </p:attrNameLst>
                                      </p:cBhvr>
                                      <p:to>
                                        <p:strVal val="visible"/>
                                      </p:to>
                                    </p:set>
                                    <p:anim calcmode="lin" valueType="num">
                                      <p:cBhvr>
                                        <p:cTn id="16" dur="1000" fill="hold"/>
                                        <p:tgtEl>
                                          <p:spTgt spid="1390596"/>
                                        </p:tgtEl>
                                        <p:attrNameLst>
                                          <p:attrName>ppt_w</p:attrName>
                                        </p:attrNameLst>
                                      </p:cBhvr>
                                      <p:tavLst>
                                        <p:tav tm="0">
                                          <p:val>
                                            <p:strVal val="#ppt_w*0.70"/>
                                          </p:val>
                                        </p:tav>
                                        <p:tav tm="100000">
                                          <p:val>
                                            <p:strVal val="#ppt_w"/>
                                          </p:val>
                                        </p:tav>
                                      </p:tavLst>
                                    </p:anim>
                                    <p:anim calcmode="lin" valueType="num">
                                      <p:cBhvr>
                                        <p:cTn id="17" dur="1000" fill="hold"/>
                                        <p:tgtEl>
                                          <p:spTgt spid="1390596"/>
                                        </p:tgtEl>
                                        <p:attrNameLst>
                                          <p:attrName>ppt_h</p:attrName>
                                        </p:attrNameLst>
                                      </p:cBhvr>
                                      <p:tavLst>
                                        <p:tav tm="0">
                                          <p:val>
                                            <p:strVal val="#ppt_h"/>
                                          </p:val>
                                        </p:tav>
                                        <p:tav tm="100000">
                                          <p:val>
                                            <p:strVal val="#ppt_h"/>
                                          </p:val>
                                        </p:tav>
                                      </p:tavLst>
                                    </p:anim>
                                    <p:animEffect transition="in" filter="fade">
                                      <p:cBhvr>
                                        <p:cTn id="18" dur="1000"/>
                                        <p:tgtEl>
                                          <p:spTgt spid="139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y Dropbox\Presentations of HD etc\HD 131106 - 750 Motor Club -\Used Photos etc\HD Motor Race RAeS TLS ppt 12nov02 - HD background 2 revised.jpg"/>
          <p:cNvPicPr>
            <a:picLocks noChangeAspect="1" noChangeArrowheads="1"/>
          </p:cNvPicPr>
          <p:nvPr/>
        </p:nvPicPr>
        <p:blipFill>
          <a:blip r:embed="rId2" cstate="print"/>
          <a:srcRect/>
          <a:stretch>
            <a:fillRect/>
          </a:stretch>
        </p:blipFill>
        <p:spPr bwMode="auto">
          <a:xfrm>
            <a:off x="-2640" y="15583"/>
            <a:ext cx="9126000" cy="6452609"/>
          </a:xfrm>
          <a:prstGeom prst="rect">
            <a:avLst/>
          </a:prstGeo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39750" y="92075"/>
            <a:ext cx="7834313"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12. “Future” ATM Fuel Savings Achieved NOW - USA</a:t>
            </a:r>
          </a:p>
        </p:txBody>
      </p:sp>
      <p:sp>
        <p:nvSpPr>
          <p:cNvPr id="1389571" name="Rectangle 3"/>
          <p:cNvSpPr>
            <a:spLocks noChangeArrowheads="1"/>
          </p:cNvSpPr>
          <p:nvPr/>
        </p:nvSpPr>
        <p:spPr bwMode="auto">
          <a:xfrm>
            <a:off x="69850" y="557213"/>
            <a:ext cx="8985250" cy="641350"/>
          </a:xfrm>
          <a:prstGeom prst="rect">
            <a:avLst/>
          </a:prstGeom>
          <a:noFill/>
          <a:ln w="9525">
            <a:noFill/>
            <a:miter lim="800000"/>
            <a:headEnd/>
            <a:tailEnd/>
          </a:ln>
        </p:spPr>
        <p:txBody>
          <a:bodyPr>
            <a:spAutoFit/>
          </a:bodyPr>
          <a:lstStyle/>
          <a:p>
            <a:pPr algn="ctr" eaLnBrk="0" hangingPunct="0">
              <a:spcBef>
                <a:spcPct val="50000"/>
              </a:spcBef>
            </a:pPr>
            <a:r>
              <a:rPr lang="en-GB" sz="1800" b="1">
                <a:solidFill>
                  <a:srgbClr val="000099"/>
                </a:solidFill>
              </a:rPr>
              <a:t>UPS are already using their own ABESS (Airline Based En-Route Sequencing and Spacing) system to enable their crews to fly efficient CDAs into Louisville. </a:t>
            </a:r>
            <a:endParaRPr lang="en-GB" sz="1800">
              <a:solidFill>
                <a:srgbClr val="000099"/>
              </a:solidFill>
            </a:endParaRPr>
          </a:p>
        </p:txBody>
      </p:sp>
      <p:pic>
        <p:nvPicPr>
          <p:cNvPr id="1389572" name="Picture 4" descr="!Phil Hogge -  UPS Merging &amp; Spacing - 23oct09"/>
          <p:cNvPicPr>
            <a:picLocks noChangeAspect="1" noChangeArrowheads="1"/>
          </p:cNvPicPr>
          <p:nvPr/>
        </p:nvPicPr>
        <p:blipFill>
          <a:blip r:embed="rId3" cstate="print"/>
          <a:srcRect/>
          <a:stretch>
            <a:fillRect/>
          </a:stretch>
        </p:blipFill>
        <p:spPr bwMode="auto">
          <a:xfrm>
            <a:off x="534988" y="1422400"/>
            <a:ext cx="7972425" cy="4800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89571">
                                            <p:txEl>
                                              <p:pRg st="0" end="0"/>
                                            </p:txEl>
                                          </p:spTgt>
                                        </p:tgtEl>
                                        <p:attrNameLst>
                                          <p:attrName>style.visibility</p:attrName>
                                        </p:attrNameLst>
                                      </p:cBhvr>
                                      <p:to>
                                        <p:strVal val="visible"/>
                                      </p:to>
                                    </p:set>
                                    <p:animEffect transition="in" filter="wipe(left)">
                                      <p:cBhvr>
                                        <p:cTn id="7" dur="500"/>
                                        <p:tgtEl>
                                          <p:spTgt spid="1389571">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389572"/>
                                        </p:tgtEl>
                                        <p:attrNameLst>
                                          <p:attrName>style.visibility</p:attrName>
                                        </p:attrNameLst>
                                      </p:cBhvr>
                                      <p:to>
                                        <p:strVal val="visible"/>
                                      </p:to>
                                    </p:set>
                                    <p:anim calcmode="lin" valueType="num">
                                      <p:cBhvr>
                                        <p:cTn id="11" dur="1000" fill="hold"/>
                                        <p:tgtEl>
                                          <p:spTgt spid="1389572"/>
                                        </p:tgtEl>
                                        <p:attrNameLst>
                                          <p:attrName>ppt_w</p:attrName>
                                        </p:attrNameLst>
                                      </p:cBhvr>
                                      <p:tavLst>
                                        <p:tav tm="0">
                                          <p:val>
                                            <p:strVal val="#ppt_w*0.70"/>
                                          </p:val>
                                        </p:tav>
                                        <p:tav tm="100000">
                                          <p:val>
                                            <p:strVal val="#ppt_w"/>
                                          </p:val>
                                        </p:tav>
                                      </p:tavLst>
                                    </p:anim>
                                    <p:anim calcmode="lin" valueType="num">
                                      <p:cBhvr>
                                        <p:cTn id="12" dur="1000" fill="hold"/>
                                        <p:tgtEl>
                                          <p:spTgt spid="1389572"/>
                                        </p:tgtEl>
                                        <p:attrNameLst>
                                          <p:attrName>ppt_h</p:attrName>
                                        </p:attrNameLst>
                                      </p:cBhvr>
                                      <p:tavLst>
                                        <p:tav tm="0">
                                          <p:val>
                                            <p:strVal val="#ppt_h"/>
                                          </p:val>
                                        </p:tav>
                                        <p:tav tm="100000">
                                          <p:val>
                                            <p:strVal val="#ppt_h"/>
                                          </p:val>
                                        </p:tav>
                                      </p:tavLst>
                                    </p:anim>
                                    <p:animEffect transition="in" filter="fade">
                                      <p:cBhvr>
                                        <p:cTn id="13" dur="1000"/>
                                        <p:tgtEl>
                                          <p:spTgt spid="138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5" name="Rectangle 3"/>
          <p:cNvSpPr>
            <a:spLocks noChangeArrowheads="1"/>
          </p:cNvSpPr>
          <p:nvPr/>
        </p:nvSpPr>
        <p:spPr bwMode="auto">
          <a:xfrm>
            <a:off x="6350" y="557213"/>
            <a:ext cx="9074150" cy="998537"/>
          </a:xfrm>
          <a:prstGeom prst="rect">
            <a:avLst/>
          </a:prstGeom>
          <a:noFill/>
          <a:ln w="9525">
            <a:noFill/>
            <a:miter lim="800000"/>
            <a:headEnd/>
            <a:tailEnd/>
          </a:ln>
        </p:spPr>
        <p:txBody>
          <a:bodyPr>
            <a:spAutoFit/>
          </a:bodyPr>
          <a:lstStyle/>
          <a:p>
            <a:pPr algn="ctr" eaLnBrk="0" hangingPunct="0">
              <a:spcBef>
                <a:spcPct val="50000"/>
              </a:spcBef>
            </a:pPr>
            <a:r>
              <a:rPr lang="en-GB" sz="1800" b="1">
                <a:solidFill>
                  <a:srgbClr val="000099"/>
                </a:solidFill>
              </a:rPr>
              <a:t>UPS Operations Control uses ABESS to Sequence &amp; Merge aircraft during Cruise</a:t>
            </a:r>
          </a:p>
          <a:p>
            <a:pPr algn="ctr" eaLnBrk="0" hangingPunct="0">
              <a:spcBef>
                <a:spcPct val="30000"/>
              </a:spcBef>
            </a:pPr>
            <a:r>
              <a:rPr lang="en-GB" sz="1800" b="1">
                <a:solidFill>
                  <a:srgbClr val="000099"/>
                </a:solidFill>
              </a:rPr>
              <a:t>Communication systems &amp; Displays in UPS aircraft then allow crews to manage their own FDMS (Flight Deck Merging &amp; Spacing) during an idle thrust descent.</a:t>
            </a:r>
            <a:endParaRPr lang="en-GB" sz="1800">
              <a:solidFill>
                <a:srgbClr val="000099"/>
              </a:solidFill>
            </a:endParaRPr>
          </a:p>
        </p:txBody>
      </p:sp>
      <p:pic>
        <p:nvPicPr>
          <p:cNvPr id="1431557" name="Picture 5" descr="!UPS FDMS Flt Dek Mrgng &amp; Spacing - 26oct9"/>
          <p:cNvPicPr>
            <a:picLocks noChangeAspect="1" noChangeArrowheads="1"/>
          </p:cNvPicPr>
          <p:nvPr/>
        </p:nvPicPr>
        <p:blipFill>
          <a:blip r:embed="rId3" cstate="print"/>
          <a:srcRect/>
          <a:stretch>
            <a:fillRect/>
          </a:stretch>
        </p:blipFill>
        <p:spPr bwMode="auto">
          <a:xfrm>
            <a:off x="103188" y="1905000"/>
            <a:ext cx="8964612" cy="4392613"/>
          </a:xfrm>
          <a:prstGeom prst="rect">
            <a:avLst/>
          </a:prstGeom>
          <a:noFill/>
          <a:ln w="9525">
            <a:noFill/>
            <a:miter lim="800000"/>
            <a:headEnd/>
            <a:tailEnd/>
          </a:ln>
        </p:spPr>
      </p:pic>
      <p:grpSp>
        <p:nvGrpSpPr>
          <p:cNvPr id="2" name="Group 8"/>
          <p:cNvGrpSpPr>
            <a:grpSpLocks/>
          </p:cNvGrpSpPr>
          <p:nvPr/>
        </p:nvGrpSpPr>
        <p:grpSpPr bwMode="auto">
          <a:xfrm>
            <a:off x="3251200" y="815975"/>
            <a:ext cx="2493963" cy="3692525"/>
            <a:chOff x="2048" y="514"/>
            <a:chExt cx="1571" cy="2326"/>
          </a:xfrm>
        </p:grpSpPr>
        <p:sp>
          <p:nvSpPr>
            <p:cNvPr id="49159" name="Line 6"/>
            <p:cNvSpPr>
              <a:spLocks noChangeShapeType="1"/>
            </p:cNvSpPr>
            <p:nvPr/>
          </p:nvSpPr>
          <p:spPr bwMode="auto">
            <a:xfrm flipH="1">
              <a:off x="2048" y="514"/>
              <a:ext cx="1571" cy="2326"/>
            </a:xfrm>
            <a:prstGeom prst="line">
              <a:avLst/>
            </a:prstGeom>
            <a:noFill/>
            <a:ln w="28575">
              <a:solidFill>
                <a:srgbClr val="000099"/>
              </a:solidFill>
              <a:round/>
              <a:headEnd/>
              <a:tailEnd type="triangle" w="med" len="med"/>
            </a:ln>
          </p:spPr>
          <p:txBody>
            <a:bodyPr/>
            <a:lstStyle/>
            <a:p>
              <a:endParaRPr lang="en-GB"/>
            </a:p>
          </p:txBody>
        </p:sp>
        <p:sp>
          <p:nvSpPr>
            <p:cNvPr id="49160" name="Line 7"/>
            <p:cNvSpPr>
              <a:spLocks noChangeShapeType="1"/>
            </p:cNvSpPr>
            <p:nvPr/>
          </p:nvSpPr>
          <p:spPr bwMode="auto">
            <a:xfrm flipH="1">
              <a:off x="3243" y="527"/>
              <a:ext cx="363" cy="1724"/>
            </a:xfrm>
            <a:prstGeom prst="line">
              <a:avLst/>
            </a:prstGeom>
            <a:noFill/>
            <a:ln w="28575">
              <a:solidFill>
                <a:srgbClr val="000099"/>
              </a:solidFill>
              <a:round/>
              <a:headEnd/>
              <a:tailEnd type="triangle" w="med" len="med"/>
            </a:ln>
          </p:spPr>
          <p:txBody>
            <a:bodyPr/>
            <a:lstStyle/>
            <a:p>
              <a:endParaRPr lang="en-GB"/>
            </a:p>
          </p:txBody>
        </p:sp>
      </p:grpSp>
      <p:sp>
        <p:nvSpPr>
          <p:cNvPr id="1431561" name="Line 9"/>
          <p:cNvSpPr>
            <a:spLocks noChangeShapeType="1"/>
          </p:cNvSpPr>
          <p:nvPr/>
        </p:nvSpPr>
        <p:spPr bwMode="auto">
          <a:xfrm>
            <a:off x="4500563" y="1481138"/>
            <a:ext cx="2159000" cy="2884487"/>
          </a:xfrm>
          <a:prstGeom prst="line">
            <a:avLst/>
          </a:prstGeom>
          <a:noFill/>
          <a:ln w="28575">
            <a:solidFill>
              <a:srgbClr val="000099"/>
            </a:solidFill>
            <a:round/>
            <a:headEnd/>
            <a:tailEnd type="triangle" w="med" len="med"/>
          </a:ln>
        </p:spPr>
        <p:txBody>
          <a:bodyPr/>
          <a:lstStyle/>
          <a:p>
            <a:endParaRPr lang="en-GB"/>
          </a:p>
        </p:txBody>
      </p:sp>
      <p:sp>
        <p:nvSpPr>
          <p:cNvPr id="49158" name="Rectangle 11"/>
          <p:cNvSpPr>
            <a:spLocks noChangeArrowheads="1"/>
          </p:cNvSpPr>
          <p:nvPr/>
        </p:nvSpPr>
        <p:spPr bwMode="auto">
          <a:xfrm>
            <a:off x="539750" y="92075"/>
            <a:ext cx="7834313"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12. “Future” ATM Fuel Savings Achieved NOW - USA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31555">
                                            <p:txEl>
                                              <p:pRg st="0" end="0"/>
                                            </p:txEl>
                                          </p:spTgt>
                                        </p:tgtEl>
                                        <p:attrNameLst>
                                          <p:attrName>style.visibility</p:attrName>
                                        </p:attrNameLst>
                                      </p:cBhvr>
                                      <p:to>
                                        <p:strVal val="visible"/>
                                      </p:to>
                                    </p:set>
                                    <p:animEffect transition="in" filter="wipe(left)">
                                      <p:cBhvr>
                                        <p:cTn id="7" dur="500"/>
                                        <p:tgtEl>
                                          <p:spTgt spid="143155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31557"/>
                                        </p:tgtEl>
                                        <p:attrNameLst>
                                          <p:attrName>style.visibility</p:attrName>
                                        </p:attrNameLst>
                                      </p:cBhvr>
                                      <p:to>
                                        <p:strVal val="visible"/>
                                      </p:to>
                                    </p:set>
                                    <p:animEffect transition="in" filter="wipe(left)">
                                      <p:cBhvr>
                                        <p:cTn id="11" dur="500"/>
                                        <p:tgtEl>
                                          <p:spTgt spid="143155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31555">
                                            <p:txEl>
                                              <p:pRg st="1" end="1"/>
                                            </p:txEl>
                                          </p:spTgt>
                                        </p:tgtEl>
                                        <p:attrNameLst>
                                          <p:attrName>style.visibility</p:attrName>
                                        </p:attrNameLst>
                                      </p:cBhvr>
                                      <p:to>
                                        <p:strVal val="visible"/>
                                      </p:to>
                                    </p:set>
                                    <p:animEffect transition="in" filter="wipe(left)">
                                      <p:cBhvr>
                                        <p:cTn id="20" dur="500"/>
                                        <p:tgtEl>
                                          <p:spTgt spid="1431555">
                                            <p:txEl>
                                              <p:pRg st="1" end="1"/>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431561"/>
                                        </p:tgtEl>
                                        <p:attrNameLst>
                                          <p:attrName>style.visibility</p:attrName>
                                        </p:attrNameLst>
                                      </p:cBhvr>
                                      <p:to>
                                        <p:strVal val="visible"/>
                                      </p:to>
                                    </p:set>
                                    <p:animEffect transition="in" filter="wipe(up)">
                                      <p:cBhvr>
                                        <p:cTn id="24" dur="500"/>
                                        <p:tgtEl>
                                          <p:spTgt spid="1431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156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8547" name="Picture 3" descr="!UPS 2004 CDA Trial at Lousiville - 26oct09"/>
          <p:cNvPicPr>
            <a:picLocks noChangeAspect="1" noChangeArrowheads="1"/>
          </p:cNvPicPr>
          <p:nvPr/>
        </p:nvPicPr>
        <p:blipFill>
          <a:blip r:embed="rId3" cstate="print"/>
          <a:srcRect/>
          <a:stretch>
            <a:fillRect/>
          </a:stretch>
        </p:blipFill>
        <p:spPr bwMode="auto">
          <a:xfrm>
            <a:off x="436563" y="1335088"/>
            <a:ext cx="8121650" cy="4983162"/>
          </a:xfrm>
          <a:prstGeom prst="rect">
            <a:avLst/>
          </a:prstGeom>
          <a:noFill/>
          <a:ln w="12700">
            <a:solidFill>
              <a:schemeClr val="tx1"/>
            </a:solidFill>
            <a:miter lim="800000"/>
            <a:headEnd/>
            <a:tailEnd/>
          </a:ln>
        </p:spPr>
      </p:pic>
      <p:sp>
        <p:nvSpPr>
          <p:cNvPr id="1388548" name="Rectangle 4"/>
          <p:cNvSpPr>
            <a:spLocks noChangeArrowheads="1"/>
          </p:cNvSpPr>
          <p:nvPr/>
        </p:nvSpPr>
        <p:spPr bwMode="auto">
          <a:xfrm>
            <a:off x="69850" y="557213"/>
            <a:ext cx="8985250" cy="641350"/>
          </a:xfrm>
          <a:prstGeom prst="rect">
            <a:avLst/>
          </a:prstGeom>
          <a:noFill/>
          <a:ln w="9525">
            <a:noFill/>
            <a:miter lim="800000"/>
            <a:headEnd/>
            <a:tailEnd/>
          </a:ln>
        </p:spPr>
        <p:txBody>
          <a:bodyPr>
            <a:spAutoFit/>
          </a:bodyPr>
          <a:lstStyle/>
          <a:p>
            <a:pPr algn="ctr" eaLnBrk="0" hangingPunct="0">
              <a:spcBef>
                <a:spcPct val="50000"/>
              </a:spcBef>
            </a:pPr>
            <a:r>
              <a:rPr lang="en-GB" sz="1800" b="1">
                <a:solidFill>
                  <a:srgbClr val="000099"/>
                </a:solidFill>
              </a:rPr>
              <a:t>Considerable reductions in Noise and Fuel have made by the UPS ABESS &amp; FDMS systems, enabling their crews to fly efficient CDAs into Louisville.</a:t>
            </a:r>
          </a:p>
        </p:txBody>
      </p:sp>
      <p:sp>
        <p:nvSpPr>
          <p:cNvPr id="50180" name="Rectangle 6"/>
          <p:cNvSpPr>
            <a:spLocks noChangeArrowheads="1"/>
          </p:cNvSpPr>
          <p:nvPr/>
        </p:nvSpPr>
        <p:spPr bwMode="auto">
          <a:xfrm>
            <a:off x="539750" y="92075"/>
            <a:ext cx="7834313" cy="457200"/>
          </a:xfrm>
          <a:prstGeom prst="rect">
            <a:avLst/>
          </a:prstGeom>
          <a:noFill/>
          <a:ln w="9525">
            <a:noFill/>
            <a:miter lim="800000"/>
            <a:headEnd/>
            <a:tailEnd/>
          </a:ln>
        </p:spPr>
        <p:txBody>
          <a:bodyPr wrap="none">
            <a:spAutoFit/>
          </a:bodyPr>
          <a:lstStyle/>
          <a:p>
            <a:pPr algn="r" eaLnBrk="0" hangingPunct="0"/>
            <a:r>
              <a:rPr lang="en-GB" b="1">
                <a:solidFill>
                  <a:srgbClr val="000099"/>
                </a:solidFill>
              </a:rPr>
              <a:t>12. “Future” ATM Fuel Savings Achieved NOW - USA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88548">
                                            <p:txEl>
                                              <p:pRg st="0" end="0"/>
                                            </p:txEl>
                                          </p:spTgt>
                                        </p:tgtEl>
                                        <p:attrNameLst>
                                          <p:attrName>style.visibility</p:attrName>
                                        </p:attrNameLst>
                                      </p:cBhvr>
                                      <p:to>
                                        <p:strVal val="visible"/>
                                      </p:to>
                                    </p:set>
                                    <p:animEffect transition="in" filter="wipe(left)">
                                      <p:cBhvr>
                                        <p:cTn id="7" dur="500"/>
                                        <p:tgtEl>
                                          <p:spTgt spid="1388548">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388547"/>
                                        </p:tgtEl>
                                        <p:attrNameLst>
                                          <p:attrName>style.visibility</p:attrName>
                                        </p:attrNameLst>
                                      </p:cBhvr>
                                      <p:to>
                                        <p:strVal val="visible"/>
                                      </p:to>
                                    </p:set>
                                    <p:anim calcmode="lin" valueType="num">
                                      <p:cBhvr>
                                        <p:cTn id="11" dur="1000" fill="hold"/>
                                        <p:tgtEl>
                                          <p:spTgt spid="1388547"/>
                                        </p:tgtEl>
                                        <p:attrNameLst>
                                          <p:attrName>ppt_w</p:attrName>
                                        </p:attrNameLst>
                                      </p:cBhvr>
                                      <p:tavLst>
                                        <p:tav tm="0">
                                          <p:val>
                                            <p:strVal val="#ppt_w*0.70"/>
                                          </p:val>
                                        </p:tav>
                                        <p:tav tm="100000">
                                          <p:val>
                                            <p:strVal val="#ppt_w"/>
                                          </p:val>
                                        </p:tav>
                                      </p:tavLst>
                                    </p:anim>
                                    <p:anim calcmode="lin" valueType="num">
                                      <p:cBhvr>
                                        <p:cTn id="12" dur="1000" fill="hold"/>
                                        <p:tgtEl>
                                          <p:spTgt spid="1388547"/>
                                        </p:tgtEl>
                                        <p:attrNameLst>
                                          <p:attrName>ppt_h</p:attrName>
                                        </p:attrNameLst>
                                      </p:cBhvr>
                                      <p:tavLst>
                                        <p:tav tm="0">
                                          <p:val>
                                            <p:strVal val="#ppt_h"/>
                                          </p:val>
                                        </p:tav>
                                        <p:tav tm="100000">
                                          <p:val>
                                            <p:strVal val="#ppt_h"/>
                                          </p:val>
                                        </p:tav>
                                      </p:tavLst>
                                    </p:anim>
                                    <p:animEffect transition="in" filter="fade">
                                      <p:cBhvr>
                                        <p:cTn id="13" dur="1000"/>
                                        <p:tgtEl>
                                          <p:spTgt spid="138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0773" name="Picture 5" descr="!SAS Green Flight to Arlanda inc AMAN - 11nov09"/>
          <p:cNvPicPr>
            <a:picLocks noChangeAspect="1" noChangeArrowheads="1"/>
          </p:cNvPicPr>
          <p:nvPr/>
        </p:nvPicPr>
        <p:blipFill>
          <a:blip r:embed="rId3" cstate="print"/>
          <a:srcRect/>
          <a:stretch>
            <a:fillRect/>
          </a:stretch>
        </p:blipFill>
        <p:spPr bwMode="auto">
          <a:xfrm>
            <a:off x="785813" y="1998698"/>
            <a:ext cx="7793037" cy="3232150"/>
          </a:xfrm>
          <a:prstGeom prst="rect">
            <a:avLst/>
          </a:prstGeom>
          <a:noFill/>
          <a:ln w="12700">
            <a:solidFill>
              <a:schemeClr val="tx1"/>
            </a:solidFill>
            <a:miter lim="800000"/>
            <a:headEnd/>
            <a:tailEnd/>
          </a:ln>
        </p:spPr>
      </p:pic>
      <p:sp>
        <p:nvSpPr>
          <p:cNvPr id="1440775" name="Rectangle 7"/>
          <p:cNvSpPr>
            <a:spLocks noChangeArrowheads="1"/>
          </p:cNvSpPr>
          <p:nvPr/>
        </p:nvSpPr>
        <p:spPr bwMode="auto">
          <a:xfrm>
            <a:off x="69850" y="1087909"/>
            <a:ext cx="8985250" cy="396875"/>
          </a:xfrm>
          <a:prstGeom prst="rect">
            <a:avLst/>
          </a:prstGeom>
          <a:noFill/>
          <a:ln w="9525">
            <a:noFill/>
            <a:miter lim="800000"/>
            <a:headEnd/>
            <a:tailEnd/>
          </a:ln>
        </p:spPr>
        <p:txBody>
          <a:bodyPr>
            <a:spAutoFit/>
          </a:bodyPr>
          <a:lstStyle/>
          <a:p>
            <a:pPr algn="ctr" eaLnBrk="0" hangingPunct="0">
              <a:spcBef>
                <a:spcPct val="50000"/>
              </a:spcBef>
            </a:pPr>
            <a:r>
              <a:rPr lang="en-GB" sz="2000" b="1" dirty="0">
                <a:solidFill>
                  <a:srgbClr val="000099"/>
                </a:solidFill>
              </a:rPr>
              <a:t>In Sweden flights have been flying “Green” 4D trajectories </a:t>
            </a:r>
          </a:p>
        </p:txBody>
      </p:sp>
      <p:sp>
        <p:nvSpPr>
          <p:cNvPr id="5" name="Rectangle 4"/>
          <p:cNvSpPr/>
          <p:nvPr/>
        </p:nvSpPr>
        <p:spPr>
          <a:xfrm>
            <a:off x="-31368" y="44056"/>
            <a:ext cx="9219703"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Air Traffic Management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40775">
                                            <p:txEl>
                                              <p:pRg st="0" end="0"/>
                                            </p:txEl>
                                          </p:spTgt>
                                        </p:tgtEl>
                                        <p:attrNameLst>
                                          <p:attrName>style.visibility</p:attrName>
                                        </p:attrNameLst>
                                      </p:cBhvr>
                                      <p:to>
                                        <p:strVal val="visible"/>
                                      </p:to>
                                    </p:set>
                                    <p:animEffect transition="in" filter="wipe(left)">
                                      <p:cBhvr>
                                        <p:cTn id="7" dur="500"/>
                                        <p:tgtEl>
                                          <p:spTgt spid="144077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40773"/>
                                        </p:tgtEl>
                                        <p:attrNameLst>
                                          <p:attrName>style.visibility</p:attrName>
                                        </p:attrNameLst>
                                      </p:cBhvr>
                                      <p:to>
                                        <p:strVal val="visible"/>
                                      </p:to>
                                    </p:set>
                                    <p:animEffect transition="in" filter="wipe(left)">
                                      <p:cBhvr>
                                        <p:cTn id="11" dur="500"/>
                                        <p:tgtEl>
                                          <p:spTgt spid="144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68" y="44056"/>
            <a:ext cx="9219703" cy="892552"/>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Air Traffic Management </a:t>
            </a:r>
          </a:p>
          <a:p>
            <a:pPr algn="ctr"/>
            <a:r>
              <a:rPr lang="en-GB" b="1" dirty="0" smtClean="0">
                <a:solidFill>
                  <a:srgbClr val="000099"/>
                </a:solidFill>
                <a:ea typeface="ＭＳ Ｐゴシック" pitchFamily="34" charset="-128"/>
              </a:rPr>
              <a:t>Technology being implemented.... in 2012 .... but takes time....</a:t>
            </a:r>
          </a:p>
        </p:txBody>
      </p:sp>
      <p:pic>
        <p:nvPicPr>
          <p:cNvPr id="3074" name="Picture 2" descr="E:\HD 131113 - RAeS Solent Brnch - Opnl Noise Fuel Savng Past Ftre - Need Pilot\Graphics usable\RAeS Solent Lctre 131113 - SESAR - A320 4D TLS-CPH-ARN 10feb2012 - 12nov13 crop.jpg"/>
          <p:cNvPicPr>
            <a:picLocks noChangeAspect="1" noChangeArrowheads="1"/>
          </p:cNvPicPr>
          <p:nvPr/>
        </p:nvPicPr>
        <p:blipFill>
          <a:blip r:embed="rId2" cstate="print"/>
          <a:srcRect/>
          <a:stretch>
            <a:fillRect/>
          </a:stretch>
        </p:blipFill>
        <p:spPr bwMode="auto">
          <a:xfrm>
            <a:off x="323528" y="980728"/>
            <a:ext cx="8224663" cy="4896544"/>
          </a:xfrm>
          <a:prstGeom prst="rect">
            <a:avLst/>
          </a:prstGeom>
          <a:noFill/>
        </p:spPr>
      </p:pic>
      <p:sp>
        <p:nvSpPr>
          <p:cNvPr id="4" name="Rectangle 3"/>
          <p:cNvSpPr/>
          <p:nvPr/>
        </p:nvSpPr>
        <p:spPr>
          <a:xfrm>
            <a:off x="451139" y="5943836"/>
            <a:ext cx="8296695" cy="461665"/>
          </a:xfrm>
          <a:prstGeom prst="rect">
            <a:avLst/>
          </a:prstGeom>
        </p:spPr>
        <p:txBody>
          <a:bodyPr wrap="none">
            <a:spAutoFit/>
          </a:bodyPr>
          <a:lstStyle/>
          <a:p>
            <a:pPr algn="ctr"/>
            <a:r>
              <a:rPr lang="en-GB" b="1" i="1" dirty="0" smtClean="0">
                <a:solidFill>
                  <a:srgbClr val="000099"/>
                </a:solidFill>
                <a:ea typeface="ＭＳ Ｐゴシック" pitchFamily="34" charset="-128"/>
              </a:rPr>
              <a:t>Lockheed demoed 4D navigation on the TriStar in 1976!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HD 131113 - RAeS Solent Brnch - Opnl Noise Fuel Savng Past Ftre - Need Pilot\Graphics usable\RAeS Solent Lctre 131113 - SESAR - A320 4D FMS &amp; ATM info - 12nov13.jpg"/>
          <p:cNvPicPr>
            <a:picLocks noChangeAspect="1" noChangeArrowheads="1"/>
          </p:cNvPicPr>
          <p:nvPr/>
        </p:nvPicPr>
        <p:blipFill>
          <a:blip r:embed="rId2" cstate="print"/>
          <a:srcRect/>
          <a:stretch>
            <a:fillRect/>
          </a:stretch>
        </p:blipFill>
        <p:spPr bwMode="auto">
          <a:xfrm>
            <a:off x="857296" y="1800824"/>
            <a:ext cx="7308813" cy="4032448"/>
          </a:xfrm>
          <a:prstGeom prst="rect">
            <a:avLst/>
          </a:prstGeom>
          <a:noFill/>
        </p:spPr>
      </p:pic>
      <p:sp>
        <p:nvSpPr>
          <p:cNvPr id="3" name="Rectangle 2"/>
          <p:cNvSpPr/>
          <p:nvPr/>
        </p:nvSpPr>
        <p:spPr>
          <a:xfrm>
            <a:off x="18325" y="44056"/>
            <a:ext cx="9120317" cy="1415772"/>
          </a:xfrm>
          <a:prstGeom prst="rect">
            <a:avLst/>
          </a:prstGeom>
        </p:spPr>
        <p:txBody>
          <a:bodyPr wrap="none">
            <a:spAutoFit/>
          </a:bodyPr>
          <a:lstStyle/>
          <a:p>
            <a:pPr algn="ctr"/>
            <a:r>
              <a:rPr lang="en-GB" sz="2800" b="1" dirty="0" smtClean="0">
                <a:solidFill>
                  <a:srgbClr val="000099"/>
                </a:solidFill>
                <a:ea typeface="ＭＳ Ｐゴシック" pitchFamily="34" charset="-128"/>
              </a:rPr>
              <a:t>Fuel Efficiency by Improved  Air Traffic Management</a:t>
            </a:r>
          </a:p>
          <a:p>
            <a:pPr algn="ctr">
              <a:spcBef>
                <a:spcPts val="1200"/>
              </a:spcBef>
            </a:pPr>
            <a:r>
              <a:rPr lang="en-GB" b="1" dirty="0" smtClean="0">
                <a:solidFill>
                  <a:srgbClr val="000099"/>
                </a:solidFill>
                <a:ea typeface="ＭＳ Ｐゴシック" pitchFamily="34" charset="-128"/>
              </a:rPr>
              <a:t>Pilot input and decisions still required – </a:t>
            </a:r>
          </a:p>
          <a:p>
            <a:pPr algn="ctr"/>
            <a:r>
              <a:rPr lang="en-GB" b="1" dirty="0" smtClean="0">
                <a:solidFill>
                  <a:srgbClr val="000099"/>
                </a:solidFill>
                <a:ea typeface="ＭＳ Ｐゴシック" pitchFamily="34" charset="-128"/>
              </a:rPr>
              <a:t>But for how much longer?</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146856" y="1995989"/>
            <a:ext cx="6931704" cy="2000548"/>
          </a:xfrm>
          <a:prstGeom prst="rect">
            <a:avLst/>
          </a:prstGeom>
          <a:noFill/>
          <a:ln w="9525">
            <a:noFill/>
            <a:miter lim="800000"/>
            <a:headEnd/>
            <a:tailEnd/>
          </a:ln>
        </p:spPr>
        <p:txBody>
          <a:bodyPr wrap="square">
            <a:spAutoFit/>
          </a:bodyPr>
          <a:lstStyle/>
          <a:p>
            <a:pPr eaLnBrk="0" hangingPunct="0">
              <a:spcBef>
                <a:spcPts val="600"/>
              </a:spcBef>
              <a:buSzPct val="200000"/>
              <a:tabLst>
                <a:tab pos="0" algn="l"/>
              </a:tabLst>
            </a:pPr>
            <a:r>
              <a:rPr lang="en-GB" sz="2000" b="1" dirty="0" smtClean="0">
                <a:solidFill>
                  <a:srgbClr val="000099"/>
                </a:solidFill>
              </a:rPr>
              <a:t>“It is not possible to automate all the possible functions required in future systems (like autoland was in the past), nor to forecast the nature of unexpected events.</a:t>
            </a:r>
          </a:p>
          <a:p>
            <a:pPr eaLnBrk="0" hangingPunct="0">
              <a:spcBef>
                <a:spcPct val="20000"/>
              </a:spcBef>
              <a:buSzPct val="200000"/>
              <a:tabLst>
                <a:tab pos="0" algn="l"/>
              </a:tabLst>
            </a:pPr>
            <a:r>
              <a:rPr lang="en-GB" sz="2000" b="1" dirty="0" smtClean="0">
                <a:solidFill>
                  <a:srgbClr val="000099"/>
                </a:solidFill>
              </a:rPr>
              <a:t>Therefore pilots must be retained in the aircraft and systems will be designed to keep them in the loop.”</a:t>
            </a:r>
          </a:p>
        </p:txBody>
      </p:sp>
      <p:sp>
        <p:nvSpPr>
          <p:cNvPr id="3" name="Rectangle 3"/>
          <p:cNvSpPr>
            <a:spLocks noChangeArrowheads="1"/>
          </p:cNvSpPr>
          <p:nvPr/>
        </p:nvSpPr>
        <p:spPr bwMode="auto">
          <a:xfrm>
            <a:off x="107504" y="1340768"/>
            <a:ext cx="7056784" cy="707886"/>
          </a:xfrm>
          <a:prstGeom prst="rect">
            <a:avLst/>
          </a:prstGeom>
          <a:noFill/>
          <a:ln w="9525">
            <a:noFill/>
            <a:miter lim="800000"/>
            <a:headEnd/>
            <a:tailEnd/>
          </a:ln>
        </p:spPr>
        <p:txBody>
          <a:bodyPr wrap="square">
            <a:spAutoFit/>
          </a:bodyPr>
          <a:lstStyle/>
          <a:p>
            <a:pPr eaLnBrk="0" hangingPunct="0"/>
            <a:r>
              <a:rPr lang="en-GB" sz="2000" b="1" dirty="0" smtClean="0">
                <a:solidFill>
                  <a:srgbClr val="000099"/>
                </a:solidFill>
              </a:rPr>
              <a:t>Plans for Future European Aircraft  – ACARE – </a:t>
            </a:r>
          </a:p>
          <a:p>
            <a:pPr eaLnBrk="0" hangingPunct="0"/>
            <a:r>
              <a:rPr lang="en-GB" sz="2000" b="1" dirty="0" smtClean="0">
                <a:solidFill>
                  <a:srgbClr val="000099"/>
                </a:solidFill>
              </a:rPr>
              <a:t>Advisory Council for Aeronautical Research in Europe</a:t>
            </a:r>
            <a:endParaRPr lang="en-GB" sz="2000" b="1" dirty="0">
              <a:solidFill>
                <a:srgbClr val="000099"/>
              </a:solidFill>
            </a:endParaRPr>
          </a:p>
        </p:txBody>
      </p:sp>
      <p:pic>
        <p:nvPicPr>
          <p:cNvPr id="4" name="Picture 3" descr="ACARE Scene 2050 - 12apr11.jpg"/>
          <p:cNvPicPr>
            <a:picLocks noChangeAspect="1"/>
          </p:cNvPicPr>
          <p:nvPr/>
        </p:nvPicPr>
        <p:blipFill>
          <a:blip r:embed="rId3" cstate="print"/>
          <a:stretch>
            <a:fillRect/>
          </a:stretch>
        </p:blipFill>
        <p:spPr>
          <a:xfrm>
            <a:off x="7092280" y="1403120"/>
            <a:ext cx="1754309" cy="2460185"/>
          </a:xfrm>
          <a:prstGeom prst="rect">
            <a:avLst/>
          </a:prstGeom>
        </p:spPr>
      </p:pic>
      <p:sp>
        <p:nvSpPr>
          <p:cNvPr id="5" name="Text Box 4"/>
          <p:cNvSpPr txBox="1">
            <a:spLocks noChangeArrowheads="1"/>
          </p:cNvSpPr>
          <p:nvPr/>
        </p:nvSpPr>
        <p:spPr bwMode="auto">
          <a:xfrm>
            <a:off x="72008" y="5369879"/>
            <a:ext cx="9036496" cy="769441"/>
          </a:xfrm>
          <a:prstGeom prst="rect">
            <a:avLst/>
          </a:prstGeom>
          <a:noFill/>
          <a:ln w="9525">
            <a:noFill/>
            <a:miter lim="800000"/>
            <a:headEnd/>
            <a:tailEnd/>
          </a:ln>
        </p:spPr>
        <p:txBody>
          <a:bodyPr wrap="square">
            <a:spAutoFit/>
          </a:bodyPr>
          <a:lstStyle/>
          <a:p>
            <a:pPr marL="457200" indent="-457200" eaLnBrk="0" hangingPunct="0">
              <a:spcBef>
                <a:spcPct val="20000"/>
              </a:spcBef>
              <a:buSzPct val="200000"/>
            </a:pPr>
            <a:r>
              <a:rPr lang="en-GB" sz="2000" b="1" dirty="0" smtClean="0">
                <a:solidFill>
                  <a:srgbClr val="000099"/>
                </a:solidFill>
              </a:rPr>
              <a:t> Flight Safety Foundation:</a:t>
            </a:r>
          </a:p>
          <a:p>
            <a:pPr marL="457200" indent="-457200" eaLnBrk="0" hangingPunct="0">
              <a:spcBef>
                <a:spcPct val="20000"/>
              </a:spcBef>
              <a:buSzPct val="200000"/>
            </a:pPr>
            <a:r>
              <a:rPr lang="en-GB" sz="2000" b="1" dirty="0" smtClean="0">
                <a:solidFill>
                  <a:srgbClr val="000099"/>
                </a:solidFill>
              </a:rPr>
              <a:t> “The greatest aid to flight safety is a well trained Flight Crew”</a:t>
            </a:r>
          </a:p>
        </p:txBody>
      </p:sp>
      <p:sp>
        <p:nvSpPr>
          <p:cNvPr id="6" name="Rectangle 3"/>
          <p:cNvSpPr>
            <a:spLocks noChangeArrowheads="1"/>
          </p:cNvSpPr>
          <p:nvPr/>
        </p:nvSpPr>
        <p:spPr bwMode="auto">
          <a:xfrm>
            <a:off x="179512" y="4135984"/>
            <a:ext cx="8964488" cy="1015663"/>
          </a:xfrm>
          <a:prstGeom prst="rect">
            <a:avLst/>
          </a:prstGeom>
          <a:noFill/>
          <a:ln w="9525">
            <a:noFill/>
            <a:miter lim="800000"/>
            <a:headEnd/>
            <a:tailEnd/>
          </a:ln>
        </p:spPr>
        <p:txBody>
          <a:bodyPr wrap="square">
            <a:spAutoFit/>
          </a:bodyPr>
          <a:lstStyle/>
          <a:p>
            <a:pPr eaLnBrk="0" hangingPunct="0"/>
            <a:r>
              <a:rPr lang="en-GB" sz="2000" b="1" dirty="0" smtClean="0">
                <a:solidFill>
                  <a:srgbClr val="000099"/>
                </a:solidFill>
              </a:rPr>
              <a:t>Recent Comments from the FAA - </a:t>
            </a:r>
          </a:p>
          <a:p>
            <a:pPr eaLnBrk="0" hangingPunct="0"/>
            <a:r>
              <a:rPr lang="en-GB" sz="2000" b="1" dirty="0" smtClean="0">
                <a:solidFill>
                  <a:srgbClr val="000099"/>
                </a:solidFill>
              </a:rPr>
              <a:t>“Numerous events are on record where pilots have avoided disaster by keeping control of aircraft when systems failed in unexpected ways.” </a:t>
            </a:r>
            <a:endParaRPr lang="en-GB" sz="2000" b="1" dirty="0">
              <a:solidFill>
                <a:srgbClr val="000099"/>
              </a:solidFill>
            </a:endParaRPr>
          </a:p>
        </p:txBody>
      </p:sp>
      <p:sp>
        <p:nvSpPr>
          <p:cNvPr id="7" name="Rectangle 3"/>
          <p:cNvSpPr>
            <a:spLocks noChangeArrowheads="1"/>
          </p:cNvSpPr>
          <p:nvPr/>
        </p:nvSpPr>
        <p:spPr bwMode="auto">
          <a:xfrm>
            <a:off x="107504" y="868650"/>
            <a:ext cx="8640960" cy="400110"/>
          </a:xfrm>
          <a:prstGeom prst="rect">
            <a:avLst/>
          </a:prstGeom>
          <a:noFill/>
          <a:ln w="9525">
            <a:noFill/>
            <a:miter lim="800000"/>
            <a:headEnd/>
            <a:tailEnd/>
          </a:ln>
        </p:spPr>
        <p:txBody>
          <a:bodyPr wrap="square">
            <a:spAutoFit/>
          </a:bodyPr>
          <a:lstStyle/>
          <a:p>
            <a:pPr algn="ctr" eaLnBrk="0" hangingPunct="0"/>
            <a:r>
              <a:rPr lang="en-GB" sz="2000" b="1" dirty="0" smtClean="0">
                <a:solidFill>
                  <a:srgbClr val="000099"/>
                </a:solidFill>
              </a:rPr>
              <a:t>Opinion of Experts  from Europe and USA</a:t>
            </a:r>
            <a:endParaRPr lang="en-GB" sz="2000" b="1" dirty="0">
              <a:solidFill>
                <a:srgbClr val="000099"/>
              </a:solidFill>
            </a:endParaRPr>
          </a:p>
        </p:txBody>
      </p:sp>
      <p:sp>
        <p:nvSpPr>
          <p:cNvPr id="8" name="Rectangle 7"/>
          <p:cNvSpPr/>
          <p:nvPr/>
        </p:nvSpPr>
        <p:spPr>
          <a:xfrm>
            <a:off x="3058681" y="44056"/>
            <a:ext cx="3039615"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Need for Pilots?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0.70"/>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73188">
                                            <p:txEl>
                                              <p:pRg st="0" end="0"/>
                                            </p:txEl>
                                          </p:spTgt>
                                        </p:tgtEl>
                                        <p:attrNameLst>
                                          <p:attrName>style.visibility</p:attrName>
                                        </p:attrNameLst>
                                      </p:cBhvr>
                                      <p:to>
                                        <p:strVal val="visible"/>
                                      </p:to>
                                    </p:set>
                                    <p:animEffect transition="in" filter="wipe(left)">
                                      <p:cBhvr>
                                        <p:cTn id="23" dur="500"/>
                                        <p:tgtEl>
                                          <p:spTgt spid="137318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73188">
                                            <p:txEl>
                                              <p:pRg st="1" end="1"/>
                                            </p:txEl>
                                          </p:spTgt>
                                        </p:tgtEl>
                                        <p:attrNameLst>
                                          <p:attrName>style.visibility</p:attrName>
                                        </p:attrNameLst>
                                      </p:cBhvr>
                                      <p:to>
                                        <p:strVal val="visible"/>
                                      </p:to>
                                    </p:set>
                                    <p:animEffect transition="in" filter="wipe(left)">
                                      <p:cBhvr>
                                        <p:cTn id="28" dur="500"/>
                                        <p:tgtEl>
                                          <p:spTgt spid="137318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left)">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wipe(left)">
                                      <p:cBhvr>
                                        <p:cTn id="43" dur="5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wipe(left)">
                                      <p:cBhvr>
                                        <p:cTn id="4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188" grpId="0" build="p" bldLvl="3"/>
      <p:bldP spid="3" grpId="0"/>
      <p:bldP spid="5" grpId="0" build="p" bldLvl="3"/>
      <p:bldP spid="6" grpId="0" build="p" bldLvl="4"/>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107504" y="830317"/>
            <a:ext cx="9036496" cy="4154984"/>
          </a:xfrm>
          <a:prstGeom prst="rect">
            <a:avLst/>
          </a:prstGeom>
          <a:noFill/>
          <a:ln w="9525">
            <a:noFill/>
            <a:miter lim="800000"/>
            <a:headEnd/>
            <a:tailEnd/>
          </a:ln>
        </p:spPr>
        <p:txBody>
          <a:bodyPr wrap="square">
            <a:spAutoFit/>
          </a:bodyPr>
          <a:lstStyle/>
          <a:p>
            <a:pPr algn="ctr" eaLnBrk="0" hangingPunct="0">
              <a:spcBef>
                <a:spcPct val="50000"/>
              </a:spcBef>
            </a:pPr>
            <a:r>
              <a:rPr lang="en-GB" b="1" dirty="0" smtClean="0">
                <a:solidFill>
                  <a:srgbClr val="000099"/>
                </a:solidFill>
              </a:rPr>
              <a:t>Comparisons with Other Endeavours</a:t>
            </a:r>
          </a:p>
          <a:p>
            <a:pPr marL="457200" indent="-457200" eaLnBrk="0" hangingPunct="0">
              <a:spcBef>
                <a:spcPct val="20000"/>
              </a:spcBef>
              <a:buSzPct val="200000"/>
              <a:buFont typeface="Arial" pitchFamily="34" charset="0"/>
              <a:buChar char="•"/>
            </a:pPr>
            <a:endParaRPr lang="en-GB" sz="2000" b="1" dirty="0" smtClean="0">
              <a:solidFill>
                <a:srgbClr val="000099"/>
              </a:solidFill>
            </a:endParaRPr>
          </a:p>
          <a:p>
            <a:pPr marL="457200" indent="-457200" eaLnBrk="0" hangingPunct="0">
              <a:spcBef>
                <a:spcPct val="20000"/>
              </a:spcBef>
              <a:buSzPct val="200000"/>
            </a:pPr>
            <a:r>
              <a:rPr lang="en-GB" sz="2000" b="1" dirty="0" smtClean="0">
                <a:solidFill>
                  <a:srgbClr val="000099"/>
                </a:solidFill>
              </a:rPr>
              <a:t>Very Approximate Fatalities: </a:t>
            </a:r>
          </a:p>
          <a:p>
            <a:pPr marL="457200" indent="-457200" eaLnBrk="0" hangingPunct="0">
              <a:spcBef>
                <a:spcPct val="20000"/>
              </a:spcBef>
              <a:buSzPct val="200000"/>
            </a:pPr>
            <a:r>
              <a:rPr lang="en-GB" sz="2000" b="1" dirty="0" smtClean="0">
                <a:solidFill>
                  <a:srgbClr val="000099"/>
                </a:solidFill>
              </a:rPr>
              <a:t>Airlines – 1K per year</a:t>
            </a:r>
          </a:p>
          <a:p>
            <a:pPr marL="457200" indent="-457200" eaLnBrk="0" hangingPunct="0">
              <a:spcBef>
                <a:spcPct val="20000"/>
              </a:spcBef>
              <a:buSzPct val="200000"/>
            </a:pPr>
            <a:r>
              <a:rPr lang="en-GB" sz="2000" b="1" dirty="0" smtClean="0">
                <a:solidFill>
                  <a:srgbClr val="000099"/>
                </a:solidFill>
              </a:rPr>
              <a:t>Roads – 40K per year</a:t>
            </a:r>
          </a:p>
          <a:p>
            <a:pPr marL="457200" indent="-457200" eaLnBrk="0" hangingPunct="0">
              <a:spcBef>
                <a:spcPct val="20000"/>
              </a:spcBef>
              <a:buSzPct val="200000"/>
            </a:pPr>
            <a:r>
              <a:rPr lang="en-GB" sz="2000" b="1" dirty="0" smtClean="0">
                <a:solidFill>
                  <a:srgbClr val="000099"/>
                </a:solidFill>
              </a:rPr>
              <a:t>Medical accidents – 200K per year?</a:t>
            </a:r>
          </a:p>
          <a:p>
            <a:pPr marL="457200" indent="-457200" eaLnBrk="0" hangingPunct="0">
              <a:spcBef>
                <a:spcPct val="20000"/>
              </a:spcBef>
              <a:buSzPct val="200000"/>
            </a:pPr>
            <a:endParaRPr lang="en-GB" sz="2000" b="1" dirty="0" smtClean="0">
              <a:solidFill>
                <a:srgbClr val="000099"/>
              </a:solidFill>
            </a:endParaRPr>
          </a:p>
          <a:p>
            <a:pPr marL="457200" indent="-457200" eaLnBrk="0" hangingPunct="0">
              <a:spcBef>
                <a:spcPct val="20000"/>
              </a:spcBef>
              <a:buSzPct val="200000"/>
            </a:pPr>
            <a:r>
              <a:rPr lang="en-GB" sz="2000" b="1" dirty="0" smtClean="0">
                <a:solidFill>
                  <a:srgbClr val="000099"/>
                </a:solidFill>
              </a:rPr>
              <a:t>Medical Industry’s Adoption of Aviation Methods</a:t>
            </a:r>
          </a:p>
          <a:p>
            <a:pPr marL="914400" lvl="1" indent="-457200" eaLnBrk="0" hangingPunct="0">
              <a:spcBef>
                <a:spcPct val="20000"/>
              </a:spcBef>
              <a:buSzPct val="125000"/>
              <a:buFont typeface="Arial" pitchFamily="34" charset="0"/>
              <a:buChar char="•"/>
            </a:pPr>
            <a:r>
              <a:rPr lang="en-GB" sz="2000" dirty="0" smtClean="0">
                <a:solidFill>
                  <a:srgbClr val="000099"/>
                </a:solidFill>
              </a:rPr>
              <a:t>Checklists to avoid basic errors – wrong limbs/tools left in patients</a:t>
            </a:r>
          </a:p>
          <a:p>
            <a:pPr marL="914400" lvl="1" indent="-457200" eaLnBrk="0" hangingPunct="0">
              <a:spcBef>
                <a:spcPct val="20000"/>
              </a:spcBef>
              <a:buSzPct val="125000"/>
              <a:buFont typeface="Arial" pitchFamily="34" charset="0"/>
              <a:buChar char="•"/>
            </a:pPr>
            <a:r>
              <a:rPr lang="en-GB" sz="2000" dirty="0" smtClean="0">
                <a:solidFill>
                  <a:srgbClr val="000099"/>
                </a:solidFill>
              </a:rPr>
              <a:t>Resource Management to establish team work &amp; reduce autocracy</a:t>
            </a:r>
          </a:p>
          <a:p>
            <a:pPr marL="914400" lvl="1" indent="-457200" eaLnBrk="0" hangingPunct="0">
              <a:spcBef>
                <a:spcPct val="20000"/>
              </a:spcBef>
              <a:buSzPct val="125000"/>
              <a:buFont typeface="Arial" pitchFamily="34" charset="0"/>
              <a:buChar char="•"/>
            </a:pPr>
            <a:r>
              <a:rPr lang="en-GB" sz="2000" dirty="0" smtClean="0">
                <a:solidFill>
                  <a:srgbClr val="000099"/>
                </a:solidFill>
              </a:rPr>
              <a:t>Error Monitoring?</a:t>
            </a:r>
            <a:endParaRPr lang="en-GB" sz="2000" dirty="0" smtClean="0"/>
          </a:p>
        </p:txBody>
      </p:sp>
      <p:sp>
        <p:nvSpPr>
          <p:cNvPr id="3" name="Rectangle 2"/>
          <p:cNvSpPr/>
          <p:nvPr/>
        </p:nvSpPr>
        <p:spPr>
          <a:xfrm>
            <a:off x="3058681" y="44056"/>
            <a:ext cx="3039615"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Need for Pilots? </a:t>
            </a:r>
          </a:p>
        </p:txBody>
      </p:sp>
      <p:sp>
        <p:nvSpPr>
          <p:cNvPr id="4" name="Rectangle 4"/>
          <p:cNvSpPr>
            <a:spLocks noChangeArrowheads="1"/>
          </p:cNvSpPr>
          <p:nvPr/>
        </p:nvSpPr>
        <p:spPr bwMode="auto">
          <a:xfrm>
            <a:off x="773113" y="5235922"/>
            <a:ext cx="7597775" cy="1061829"/>
          </a:xfrm>
          <a:prstGeom prst="rect">
            <a:avLst/>
          </a:prstGeom>
          <a:noFill/>
          <a:ln w="9525">
            <a:noFill/>
            <a:miter lim="800000"/>
            <a:headEnd/>
            <a:tailEnd/>
          </a:ln>
        </p:spPr>
        <p:txBody>
          <a:bodyPr>
            <a:spAutoFit/>
          </a:bodyPr>
          <a:lstStyle/>
          <a:p>
            <a:pPr algn="ctr" eaLnBrk="0" hangingPunct="0">
              <a:spcBef>
                <a:spcPct val="50000"/>
              </a:spcBef>
            </a:pPr>
            <a:r>
              <a:rPr lang="en-GB" sz="1800" b="1" i="1" dirty="0" smtClean="0">
                <a:solidFill>
                  <a:srgbClr val="000099"/>
                </a:solidFill>
              </a:rPr>
              <a:t>When asked engineer friend, if wanted to reduce accidents, why not  work on automatic cars replied “That’s not so much fun!”</a:t>
            </a:r>
          </a:p>
          <a:p>
            <a:pPr algn="ctr" eaLnBrk="0" hangingPunct="0">
              <a:spcBef>
                <a:spcPct val="50000"/>
              </a:spcBef>
            </a:pPr>
            <a:r>
              <a:rPr lang="en-GB" sz="1800" b="1" i="1" dirty="0" smtClean="0">
                <a:solidFill>
                  <a:srgbClr val="000099"/>
                </a:solidFill>
              </a:rPr>
              <a:t>Google cars have now driven automatically for thousands of miles! </a:t>
            </a:r>
            <a:endParaRPr lang="en-GB" sz="1800" i="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3188">
                                            <p:txEl>
                                              <p:pRg st="0" end="0"/>
                                            </p:txEl>
                                          </p:spTgt>
                                        </p:tgtEl>
                                        <p:attrNameLst>
                                          <p:attrName>style.visibility</p:attrName>
                                        </p:attrNameLst>
                                      </p:cBhvr>
                                      <p:to>
                                        <p:strVal val="visible"/>
                                      </p:to>
                                    </p:set>
                                    <p:animEffect transition="in" filter="wipe(left)">
                                      <p:cBhvr>
                                        <p:cTn id="7" dur="500"/>
                                        <p:tgtEl>
                                          <p:spTgt spid="1373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3188">
                                            <p:txEl>
                                              <p:pRg st="2" end="2"/>
                                            </p:txEl>
                                          </p:spTgt>
                                        </p:tgtEl>
                                        <p:attrNameLst>
                                          <p:attrName>style.visibility</p:attrName>
                                        </p:attrNameLst>
                                      </p:cBhvr>
                                      <p:to>
                                        <p:strVal val="visible"/>
                                      </p:to>
                                    </p:set>
                                    <p:animEffect transition="in" filter="wipe(left)">
                                      <p:cBhvr>
                                        <p:cTn id="12" dur="500"/>
                                        <p:tgtEl>
                                          <p:spTgt spid="137318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3188">
                                            <p:txEl>
                                              <p:pRg st="3" end="3"/>
                                            </p:txEl>
                                          </p:spTgt>
                                        </p:tgtEl>
                                        <p:attrNameLst>
                                          <p:attrName>style.visibility</p:attrName>
                                        </p:attrNameLst>
                                      </p:cBhvr>
                                      <p:to>
                                        <p:strVal val="visible"/>
                                      </p:to>
                                    </p:set>
                                    <p:animEffect transition="in" filter="wipe(left)">
                                      <p:cBhvr>
                                        <p:cTn id="17" dur="500"/>
                                        <p:tgtEl>
                                          <p:spTgt spid="137318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73188">
                                            <p:txEl>
                                              <p:pRg st="4" end="4"/>
                                            </p:txEl>
                                          </p:spTgt>
                                        </p:tgtEl>
                                        <p:attrNameLst>
                                          <p:attrName>style.visibility</p:attrName>
                                        </p:attrNameLst>
                                      </p:cBhvr>
                                      <p:to>
                                        <p:strVal val="visible"/>
                                      </p:to>
                                    </p:set>
                                    <p:animEffect transition="in" filter="wipe(left)">
                                      <p:cBhvr>
                                        <p:cTn id="22" dur="500"/>
                                        <p:tgtEl>
                                          <p:spTgt spid="137318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73188">
                                            <p:txEl>
                                              <p:pRg st="5" end="5"/>
                                            </p:txEl>
                                          </p:spTgt>
                                        </p:tgtEl>
                                        <p:attrNameLst>
                                          <p:attrName>style.visibility</p:attrName>
                                        </p:attrNameLst>
                                      </p:cBhvr>
                                      <p:to>
                                        <p:strVal val="visible"/>
                                      </p:to>
                                    </p:set>
                                    <p:animEffect transition="in" filter="wipe(left)">
                                      <p:cBhvr>
                                        <p:cTn id="27" dur="500"/>
                                        <p:tgtEl>
                                          <p:spTgt spid="137318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73188">
                                            <p:txEl>
                                              <p:pRg st="7" end="7"/>
                                            </p:txEl>
                                          </p:spTgt>
                                        </p:tgtEl>
                                        <p:attrNameLst>
                                          <p:attrName>style.visibility</p:attrName>
                                        </p:attrNameLst>
                                      </p:cBhvr>
                                      <p:to>
                                        <p:strVal val="visible"/>
                                      </p:to>
                                    </p:set>
                                    <p:animEffect transition="in" filter="wipe(left)">
                                      <p:cBhvr>
                                        <p:cTn id="32" dur="500"/>
                                        <p:tgtEl>
                                          <p:spTgt spid="1373188">
                                            <p:txEl>
                                              <p:pRg st="7" end="7"/>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373188">
                                            <p:txEl>
                                              <p:pRg st="8" end="8"/>
                                            </p:txEl>
                                          </p:spTgt>
                                        </p:tgtEl>
                                        <p:attrNameLst>
                                          <p:attrName>style.visibility</p:attrName>
                                        </p:attrNameLst>
                                      </p:cBhvr>
                                      <p:to>
                                        <p:strVal val="visible"/>
                                      </p:to>
                                    </p:set>
                                    <p:animEffect transition="in" filter="wipe(left)">
                                      <p:cBhvr>
                                        <p:cTn id="36" dur="500"/>
                                        <p:tgtEl>
                                          <p:spTgt spid="1373188">
                                            <p:txEl>
                                              <p:pRg st="8" end="8"/>
                                            </p:txEl>
                                          </p:spTgt>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373188">
                                            <p:txEl>
                                              <p:pRg st="9" end="9"/>
                                            </p:txEl>
                                          </p:spTgt>
                                        </p:tgtEl>
                                        <p:attrNameLst>
                                          <p:attrName>style.visibility</p:attrName>
                                        </p:attrNameLst>
                                      </p:cBhvr>
                                      <p:to>
                                        <p:strVal val="visible"/>
                                      </p:to>
                                    </p:set>
                                    <p:animEffect transition="in" filter="wipe(left)">
                                      <p:cBhvr>
                                        <p:cTn id="40" dur="500"/>
                                        <p:tgtEl>
                                          <p:spTgt spid="1373188">
                                            <p:txEl>
                                              <p:pRg st="9" end="9"/>
                                            </p:txEl>
                                          </p:spTgt>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373188">
                                            <p:txEl>
                                              <p:pRg st="10" end="10"/>
                                            </p:txEl>
                                          </p:spTgt>
                                        </p:tgtEl>
                                        <p:attrNameLst>
                                          <p:attrName>style.visibility</p:attrName>
                                        </p:attrNameLst>
                                      </p:cBhvr>
                                      <p:to>
                                        <p:strVal val="visible"/>
                                      </p:to>
                                    </p:set>
                                    <p:animEffect transition="in" filter="wipe(left)">
                                      <p:cBhvr>
                                        <p:cTn id="44" dur="500"/>
                                        <p:tgtEl>
                                          <p:spTgt spid="1373188">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wipe(left)">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wipe(left)">
                                      <p:cBhvr>
                                        <p:cTn id="5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188" grpId="0" build="p" bldLvl="3"/>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D RAeS LHR 121011 - From Ray Jone Steve Billett CTC Acidents by year 1959-2011 - 8oct12.jpg"/>
          <p:cNvPicPr>
            <a:picLocks noChangeAspect="1"/>
          </p:cNvPicPr>
          <p:nvPr/>
        </p:nvPicPr>
        <p:blipFill>
          <a:blip r:embed="rId3" cstate="print"/>
          <a:stretch>
            <a:fillRect/>
          </a:stretch>
        </p:blipFill>
        <p:spPr>
          <a:xfrm>
            <a:off x="0" y="0"/>
            <a:ext cx="9143999" cy="6442288"/>
          </a:xfrm>
          <a:prstGeom prst="rect">
            <a:avLst/>
          </a:prstGeom>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RAeS Medway HD - Hull losses - 21feb12.jpg"/>
          <p:cNvPicPr>
            <a:picLocks noChangeAspect="1"/>
          </p:cNvPicPr>
          <p:nvPr/>
        </p:nvPicPr>
        <p:blipFill>
          <a:blip r:embed="rId3" cstate="print"/>
          <a:srcRect/>
          <a:stretch>
            <a:fillRect/>
          </a:stretch>
        </p:blipFill>
        <p:spPr bwMode="auto">
          <a:xfrm>
            <a:off x="509588" y="696913"/>
            <a:ext cx="8124825" cy="5657850"/>
          </a:xfrm>
          <a:prstGeom prst="rect">
            <a:avLst/>
          </a:prstGeom>
          <a:noFill/>
          <a:ln w="9525">
            <a:noFill/>
            <a:miter lim="800000"/>
            <a:headEnd/>
            <a:tailEnd/>
          </a:ln>
        </p:spPr>
      </p:pic>
      <p:sp>
        <p:nvSpPr>
          <p:cNvPr id="3" name="TextBox 2"/>
          <p:cNvSpPr txBox="1">
            <a:spLocks noChangeArrowheads="1"/>
          </p:cNvSpPr>
          <p:nvPr/>
        </p:nvSpPr>
        <p:spPr bwMode="auto">
          <a:xfrm>
            <a:off x="2463800" y="1395413"/>
            <a:ext cx="2736850" cy="369887"/>
          </a:xfrm>
          <a:prstGeom prst="rect">
            <a:avLst/>
          </a:prstGeom>
          <a:noFill/>
          <a:ln w="9525">
            <a:solidFill>
              <a:srgbClr val="00B050"/>
            </a:solidFill>
            <a:miter lim="800000"/>
            <a:headEnd/>
            <a:tailEnd/>
          </a:ln>
        </p:spPr>
        <p:txBody>
          <a:bodyPr>
            <a:spAutoFit/>
          </a:bodyPr>
          <a:lstStyle/>
          <a:p>
            <a:pPr eaLnBrk="0" hangingPunct="0"/>
            <a:r>
              <a:rPr lang="en-GB" sz="1800">
                <a:solidFill>
                  <a:srgbClr val="00B050"/>
                </a:solidFill>
              </a:rPr>
              <a:t>2 pilots &amp; Flight Engineer </a:t>
            </a:r>
          </a:p>
        </p:txBody>
      </p:sp>
      <p:sp>
        <p:nvSpPr>
          <p:cNvPr id="4" name="TextBox 3"/>
          <p:cNvSpPr txBox="1">
            <a:spLocks noChangeArrowheads="1"/>
          </p:cNvSpPr>
          <p:nvPr/>
        </p:nvSpPr>
        <p:spPr bwMode="auto">
          <a:xfrm>
            <a:off x="5699125" y="1912938"/>
            <a:ext cx="2735263" cy="252412"/>
          </a:xfrm>
          <a:prstGeom prst="rect">
            <a:avLst/>
          </a:prstGeom>
          <a:noFill/>
          <a:ln w="9525">
            <a:solidFill>
              <a:srgbClr val="FFC000"/>
            </a:solidFill>
            <a:miter lim="800000"/>
            <a:headEnd/>
            <a:tailEnd/>
          </a:ln>
        </p:spPr>
        <p:txBody>
          <a:bodyPr>
            <a:spAutoFit/>
          </a:bodyPr>
          <a:lstStyle/>
          <a:p>
            <a:pPr algn="ctr" eaLnBrk="0" hangingPunct="0"/>
            <a:r>
              <a:rPr lang="en-GB" sz="1400">
                <a:solidFill>
                  <a:srgbClr val="FFC000"/>
                </a:solidFill>
              </a:rPr>
              <a:t>2 pilots</a:t>
            </a:r>
          </a:p>
        </p:txBody>
      </p:sp>
      <p:sp>
        <p:nvSpPr>
          <p:cNvPr id="8" name="Rectangle 7"/>
          <p:cNvSpPr/>
          <p:nvPr/>
        </p:nvSpPr>
        <p:spPr>
          <a:xfrm>
            <a:off x="2409468" y="44056"/>
            <a:ext cx="4338047" cy="523220"/>
          </a:xfrm>
          <a:prstGeom prst="rect">
            <a:avLst/>
          </a:prstGeom>
        </p:spPr>
        <p:txBody>
          <a:bodyPr wrap="none">
            <a:spAutoFit/>
          </a:bodyPr>
          <a:lstStyle/>
          <a:p>
            <a:pPr algn="ctr"/>
            <a:r>
              <a:rPr lang="en-GB" sz="2800" b="1" dirty="0" smtClean="0">
                <a:solidFill>
                  <a:srgbClr val="000099"/>
                </a:solidFill>
                <a:ea typeface="ＭＳ Ｐゴシック" pitchFamily="34" charset="-128"/>
              </a:rPr>
              <a:t>Safety so far with Pilots</a:t>
            </a:r>
          </a:p>
        </p:txBody>
      </p:sp>
      <p:sp>
        <p:nvSpPr>
          <p:cNvPr id="9" name="TextBox 8"/>
          <p:cNvSpPr txBox="1">
            <a:spLocks noChangeArrowheads="1"/>
          </p:cNvSpPr>
          <p:nvPr/>
        </p:nvSpPr>
        <p:spPr bwMode="auto">
          <a:xfrm>
            <a:off x="2053968" y="2926685"/>
            <a:ext cx="6046424" cy="584775"/>
          </a:xfrm>
          <a:prstGeom prst="rect">
            <a:avLst/>
          </a:prstGeom>
          <a:noFill/>
          <a:ln w="19050">
            <a:solidFill>
              <a:srgbClr val="FF3399"/>
            </a:solidFill>
            <a:miter lim="800000"/>
            <a:headEnd/>
            <a:tailEnd/>
          </a:ln>
        </p:spPr>
        <p:txBody>
          <a:bodyPr wrap="square">
            <a:spAutoFit/>
          </a:bodyPr>
          <a:lstStyle/>
          <a:p>
            <a:pPr eaLnBrk="0" fontAlgn="base" hangingPunct="0">
              <a:spcBef>
                <a:spcPct val="0"/>
              </a:spcBef>
              <a:spcAft>
                <a:spcPct val="0"/>
              </a:spcAft>
            </a:pPr>
            <a:r>
              <a:rPr lang="en-GB" sz="1600" b="1" dirty="0" smtClean="0">
                <a:solidFill>
                  <a:srgbClr val="FF3399"/>
                </a:solidFill>
                <a:ea typeface="ＭＳ Ｐゴシック" pitchFamily="34" charset="-128"/>
              </a:rPr>
              <a:t>Entry of 2</a:t>
            </a:r>
            <a:r>
              <a:rPr lang="en-GB" sz="1600" b="1" baseline="30000" dirty="0" smtClean="0">
                <a:solidFill>
                  <a:srgbClr val="FF3399"/>
                </a:solidFill>
                <a:ea typeface="ＭＳ Ｐゴシック" pitchFamily="34" charset="-128"/>
              </a:rPr>
              <a:t>nd</a:t>
            </a:r>
            <a:r>
              <a:rPr lang="en-GB" sz="1600" b="1" dirty="0" smtClean="0">
                <a:solidFill>
                  <a:srgbClr val="FF3399"/>
                </a:solidFill>
                <a:ea typeface="ＭＳ Ｐゴシック" pitchFamily="34" charset="-128"/>
              </a:rPr>
              <a:t> general aircraft with  2 pilots </a:t>
            </a:r>
            <a:r>
              <a:rPr lang="en-GB" sz="1600" b="1" dirty="0">
                <a:solidFill>
                  <a:srgbClr val="FF3399"/>
                </a:solidFill>
                <a:ea typeface="ＭＳ Ｐゴシック" pitchFamily="34" charset="-128"/>
              </a:rPr>
              <a:t>&amp; Flight </a:t>
            </a:r>
            <a:r>
              <a:rPr lang="en-GB" sz="1600" b="1" dirty="0" smtClean="0">
                <a:solidFill>
                  <a:srgbClr val="FF3399"/>
                </a:solidFill>
                <a:ea typeface="ＭＳ Ｐゴシック" pitchFamily="34" charset="-128"/>
              </a:rPr>
              <a:t>Engineer </a:t>
            </a:r>
          </a:p>
          <a:p>
            <a:pPr eaLnBrk="0" fontAlgn="base" hangingPunct="0">
              <a:spcBef>
                <a:spcPct val="0"/>
              </a:spcBef>
              <a:spcAft>
                <a:spcPct val="0"/>
              </a:spcAft>
            </a:pPr>
            <a:r>
              <a:rPr lang="en-GB" sz="1600" b="1" dirty="0" smtClean="0">
                <a:solidFill>
                  <a:srgbClr val="FF3399"/>
                </a:solidFill>
                <a:ea typeface="ＭＳ Ｐゴシック" pitchFamily="34" charset="-128"/>
              </a:rPr>
              <a:t>appears to have been smoother than later 2 pilot aircraft</a:t>
            </a:r>
            <a:endParaRPr lang="en-GB" sz="1600" b="1" dirty="0">
              <a:solidFill>
                <a:srgbClr val="FF3399"/>
              </a:solidFill>
              <a:ea typeface="ＭＳ Ｐゴシック" pitchFamily="34" charset="-128"/>
            </a:endParaRPr>
          </a:p>
        </p:txBody>
      </p:sp>
      <p:cxnSp>
        <p:nvCxnSpPr>
          <p:cNvPr id="10" name="Straight Arrow Connector 9"/>
          <p:cNvCxnSpPr/>
          <p:nvPr/>
        </p:nvCxnSpPr>
        <p:spPr bwMode="auto">
          <a:xfrm flipH="1">
            <a:off x="1187624" y="3243183"/>
            <a:ext cx="864096" cy="0"/>
          </a:xfrm>
          <a:prstGeom prst="straightConnector1">
            <a:avLst/>
          </a:prstGeom>
          <a:solidFill>
            <a:schemeClr val="accent1"/>
          </a:solidFill>
          <a:ln w="25400" cap="flat" cmpd="sng" algn="ctr">
            <a:solidFill>
              <a:srgbClr val="FF3399"/>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ipe(left)">
                                      <p:cBhvr>
                                        <p:cTn id="7" dur="500"/>
                                        <p:tgtEl>
                                          <p:spTgt spid="5529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AeS Solent Lctre 131113 - Solent Uni FullTitle white text on blue  - 12nov13 crop.jpg"/>
          <p:cNvPicPr>
            <a:picLocks noChangeAspect="1"/>
          </p:cNvPicPr>
          <p:nvPr/>
        </p:nvPicPr>
        <p:blipFill>
          <a:blip r:embed="rId2" cstate="print"/>
          <a:stretch>
            <a:fillRect/>
          </a:stretch>
        </p:blipFill>
        <p:spPr>
          <a:xfrm>
            <a:off x="929872" y="14288"/>
            <a:ext cx="2371222" cy="1484784"/>
          </a:xfrm>
          <a:prstGeom prst="rect">
            <a:avLst/>
          </a:prstGeom>
        </p:spPr>
      </p:pic>
      <p:pic>
        <p:nvPicPr>
          <p:cNvPr id="3" name="Picture 2" descr="Pete Chandler 0 &amp; Dave MacKay crop.jpg"/>
          <p:cNvPicPr>
            <a:picLocks noChangeAspect="1"/>
          </p:cNvPicPr>
          <p:nvPr/>
        </p:nvPicPr>
        <p:blipFill>
          <a:blip r:embed="rId3" cstate="print"/>
          <a:stretch>
            <a:fillRect/>
          </a:stretch>
        </p:blipFill>
        <p:spPr>
          <a:xfrm>
            <a:off x="538416" y="1495599"/>
            <a:ext cx="8081466" cy="4957737"/>
          </a:xfrm>
          <a:prstGeom prst="rect">
            <a:avLst/>
          </a:prstGeom>
          <a:solidFill>
            <a:schemeClr val="tx2">
              <a:lumMod val="40000"/>
              <a:lumOff val="60000"/>
              <a:alpha val="26000"/>
            </a:schemeClr>
          </a:solidFill>
        </p:spPr>
      </p:pic>
      <p:sp>
        <p:nvSpPr>
          <p:cNvPr id="5" name="TextBox 4"/>
          <p:cNvSpPr txBox="1"/>
          <p:nvPr/>
        </p:nvSpPr>
        <p:spPr>
          <a:xfrm>
            <a:off x="637296" y="4519432"/>
            <a:ext cx="3456384" cy="1938992"/>
          </a:xfrm>
          <a:prstGeom prst="rect">
            <a:avLst/>
          </a:prstGeom>
          <a:solidFill>
            <a:schemeClr val="tx2">
              <a:lumMod val="40000"/>
              <a:lumOff val="60000"/>
              <a:alpha val="31000"/>
            </a:schemeClr>
          </a:solidFill>
          <a:ln>
            <a:solidFill>
              <a:srgbClr val="000099"/>
            </a:solidFill>
          </a:ln>
        </p:spPr>
        <p:txBody>
          <a:bodyPr wrap="square" rtlCol="0">
            <a:spAutoFit/>
          </a:bodyPr>
          <a:lstStyle/>
          <a:p>
            <a:pPr algn="ctr"/>
            <a:r>
              <a:rPr lang="en-GB" b="1" dirty="0" smtClean="0">
                <a:solidFill>
                  <a:srgbClr val="000099"/>
                </a:solidFill>
                <a:latin typeface="+mn-lt"/>
                <a:ea typeface="Tahoma" pitchFamily="34" charset="0"/>
                <a:cs typeface="Tahoma" pitchFamily="34" charset="0"/>
              </a:rPr>
              <a:t>Peter Chandler </a:t>
            </a:r>
          </a:p>
          <a:p>
            <a:pPr algn="ctr"/>
            <a:r>
              <a:rPr lang="en-GB" b="1" dirty="0" smtClean="0">
                <a:solidFill>
                  <a:srgbClr val="000099"/>
                </a:solidFill>
                <a:latin typeface="+mn-lt"/>
                <a:ea typeface="Tahoma" pitchFamily="34" charset="0"/>
                <a:cs typeface="Tahoma" pitchFamily="34" charset="0"/>
              </a:rPr>
              <a:t>Airbus Chief Test Pilot</a:t>
            </a:r>
          </a:p>
          <a:p>
            <a:pPr algn="ctr"/>
            <a:r>
              <a:rPr lang="en-GB" b="1" dirty="0" smtClean="0">
                <a:solidFill>
                  <a:srgbClr val="000099"/>
                </a:solidFill>
                <a:latin typeface="+mn-lt"/>
                <a:ea typeface="Tahoma" pitchFamily="34" charset="0"/>
                <a:cs typeface="Tahoma" pitchFamily="34" charset="0"/>
              </a:rPr>
              <a:t>Commanded 1</a:t>
            </a:r>
            <a:r>
              <a:rPr lang="en-GB" b="1" baseline="30000" dirty="0" smtClean="0">
                <a:solidFill>
                  <a:srgbClr val="000099"/>
                </a:solidFill>
                <a:latin typeface="+mn-lt"/>
                <a:ea typeface="Tahoma" pitchFamily="34" charset="0"/>
                <a:cs typeface="Tahoma" pitchFamily="34" charset="0"/>
              </a:rPr>
              <a:t>st</a:t>
            </a:r>
            <a:r>
              <a:rPr lang="en-GB" b="1" dirty="0" smtClean="0">
                <a:solidFill>
                  <a:srgbClr val="000099"/>
                </a:solidFill>
                <a:latin typeface="+mn-lt"/>
                <a:ea typeface="Tahoma" pitchFamily="34" charset="0"/>
                <a:cs typeface="Tahoma" pitchFamily="34" charset="0"/>
              </a:rPr>
              <a:t> Flight</a:t>
            </a:r>
          </a:p>
          <a:p>
            <a:pPr algn="ctr"/>
            <a:r>
              <a:rPr lang="en-GB" b="1" dirty="0" smtClean="0">
                <a:solidFill>
                  <a:srgbClr val="000099"/>
                </a:solidFill>
                <a:latin typeface="+mn-lt"/>
                <a:ea typeface="Tahoma" pitchFamily="34" charset="0"/>
                <a:cs typeface="Tahoma" pitchFamily="34" charset="0"/>
              </a:rPr>
              <a:t>of Airbus A350</a:t>
            </a:r>
          </a:p>
          <a:p>
            <a:pPr algn="ctr"/>
            <a:r>
              <a:rPr lang="en-GB" b="1" dirty="0" smtClean="0">
                <a:solidFill>
                  <a:srgbClr val="000099"/>
                </a:solidFill>
                <a:latin typeface="+mn-lt"/>
                <a:ea typeface="Tahoma" pitchFamily="34" charset="0"/>
                <a:cs typeface="Tahoma" pitchFamily="34" charset="0"/>
              </a:rPr>
              <a:t>14 June 2013 </a:t>
            </a:r>
            <a:endParaRPr lang="en-GB" b="1" dirty="0">
              <a:solidFill>
                <a:srgbClr val="000099"/>
              </a:solidFill>
              <a:latin typeface="+mn-lt"/>
              <a:ea typeface="Tahoma" pitchFamily="34" charset="0"/>
              <a:cs typeface="Tahoma" pitchFamily="34" charset="0"/>
            </a:endParaRPr>
          </a:p>
        </p:txBody>
      </p:sp>
      <p:sp>
        <p:nvSpPr>
          <p:cNvPr id="6" name="TextBox 5"/>
          <p:cNvSpPr txBox="1"/>
          <p:nvPr/>
        </p:nvSpPr>
        <p:spPr>
          <a:xfrm>
            <a:off x="4931472" y="5157192"/>
            <a:ext cx="3456384" cy="1200329"/>
          </a:xfrm>
          <a:prstGeom prst="rect">
            <a:avLst/>
          </a:prstGeom>
          <a:solidFill>
            <a:schemeClr val="tx2">
              <a:lumMod val="40000"/>
              <a:lumOff val="60000"/>
              <a:alpha val="31000"/>
            </a:schemeClr>
          </a:solidFill>
          <a:ln>
            <a:solidFill>
              <a:srgbClr val="000099"/>
            </a:solidFill>
          </a:ln>
        </p:spPr>
        <p:txBody>
          <a:bodyPr wrap="square" rtlCol="0">
            <a:spAutoFit/>
          </a:bodyPr>
          <a:lstStyle/>
          <a:p>
            <a:pPr algn="ctr"/>
            <a:r>
              <a:rPr lang="en-GB" b="1" dirty="0" smtClean="0">
                <a:solidFill>
                  <a:srgbClr val="000099"/>
                </a:solidFill>
                <a:latin typeface="+mn-lt"/>
                <a:ea typeface="Tahoma" pitchFamily="34" charset="0"/>
                <a:cs typeface="Tahoma" pitchFamily="34" charset="0"/>
              </a:rPr>
              <a:t>Dave  MacKay </a:t>
            </a:r>
          </a:p>
          <a:p>
            <a:pPr algn="ctr"/>
            <a:r>
              <a:rPr lang="en-GB" b="1" dirty="0" smtClean="0">
                <a:solidFill>
                  <a:srgbClr val="000099"/>
                </a:solidFill>
                <a:latin typeface="+mn-lt"/>
                <a:ea typeface="Tahoma" pitchFamily="34" charset="0"/>
                <a:cs typeface="Tahoma" pitchFamily="34" charset="0"/>
              </a:rPr>
              <a:t>Chief Test Pilot</a:t>
            </a:r>
          </a:p>
          <a:p>
            <a:pPr algn="ctr"/>
            <a:r>
              <a:rPr lang="en-GB" b="1" dirty="0" smtClean="0">
                <a:solidFill>
                  <a:srgbClr val="000099"/>
                </a:solidFill>
                <a:latin typeface="+mn-lt"/>
                <a:ea typeface="Tahoma" pitchFamily="34" charset="0"/>
                <a:cs typeface="Tahoma" pitchFamily="34" charset="0"/>
              </a:rPr>
              <a:t>Virgin Galactic </a:t>
            </a:r>
            <a:endParaRPr lang="en-GB" b="1" dirty="0">
              <a:solidFill>
                <a:srgbClr val="000099"/>
              </a:solidFill>
              <a:latin typeface="+mn-lt"/>
              <a:ea typeface="Tahoma" pitchFamily="34" charset="0"/>
              <a:cs typeface="Tahoma" pitchFamily="34" charset="0"/>
            </a:endParaRPr>
          </a:p>
        </p:txBody>
      </p:sp>
      <p:sp>
        <p:nvSpPr>
          <p:cNvPr id="8" name="TextBox 7"/>
          <p:cNvSpPr txBox="1"/>
          <p:nvPr/>
        </p:nvSpPr>
        <p:spPr>
          <a:xfrm>
            <a:off x="1002448" y="3464"/>
            <a:ext cx="2270173" cy="830997"/>
          </a:xfrm>
          <a:prstGeom prst="rect">
            <a:avLst/>
          </a:prstGeom>
          <a:noFill/>
        </p:spPr>
        <p:txBody>
          <a:bodyPr wrap="none" rtlCol="0">
            <a:spAutoFit/>
          </a:bodyPr>
          <a:lstStyle/>
          <a:p>
            <a:pPr algn="ctr"/>
            <a:r>
              <a:rPr lang="en-GB" dirty="0" smtClean="0">
                <a:solidFill>
                  <a:schemeClr val="bg1"/>
                </a:solidFill>
              </a:rPr>
              <a:t>Graduates/ </a:t>
            </a:r>
          </a:p>
          <a:p>
            <a:pPr algn="ctr"/>
            <a:r>
              <a:rPr lang="en-GB" dirty="0" smtClean="0">
                <a:solidFill>
                  <a:schemeClr val="bg1"/>
                </a:solidFill>
              </a:rPr>
              <a:t>Associates of  </a:t>
            </a:r>
            <a:endParaRPr lang="en-GB" dirty="0">
              <a:solidFill>
                <a:schemeClr val="bg1"/>
              </a:solidFill>
            </a:endParaRPr>
          </a:p>
        </p:txBody>
      </p:sp>
      <p:sp>
        <p:nvSpPr>
          <p:cNvPr id="7" name="TextBox 6"/>
          <p:cNvSpPr txBox="1"/>
          <p:nvPr/>
        </p:nvSpPr>
        <p:spPr>
          <a:xfrm>
            <a:off x="5290944" y="970395"/>
            <a:ext cx="3456384" cy="830997"/>
          </a:xfrm>
          <a:prstGeom prst="rect">
            <a:avLst/>
          </a:prstGeom>
          <a:solidFill>
            <a:schemeClr val="tx2">
              <a:lumMod val="40000"/>
              <a:lumOff val="60000"/>
            </a:schemeClr>
          </a:solidFill>
          <a:ln>
            <a:solidFill>
              <a:srgbClr val="000099"/>
            </a:solidFill>
          </a:ln>
        </p:spPr>
        <p:txBody>
          <a:bodyPr wrap="square" rtlCol="0">
            <a:spAutoFit/>
          </a:bodyPr>
          <a:lstStyle/>
          <a:p>
            <a:pPr algn="ctr"/>
            <a:r>
              <a:rPr lang="en-GB" b="1" dirty="0" smtClean="0">
                <a:solidFill>
                  <a:srgbClr val="000099"/>
                </a:solidFill>
                <a:latin typeface="+mn-lt"/>
                <a:ea typeface="Tahoma" pitchFamily="34" charset="0"/>
                <a:cs typeface="Tahoma" pitchFamily="34" charset="0"/>
              </a:rPr>
              <a:t>David Baxter</a:t>
            </a:r>
          </a:p>
          <a:p>
            <a:pPr algn="ctr"/>
            <a:r>
              <a:rPr lang="en-GB" b="1" dirty="0" smtClean="0">
                <a:solidFill>
                  <a:srgbClr val="000099"/>
                </a:solidFill>
                <a:latin typeface="+mn-lt"/>
                <a:ea typeface="Tahoma" pitchFamily="34" charset="0"/>
                <a:cs typeface="Tahoma" pitchFamily="34" charset="0"/>
              </a:rPr>
              <a:t>Kenji Takeda</a:t>
            </a:r>
            <a:endParaRPr lang="en-GB" b="1" dirty="0">
              <a:solidFill>
                <a:srgbClr val="000099"/>
              </a:solidFill>
              <a:latin typeface="+mn-lt"/>
              <a:ea typeface="Tahoma" pitchFamily="34" charset="0"/>
              <a:cs typeface="Tahoma" pitchFamily="34" charset="0"/>
            </a:endParaRPr>
          </a:p>
        </p:txBody>
      </p:sp>
      <p:sp>
        <p:nvSpPr>
          <p:cNvPr id="9" name="TextBox 8"/>
          <p:cNvSpPr txBox="1"/>
          <p:nvPr/>
        </p:nvSpPr>
        <p:spPr>
          <a:xfrm>
            <a:off x="3563888" y="44624"/>
            <a:ext cx="5184576" cy="830997"/>
          </a:xfrm>
          <a:prstGeom prst="rect">
            <a:avLst/>
          </a:prstGeom>
          <a:solidFill>
            <a:schemeClr val="tx2">
              <a:lumMod val="40000"/>
              <a:lumOff val="60000"/>
              <a:alpha val="31000"/>
            </a:schemeClr>
          </a:solidFill>
          <a:ln>
            <a:solidFill>
              <a:srgbClr val="000099"/>
            </a:solidFill>
          </a:ln>
        </p:spPr>
        <p:txBody>
          <a:bodyPr wrap="square" rtlCol="0">
            <a:spAutoFit/>
          </a:bodyPr>
          <a:lstStyle/>
          <a:p>
            <a:pPr algn="ctr"/>
            <a:r>
              <a:rPr lang="en-GB" b="1" dirty="0" smtClean="0">
                <a:solidFill>
                  <a:srgbClr val="000099"/>
                </a:solidFill>
                <a:latin typeface="+mn-lt"/>
                <a:ea typeface="Tahoma" pitchFamily="34" charset="0"/>
                <a:cs typeface="Tahoma" pitchFamily="34" charset="0"/>
              </a:rPr>
              <a:t>Who have given lecture to the RAeS Toulouse Branch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0.70"/>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strVal val="#ppt_w*0.70"/>
                                          </p:val>
                                        </p:tav>
                                        <p:tav tm="100000">
                                          <p:val>
                                            <p:strVal val="#ppt_w"/>
                                          </p:val>
                                        </p:tav>
                                      </p:tavLst>
                                    </p:anim>
                                    <p:anim calcmode="lin" valueType="num">
                                      <p:cBhvr>
                                        <p:cTn id="45" dur="1000" fill="hold"/>
                                        <p:tgtEl>
                                          <p:spTgt spid="7"/>
                                        </p:tgtEl>
                                        <p:attrNameLst>
                                          <p:attrName>ppt_h</p:attrName>
                                        </p:attrNameLst>
                                      </p:cBhvr>
                                      <p:tavLst>
                                        <p:tav tm="0">
                                          <p:val>
                                            <p:strVal val="#ppt_h"/>
                                          </p:val>
                                        </p:tav>
                                        <p:tav tm="100000">
                                          <p:val>
                                            <p:strVal val="#ppt_h"/>
                                          </p:val>
                                        </p:tav>
                                      </p:tavLst>
                                    </p:anim>
                                    <p:animEffect transition="in" filter="fade">
                                      <p:cBhvr>
                                        <p:cTn id="4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7"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RAeS Medway HD - ICAO Pail Lamy - 4 main killers &amp; Priorities - 22feb12.jpg"/>
          <p:cNvPicPr>
            <a:picLocks noChangeAspect="1"/>
          </p:cNvPicPr>
          <p:nvPr/>
        </p:nvPicPr>
        <p:blipFill>
          <a:blip r:embed="rId3" cstate="print"/>
          <a:srcRect/>
          <a:stretch>
            <a:fillRect/>
          </a:stretch>
        </p:blipFill>
        <p:spPr bwMode="auto">
          <a:xfrm>
            <a:off x="431800" y="217488"/>
            <a:ext cx="8459788" cy="6108700"/>
          </a:xfrm>
          <a:prstGeom prst="rect">
            <a:avLst/>
          </a:prstGeom>
          <a:noFill/>
          <a:ln w="9525">
            <a:noFill/>
            <a:miter lim="800000"/>
            <a:headEnd/>
            <a:tailEnd/>
          </a:ln>
        </p:spPr>
      </p:pic>
      <p:sp>
        <p:nvSpPr>
          <p:cNvPr id="3" name="TextBox 2"/>
          <p:cNvSpPr txBox="1"/>
          <p:nvPr/>
        </p:nvSpPr>
        <p:spPr>
          <a:xfrm>
            <a:off x="438968" y="2941504"/>
            <a:ext cx="8424936" cy="461665"/>
          </a:xfrm>
          <a:prstGeom prst="rect">
            <a:avLst/>
          </a:prstGeom>
          <a:solidFill>
            <a:schemeClr val="bg2">
              <a:lumMod val="75000"/>
              <a:alpha val="82000"/>
            </a:schemeClr>
          </a:solidFill>
          <a:ln>
            <a:solidFill>
              <a:srgbClr val="000099"/>
            </a:solidFill>
          </a:ln>
        </p:spPr>
        <p:txBody>
          <a:bodyPr wrap="square" rtlCol="0">
            <a:spAutoFit/>
          </a:bodyPr>
          <a:lstStyle/>
          <a:p>
            <a:r>
              <a:rPr lang="en-GB" dirty="0" smtClean="0">
                <a:solidFill>
                  <a:srgbClr val="000099"/>
                </a:solidFill>
              </a:rPr>
              <a:t>Airbus has developed landing performance guidance system</a:t>
            </a:r>
            <a:endParaRPr lang="en-GB"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0" y="1679721"/>
            <a:ext cx="9144000" cy="461665"/>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b="1" dirty="0" smtClean="0">
                <a:solidFill>
                  <a:srgbClr val="000099"/>
                </a:solidFill>
              </a:rPr>
              <a:t>Crew Actions in Emergency and Abnormal Operations</a:t>
            </a:r>
          </a:p>
        </p:txBody>
      </p:sp>
      <p:sp>
        <p:nvSpPr>
          <p:cNvPr id="4" name="Rectangle 3"/>
          <p:cNvSpPr/>
          <p:nvPr/>
        </p:nvSpPr>
        <p:spPr>
          <a:xfrm>
            <a:off x="648072" y="2710624"/>
            <a:ext cx="8172400" cy="3477875"/>
          </a:xfrm>
          <a:prstGeom prst="rect">
            <a:avLst/>
          </a:prstGeom>
        </p:spPr>
        <p:txBody>
          <a:bodyPr wrap="square">
            <a:spAutoFit/>
          </a:bodyPr>
          <a:lstStyle/>
          <a:p>
            <a:r>
              <a:rPr lang="en-GB" sz="2000" b="1" dirty="0" smtClean="0">
                <a:solidFill>
                  <a:srgbClr val="000099"/>
                </a:solidFill>
              </a:rPr>
              <a:t>Aviation Authorities are required to operate a</a:t>
            </a:r>
          </a:p>
          <a:p>
            <a:r>
              <a:rPr lang="en-GB" sz="2000" b="1" dirty="0" smtClean="0">
                <a:solidFill>
                  <a:srgbClr val="000099"/>
                </a:solidFill>
              </a:rPr>
              <a:t> “Mandatory Occurrence Reporting Scheme”  - when</a:t>
            </a:r>
          </a:p>
          <a:p>
            <a:endParaRPr lang="en-GB" sz="2000" b="1" dirty="0" smtClean="0">
              <a:solidFill>
                <a:srgbClr val="000099"/>
              </a:solidFill>
            </a:endParaRPr>
          </a:p>
          <a:p>
            <a:r>
              <a:rPr lang="en-GB" sz="2000" b="1" i="1" dirty="0" smtClean="0">
                <a:solidFill>
                  <a:srgbClr val="000099"/>
                </a:solidFill>
              </a:rPr>
              <a:t>“Any incident which endangers or which, if not corrected, would endanger an aircraft, its occupants or any other person.”</a:t>
            </a:r>
          </a:p>
          <a:p>
            <a:endParaRPr lang="en-GB" sz="2000" b="1" dirty="0" smtClean="0">
              <a:solidFill>
                <a:srgbClr val="000099"/>
              </a:solidFill>
            </a:endParaRPr>
          </a:p>
          <a:p>
            <a:r>
              <a:rPr lang="en-GB" sz="2000" b="1" dirty="0" smtClean="0">
                <a:solidFill>
                  <a:srgbClr val="000099"/>
                </a:solidFill>
              </a:rPr>
              <a:t>must be reported.</a:t>
            </a:r>
          </a:p>
          <a:p>
            <a:endParaRPr lang="en-GB" sz="2000" b="1" dirty="0" smtClean="0">
              <a:solidFill>
                <a:srgbClr val="000099"/>
              </a:solidFill>
            </a:endParaRPr>
          </a:p>
          <a:p>
            <a:r>
              <a:rPr lang="en-GB" sz="2000" b="1" dirty="0" smtClean="0">
                <a:solidFill>
                  <a:srgbClr val="000099"/>
                </a:solidFill>
              </a:rPr>
              <a:t>The UK CAA receives 2,631 MORs last year, </a:t>
            </a:r>
          </a:p>
          <a:p>
            <a:r>
              <a:rPr lang="en-GB" sz="2000" b="1" dirty="0" smtClean="0">
                <a:solidFill>
                  <a:srgbClr val="000099"/>
                </a:solidFill>
              </a:rPr>
              <a:t>1,237 were related to weather, wake vortex, ATC, etc, so over 1,000 involved aircraft systems.</a:t>
            </a:r>
            <a:endParaRPr lang="en-GB" sz="4000" dirty="0" smtClean="0">
              <a:solidFill>
                <a:srgbClr val="000099"/>
              </a:solidFill>
            </a:endParaRPr>
          </a:p>
        </p:txBody>
      </p:sp>
      <p:sp>
        <p:nvSpPr>
          <p:cNvPr id="5" name="Rectangle 4"/>
          <p:cNvSpPr/>
          <p:nvPr/>
        </p:nvSpPr>
        <p:spPr>
          <a:xfrm>
            <a:off x="0" y="2267650"/>
            <a:ext cx="9144000" cy="400110"/>
          </a:xfrm>
          <a:prstGeom prst="rect">
            <a:avLst/>
          </a:prstGeom>
        </p:spPr>
        <p:txBody>
          <a:bodyPr wrap="square">
            <a:spAutoFit/>
          </a:bodyPr>
          <a:lstStyle/>
          <a:p>
            <a:pPr marL="0" lvl="1" algn="ctr" eaLnBrk="0" hangingPunct="0">
              <a:spcBef>
                <a:spcPts val="0"/>
              </a:spcBef>
              <a:buSzPct val="200000"/>
            </a:pPr>
            <a:r>
              <a:rPr lang="en-GB" sz="2000" b="1" dirty="0" smtClean="0">
                <a:solidFill>
                  <a:srgbClr val="000099"/>
                </a:solidFill>
              </a:rPr>
              <a:t>How Often are Emergency and Abnormal Procedures Required?</a:t>
            </a:r>
            <a:endParaRPr lang="en-GB" sz="2000" dirty="0" smtClean="0">
              <a:solidFill>
                <a:srgbClr val="000099"/>
              </a:solidFill>
            </a:endParaRPr>
          </a:p>
        </p:txBody>
      </p:sp>
      <p:sp>
        <p:nvSpPr>
          <p:cNvPr id="6" name="Rectangle 5"/>
          <p:cNvSpPr/>
          <p:nvPr/>
        </p:nvSpPr>
        <p:spPr>
          <a:xfrm>
            <a:off x="-186587" y="116632"/>
            <a:ext cx="9330588" cy="1415772"/>
          </a:xfrm>
          <a:prstGeom prst="rect">
            <a:avLst/>
          </a:prstGeom>
        </p:spPr>
        <p:txBody>
          <a:bodyPr wrap="square">
            <a:spAutoFit/>
          </a:bodyPr>
          <a:lstStyle/>
          <a:p>
            <a:pPr algn="ctr"/>
            <a:r>
              <a:rPr lang="en-GB" sz="2800" b="1" dirty="0" smtClean="0">
                <a:solidFill>
                  <a:srgbClr val="000099"/>
                </a:solidFill>
                <a:ea typeface="ＭＳ Ｐゴシック" pitchFamily="34" charset="-128"/>
              </a:rPr>
              <a:t>What Happens when Technology goes Wrong</a:t>
            </a:r>
          </a:p>
          <a:p>
            <a:pPr algn="ctr">
              <a:spcBef>
                <a:spcPts val="1200"/>
              </a:spcBef>
            </a:pPr>
            <a:r>
              <a:rPr lang="en-GB" b="1" dirty="0" smtClean="0">
                <a:solidFill>
                  <a:srgbClr val="000099"/>
                </a:solidFill>
                <a:ea typeface="ＭＳ Ｐゴシック" pitchFamily="34" charset="-128"/>
              </a:rPr>
              <a:t>Joe </a:t>
            </a:r>
            <a:r>
              <a:rPr lang="en-GB" b="1" dirty="0" err="1" smtClean="0">
                <a:solidFill>
                  <a:srgbClr val="000099"/>
                </a:solidFill>
                <a:ea typeface="ＭＳ Ｐゴシック" pitchFamily="34" charset="-128"/>
              </a:rPr>
              <a:t>Morrall</a:t>
            </a:r>
            <a:r>
              <a:rPr lang="en-GB" b="1" dirty="0" smtClean="0">
                <a:solidFill>
                  <a:srgbClr val="000099"/>
                </a:solidFill>
                <a:ea typeface="ＭＳ Ｐゴシック" pitchFamily="34" charset="-128"/>
              </a:rPr>
              <a:t> Chief Scientist – </a:t>
            </a:r>
          </a:p>
          <a:p>
            <a:pPr algn="ctr"/>
            <a:r>
              <a:rPr lang="en-GB" b="1" dirty="0" smtClean="0">
                <a:solidFill>
                  <a:srgbClr val="000099"/>
                </a:solidFill>
                <a:ea typeface="ＭＳ Ｐゴシック" pitchFamily="34" charset="-128"/>
              </a:rPr>
              <a:t>“Statistics do not show the accidents pilots have saved”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318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left)">
                                      <p:cBhvr>
                                        <p:cTn id="23" dur="500"/>
                                        <p:tgtEl>
                                          <p:spTgt spid="4">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left)">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ipe(left)">
                                      <p:cBhvr>
                                        <p:cTn id="31" dur="500"/>
                                        <p:tgtEl>
                                          <p:spTgt spid="4">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wipe(left)">
                                      <p:cBhvr>
                                        <p:cTn id="3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188" grpId="0"/>
      <p:bldP spid="4" grpId="0" build="allAtOnce"/>
      <p:bldP spid="5" grpId="0" build="p" bldLvl="5"/>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0" y="190495"/>
            <a:ext cx="9144000" cy="461665"/>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b="1" dirty="0" smtClean="0">
                <a:solidFill>
                  <a:srgbClr val="000099"/>
                </a:solidFill>
              </a:rPr>
              <a:t>Crew Actions in Emergency and Abnormal Operations</a:t>
            </a:r>
          </a:p>
        </p:txBody>
      </p:sp>
      <p:sp>
        <p:nvSpPr>
          <p:cNvPr id="3" name="Rectangle 2"/>
          <p:cNvSpPr/>
          <p:nvPr/>
        </p:nvSpPr>
        <p:spPr>
          <a:xfrm>
            <a:off x="0" y="754346"/>
            <a:ext cx="9144000" cy="1748171"/>
          </a:xfrm>
          <a:prstGeom prst="rect">
            <a:avLst/>
          </a:prstGeom>
        </p:spPr>
        <p:txBody>
          <a:bodyPr wrap="square">
            <a:spAutoFit/>
          </a:bodyPr>
          <a:lstStyle/>
          <a:p>
            <a:pPr marL="914400" lvl="1" indent="-457200" eaLnBrk="0" hangingPunct="0">
              <a:spcBef>
                <a:spcPts val="0"/>
              </a:spcBef>
              <a:buSzPct val="200000"/>
              <a:buFont typeface="Arial" pitchFamily="34" charset="0"/>
              <a:buChar char="•"/>
            </a:pPr>
            <a:r>
              <a:rPr lang="en-GB" sz="2000" b="1" dirty="0" smtClean="0">
                <a:solidFill>
                  <a:srgbClr val="000099"/>
                </a:solidFill>
              </a:rPr>
              <a:t>Crew Emergency and Abnormal Procedures</a:t>
            </a:r>
          </a:p>
          <a:p>
            <a:pPr marL="1371600" lvl="2" indent="-457200" eaLnBrk="0" hangingPunct="0">
              <a:spcBef>
                <a:spcPct val="20000"/>
              </a:spcBef>
              <a:buSzPct val="125000"/>
            </a:pPr>
            <a:r>
              <a:rPr lang="en-GB" sz="2000" dirty="0" smtClean="0">
                <a:solidFill>
                  <a:srgbClr val="000099"/>
                </a:solidFill>
              </a:rPr>
              <a:t>Dealing with Expected Failures by Prioritising/Following Procedures</a:t>
            </a:r>
          </a:p>
          <a:p>
            <a:pPr marL="1371600" lvl="2" indent="-457200" eaLnBrk="0" hangingPunct="0">
              <a:spcBef>
                <a:spcPct val="20000"/>
              </a:spcBef>
              <a:buSzPct val="125000"/>
              <a:buFont typeface="Arial" pitchFamily="34" charset="0"/>
              <a:buChar char="•"/>
            </a:pPr>
            <a:r>
              <a:rPr lang="en-GB" sz="1800" b="1" dirty="0" smtClean="0">
                <a:solidFill>
                  <a:srgbClr val="000099"/>
                </a:solidFill>
              </a:rPr>
              <a:t>About  40% of training in aircraft type rating Transition Courses involve emergency and abnormal procedures </a:t>
            </a:r>
            <a:r>
              <a:rPr lang="en-GB" sz="1800" b="1" dirty="0" smtClean="0">
                <a:solidFill>
                  <a:srgbClr val="FEA300"/>
                </a:solidFill>
              </a:rPr>
              <a:t>– through the ECAM</a:t>
            </a:r>
            <a:endParaRPr lang="en-GB" sz="2000" b="1" dirty="0" smtClean="0">
              <a:solidFill>
                <a:srgbClr val="FEA300"/>
              </a:solidFill>
            </a:endParaRPr>
          </a:p>
          <a:p>
            <a:pPr marL="914400" lvl="1" indent="-457200" eaLnBrk="0" hangingPunct="0">
              <a:spcBef>
                <a:spcPct val="20000"/>
              </a:spcBef>
              <a:buSzPct val="125000"/>
            </a:pPr>
            <a:endParaRPr lang="en-GB" sz="2000" dirty="0" smtClean="0">
              <a:solidFill>
                <a:srgbClr val="000099"/>
              </a:solidFill>
            </a:endParaRPr>
          </a:p>
        </p:txBody>
      </p:sp>
      <p:pic>
        <p:nvPicPr>
          <p:cNvPr id="5" name="Picture 4" descr="A330 cockpit - 11apr11 crop.jpg"/>
          <p:cNvPicPr>
            <a:picLocks noChangeAspect="1"/>
          </p:cNvPicPr>
          <p:nvPr/>
        </p:nvPicPr>
        <p:blipFill>
          <a:blip r:embed="rId3" cstate="print"/>
          <a:stretch>
            <a:fillRect/>
          </a:stretch>
        </p:blipFill>
        <p:spPr>
          <a:xfrm>
            <a:off x="1014706" y="2205432"/>
            <a:ext cx="7113694" cy="4146805"/>
          </a:xfrm>
          <a:prstGeom prst="rect">
            <a:avLst/>
          </a:prstGeom>
        </p:spPr>
      </p:pic>
      <p:sp>
        <p:nvSpPr>
          <p:cNvPr id="6" name="Line 8"/>
          <p:cNvSpPr>
            <a:spLocks noChangeShapeType="1"/>
          </p:cNvSpPr>
          <p:nvPr/>
        </p:nvSpPr>
        <p:spPr bwMode="auto">
          <a:xfrm flipH="1" flipV="1">
            <a:off x="4788024" y="5345112"/>
            <a:ext cx="1080120" cy="28104"/>
          </a:xfrm>
          <a:prstGeom prst="line">
            <a:avLst/>
          </a:prstGeom>
          <a:noFill/>
          <a:ln w="57150">
            <a:solidFill>
              <a:srgbClr val="3366CC"/>
            </a:solidFill>
            <a:round/>
            <a:headEnd/>
            <a:tailEnd type="triangle" w="med" len="med"/>
          </a:ln>
        </p:spPr>
        <p:txBody>
          <a:bodyPr/>
          <a:lstStyle/>
          <a:p>
            <a:endParaRPr lang="en-GB"/>
          </a:p>
        </p:txBody>
      </p:sp>
      <p:sp>
        <p:nvSpPr>
          <p:cNvPr id="7" name="TextBox 6"/>
          <p:cNvSpPr txBox="1"/>
          <p:nvPr/>
        </p:nvSpPr>
        <p:spPr>
          <a:xfrm>
            <a:off x="5854424" y="5128616"/>
            <a:ext cx="1152128" cy="461665"/>
          </a:xfrm>
          <a:prstGeom prst="rect">
            <a:avLst/>
          </a:prstGeom>
          <a:solidFill>
            <a:srgbClr val="3399FF">
              <a:alpha val="24000"/>
            </a:srgbClr>
          </a:solidFill>
          <a:ln w="25400">
            <a:solidFill>
              <a:srgbClr val="3366CC"/>
            </a:solidFill>
          </a:ln>
        </p:spPr>
        <p:txBody>
          <a:bodyPr wrap="square" rtlCol="0">
            <a:spAutoFit/>
          </a:bodyPr>
          <a:lstStyle/>
          <a:p>
            <a:r>
              <a:rPr lang="en-GB" b="1" dirty="0" smtClean="0">
                <a:solidFill>
                  <a:srgbClr val="FEA300"/>
                </a:solidFill>
              </a:rPr>
              <a:t>ECAM</a:t>
            </a:r>
            <a:endParaRPr lang="en-GB" b="1" dirty="0">
              <a:solidFill>
                <a:srgbClr val="FEA300"/>
              </a:solidFill>
            </a:endParaRPr>
          </a:p>
        </p:txBody>
      </p:sp>
      <p:sp>
        <p:nvSpPr>
          <p:cNvPr id="8" name="TextBox 7"/>
          <p:cNvSpPr txBox="1"/>
          <p:nvPr/>
        </p:nvSpPr>
        <p:spPr>
          <a:xfrm>
            <a:off x="1547664" y="5775647"/>
            <a:ext cx="5760640" cy="461665"/>
          </a:xfrm>
          <a:prstGeom prst="rect">
            <a:avLst/>
          </a:prstGeom>
          <a:solidFill>
            <a:srgbClr val="3399FF">
              <a:alpha val="41000"/>
            </a:srgbClr>
          </a:solidFill>
          <a:ln w="25400">
            <a:solidFill>
              <a:srgbClr val="3366CC"/>
            </a:solidFill>
          </a:ln>
        </p:spPr>
        <p:txBody>
          <a:bodyPr wrap="square" rtlCol="0">
            <a:spAutoFit/>
          </a:bodyPr>
          <a:lstStyle/>
          <a:p>
            <a:pPr algn="ctr"/>
            <a:r>
              <a:rPr lang="en-GB" b="1" dirty="0" smtClean="0">
                <a:solidFill>
                  <a:srgbClr val="FEA300"/>
                </a:solidFill>
              </a:rPr>
              <a:t>Electronic Centralised Aircraft Monitor</a:t>
            </a:r>
            <a:endParaRPr lang="en-GB" b="1" dirty="0">
              <a:solidFill>
                <a:srgbClr val="FEA300"/>
              </a:solidFill>
            </a:endParaRPr>
          </a:p>
        </p:txBody>
      </p:sp>
      <p:sp>
        <p:nvSpPr>
          <p:cNvPr id="9" name="Line 8"/>
          <p:cNvSpPr>
            <a:spLocks noChangeShapeType="1"/>
          </p:cNvSpPr>
          <p:nvPr/>
        </p:nvSpPr>
        <p:spPr bwMode="auto">
          <a:xfrm flipH="1" flipV="1">
            <a:off x="4788024" y="4797152"/>
            <a:ext cx="1065832" cy="576064"/>
          </a:xfrm>
          <a:prstGeom prst="line">
            <a:avLst/>
          </a:prstGeom>
          <a:noFill/>
          <a:ln w="57150">
            <a:solidFill>
              <a:srgbClr val="3366CC"/>
            </a:solidFill>
            <a:round/>
            <a:headEnd/>
            <a:tailEnd type="triangle" w="med" len="med"/>
          </a:ln>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3188">
                                            <p:txEl>
                                              <p:pRg st="0" end="0"/>
                                            </p:txEl>
                                          </p:spTgt>
                                        </p:tgtEl>
                                        <p:attrNameLst>
                                          <p:attrName>style.visibility</p:attrName>
                                        </p:attrNameLst>
                                      </p:cBhvr>
                                      <p:to>
                                        <p:strVal val="visible"/>
                                      </p:to>
                                    </p:set>
                                    <p:animEffect transition="in" filter="wipe(left)">
                                      <p:cBhvr>
                                        <p:cTn id="7" dur="500"/>
                                        <p:tgtEl>
                                          <p:spTgt spid="137318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1000"/>
                            </p:stCondLst>
                            <p:childTnLst>
                              <p:par>
                                <p:cTn id="29" presetID="2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1500"/>
                            </p:stCondLst>
                            <p:childTnLst>
                              <p:par>
                                <p:cTn id="39" presetID="55"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0.70"/>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188" grpId="0" build="p" bldLvl="3"/>
      <p:bldP spid="3" grpId="0" uiExpand="1" build="p" bldLvl="5"/>
      <p:bldP spid="6" grpId="0" animBg="1"/>
      <p:bldP spid="7" grpId="0" animBg="1"/>
      <p:bldP spid="8"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irbus Engine Fail - A330 Yaw damper apply rudder pedals zero Beta displaced 440 - C10 1731 22oct03.jpg"/>
          <p:cNvPicPr>
            <a:picLocks noChangeAspect="1"/>
          </p:cNvPicPr>
          <p:nvPr/>
        </p:nvPicPr>
        <p:blipFill>
          <a:blip r:embed="rId3" cstate="print"/>
          <a:stretch>
            <a:fillRect/>
          </a:stretch>
        </p:blipFill>
        <p:spPr>
          <a:xfrm>
            <a:off x="920112" y="749280"/>
            <a:ext cx="7380312" cy="5535234"/>
          </a:xfrm>
          <a:prstGeom prst="rect">
            <a:avLst/>
          </a:prstGeom>
        </p:spPr>
      </p:pic>
      <p:sp>
        <p:nvSpPr>
          <p:cNvPr id="1373188" name="Text Box 4"/>
          <p:cNvSpPr txBox="1">
            <a:spLocks noChangeArrowheads="1"/>
          </p:cNvSpPr>
          <p:nvPr/>
        </p:nvSpPr>
        <p:spPr bwMode="auto">
          <a:xfrm>
            <a:off x="0" y="190495"/>
            <a:ext cx="9144000" cy="461665"/>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b="1" dirty="0" smtClean="0">
                <a:solidFill>
                  <a:srgbClr val="000099"/>
                </a:solidFill>
              </a:rPr>
              <a:t>Crew Actions in Emergency and Abnormal Operations</a:t>
            </a:r>
          </a:p>
        </p:txBody>
      </p:sp>
      <p:sp>
        <p:nvSpPr>
          <p:cNvPr id="6" name="Line 8"/>
          <p:cNvSpPr>
            <a:spLocks noChangeShapeType="1"/>
          </p:cNvSpPr>
          <p:nvPr/>
        </p:nvSpPr>
        <p:spPr bwMode="auto">
          <a:xfrm>
            <a:off x="5724128" y="2809032"/>
            <a:ext cx="1080120" cy="259928"/>
          </a:xfrm>
          <a:prstGeom prst="line">
            <a:avLst/>
          </a:prstGeom>
          <a:noFill/>
          <a:ln w="57150">
            <a:solidFill>
              <a:srgbClr val="3366CC"/>
            </a:solidFill>
            <a:round/>
            <a:headEnd/>
            <a:tailEnd type="triangle" w="med" len="med"/>
          </a:ln>
        </p:spPr>
        <p:txBody>
          <a:bodyPr/>
          <a:lstStyle/>
          <a:p>
            <a:endParaRPr lang="en-GB"/>
          </a:p>
        </p:txBody>
      </p:sp>
      <p:sp>
        <p:nvSpPr>
          <p:cNvPr id="7" name="TextBox 6"/>
          <p:cNvSpPr txBox="1"/>
          <p:nvPr/>
        </p:nvSpPr>
        <p:spPr>
          <a:xfrm>
            <a:off x="4572000" y="2607295"/>
            <a:ext cx="1152128" cy="461665"/>
          </a:xfrm>
          <a:prstGeom prst="rect">
            <a:avLst/>
          </a:prstGeom>
          <a:solidFill>
            <a:srgbClr val="3399FF">
              <a:alpha val="24000"/>
            </a:srgbClr>
          </a:solidFill>
          <a:ln w="25400">
            <a:solidFill>
              <a:srgbClr val="3366CC"/>
            </a:solidFill>
          </a:ln>
        </p:spPr>
        <p:txBody>
          <a:bodyPr wrap="square" rtlCol="0">
            <a:spAutoFit/>
          </a:bodyPr>
          <a:lstStyle/>
          <a:p>
            <a:r>
              <a:rPr lang="en-GB" b="1" dirty="0" smtClean="0">
                <a:solidFill>
                  <a:srgbClr val="FEA300"/>
                </a:solidFill>
              </a:rPr>
              <a:t>ECAM</a:t>
            </a:r>
            <a:endParaRPr lang="en-GB" b="1" dirty="0">
              <a:solidFill>
                <a:srgbClr val="FEA300"/>
              </a:solidFill>
            </a:endParaRPr>
          </a:p>
        </p:txBody>
      </p:sp>
      <p:sp>
        <p:nvSpPr>
          <p:cNvPr id="9" name="Line 8"/>
          <p:cNvSpPr>
            <a:spLocks noChangeShapeType="1"/>
          </p:cNvSpPr>
          <p:nvPr/>
        </p:nvSpPr>
        <p:spPr bwMode="auto">
          <a:xfrm flipV="1">
            <a:off x="5709840" y="1844824"/>
            <a:ext cx="1022400" cy="1008112"/>
          </a:xfrm>
          <a:prstGeom prst="line">
            <a:avLst/>
          </a:prstGeom>
          <a:noFill/>
          <a:ln w="57150">
            <a:solidFill>
              <a:srgbClr val="3366CC"/>
            </a:solidFill>
            <a:round/>
            <a:headEnd/>
            <a:tailEnd type="triangle" w="med" len="med"/>
          </a:ln>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0" y="190495"/>
            <a:ext cx="9144000" cy="461665"/>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b="1" dirty="0" smtClean="0">
                <a:solidFill>
                  <a:srgbClr val="000099"/>
                </a:solidFill>
              </a:rPr>
              <a:t>Crew Actions in Emergency and Abnormal Operations</a:t>
            </a:r>
          </a:p>
        </p:txBody>
      </p:sp>
      <p:pic>
        <p:nvPicPr>
          <p:cNvPr id="8" name="Picture 7" descr="A320 ECAM - Eng Fail - 11apr11.jpg"/>
          <p:cNvPicPr>
            <a:picLocks noChangeAspect="1"/>
          </p:cNvPicPr>
          <p:nvPr/>
        </p:nvPicPr>
        <p:blipFill>
          <a:blip r:embed="rId3" cstate="print"/>
          <a:stretch>
            <a:fillRect/>
          </a:stretch>
        </p:blipFill>
        <p:spPr>
          <a:xfrm>
            <a:off x="193800" y="1972171"/>
            <a:ext cx="4143375" cy="2667000"/>
          </a:xfrm>
          <a:prstGeom prst="rect">
            <a:avLst/>
          </a:prstGeom>
        </p:spPr>
      </p:pic>
      <p:pic>
        <p:nvPicPr>
          <p:cNvPr id="11" name="Picture 10" descr="A320 ECAM - G&amp;Y Hyd Loss Status - 11apr``.jpg"/>
          <p:cNvPicPr>
            <a:picLocks noChangeAspect="1"/>
          </p:cNvPicPr>
          <p:nvPr/>
        </p:nvPicPr>
        <p:blipFill>
          <a:blip r:embed="rId4" cstate="print"/>
          <a:stretch>
            <a:fillRect/>
          </a:stretch>
        </p:blipFill>
        <p:spPr>
          <a:xfrm>
            <a:off x="4682431" y="1960587"/>
            <a:ext cx="4238625" cy="4276725"/>
          </a:xfrm>
          <a:prstGeom prst="rect">
            <a:avLst/>
          </a:prstGeom>
        </p:spPr>
      </p:pic>
      <p:sp>
        <p:nvSpPr>
          <p:cNvPr id="12" name="TextBox 11"/>
          <p:cNvSpPr txBox="1"/>
          <p:nvPr/>
        </p:nvSpPr>
        <p:spPr>
          <a:xfrm>
            <a:off x="266376" y="1413099"/>
            <a:ext cx="4032448" cy="369332"/>
          </a:xfrm>
          <a:prstGeom prst="rect">
            <a:avLst/>
          </a:prstGeom>
          <a:solidFill>
            <a:srgbClr val="3399FF">
              <a:alpha val="24000"/>
            </a:srgbClr>
          </a:solidFill>
          <a:ln w="25400">
            <a:solidFill>
              <a:srgbClr val="3366CC"/>
            </a:solidFill>
          </a:ln>
        </p:spPr>
        <p:txBody>
          <a:bodyPr wrap="square" rtlCol="0">
            <a:spAutoFit/>
          </a:bodyPr>
          <a:lstStyle/>
          <a:p>
            <a:r>
              <a:rPr lang="en-GB" sz="1800" b="1" dirty="0" smtClean="0">
                <a:solidFill>
                  <a:srgbClr val="FEA300"/>
                </a:solidFill>
              </a:rPr>
              <a:t>ECAM Actions – To do as shown</a:t>
            </a:r>
            <a:endParaRPr lang="en-GB" sz="1800" b="1" dirty="0">
              <a:solidFill>
                <a:srgbClr val="FEA300"/>
              </a:solidFill>
            </a:endParaRPr>
          </a:p>
        </p:txBody>
      </p:sp>
      <p:sp>
        <p:nvSpPr>
          <p:cNvPr id="13" name="TextBox 12"/>
          <p:cNvSpPr txBox="1"/>
          <p:nvPr/>
        </p:nvSpPr>
        <p:spPr>
          <a:xfrm>
            <a:off x="4716016" y="1413099"/>
            <a:ext cx="4176464" cy="369332"/>
          </a:xfrm>
          <a:prstGeom prst="rect">
            <a:avLst/>
          </a:prstGeom>
          <a:solidFill>
            <a:srgbClr val="3399FF">
              <a:alpha val="24000"/>
            </a:srgbClr>
          </a:solidFill>
          <a:ln w="25400">
            <a:solidFill>
              <a:srgbClr val="3366CC"/>
            </a:solidFill>
          </a:ln>
        </p:spPr>
        <p:txBody>
          <a:bodyPr wrap="square" rtlCol="0">
            <a:spAutoFit/>
          </a:bodyPr>
          <a:lstStyle/>
          <a:p>
            <a:r>
              <a:rPr lang="en-GB" sz="1800" b="1" dirty="0" smtClean="0">
                <a:solidFill>
                  <a:srgbClr val="FEA300"/>
                </a:solidFill>
              </a:rPr>
              <a:t>Status – What is wrong / How to fly </a:t>
            </a:r>
            <a:endParaRPr lang="en-GB" sz="1800" b="1" dirty="0">
              <a:solidFill>
                <a:srgbClr val="FEA300"/>
              </a:solidFill>
            </a:endParaRPr>
          </a:p>
        </p:txBody>
      </p:sp>
      <p:sp>
        <p:nvSpPr>
          <p:cNvPr id="14" name="Rectangle 13"/>
          <p:cNvSpPr/>
          <p:nvPr/>
        </p:nvSpPr>
        <p:spPr>
          <a:xfrm>
            <a:off x="0" y="715343"/>
            <a:ext cx="9144000" cy="769441"/>
          </a:xfrm>
          <a:prstGeom prst="rect">
            <a:avLst/>
          </a:prstGeom>
        </p:spPr>
        <p:txBody>
          <a:bodyPr wrap="square">
            <a:spAutoFit/>
          </a:bodyPr>
          <a:lstStyle/>
          <a:p>
            <a:pPr marL="0" lvl="1" algn="ctr" eaLnBrk="0" hangingPunct="0">
              <a:spcBef>
                <a:spcPts val="0"/>
              </a:spcBef>
              <a:buSzPct val="200000"/>
            </a:pPr>
            <a:r>
              <a:rPr lang="en-GB" sz="2000" b="1" dirty="0" smtClean="0">
                <a:solidFill>
                  <a:srgbClr val="000099"/>
                </a:solidFill>
              </a:rPr>
              <a:t>Ideally all Failures are managed by following ECAM Actions :</a:t>
            </a:r>
          </a:p>
          <a:p>
            <a:pPr marL="914400" lvl="1" indent="-457200" algn="ctr" eaLnBrk="0" hangingPunct="0">
              <a:spcBef>
                <a:spcPct val="20000"/>
              </a:spcBef>
              <a:buSzPct val="125000"/>
            </a:pPr>
            <a:endParaRPr lang="en-GB" sz="2000" dirty="0" smtClean="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build="p" bldLvl="5"/>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0" y="190495"/>
            <a:ext cx="9144000" cy="461665"/>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b="1" dirty="0" smtClean="0">
                <a:solidFill>
                  <a:srgbClr val="000099"/>
                </a:solidFill>
              </a:rPr>
              <a:t>Crew Actions in Emergency and Abnormal Operations</a:t>
            </a:r>
          </a:p>
        </p:txBody>
      </p:sp>
      <p:sp>
        <p:nvSpPr>
          <p:cNvPr id="14" name="Rectangle 13"/>
          <p:cNvSpPr/>
          <p:nvPr/>
        </p:nvSpPr>
        <p:spPr>
          <a:xfrm>
            <a:off x="0" y="724634"/>
            <a:ext cx="9144000" cy="400110"/>
          </a:xfrm>
          <a:prstGeom prst="rect">
            <a:avLst/>
          </a:prstGeom>
        </p:spPr>
        <p:txBody>
          <a:bodyPr wrap="square">
            <a:spAutoFit/>
          </a:bodyPr>
          <a:lstStyle/>
          <a:p>
            <a:pPr marL="0" lvl="1" algn="ctr" eaLnBrk="0" hangingPunct="0">
              <a:spcBef>
                <a:spcPts val="0"/>
              </a:spcBef>
              <a:buSzPct val="200000"/>
            </a:pPr>
            <a:r>
              <a:rPr lang="en-GB" sz="2000" b="1" dirty="0" smtClean="0">
                <a:solidFill>
                  <a:srgbClr val="000099"/>
                </a:solidFill>
              </a:rPr>
              <a:t>But some Emergency &amp; Abnormal Failures Need Paper Checklists </a:t>
            </a:r>
            <a:endParaRPr lang="en-GB" sz="2000" dirty="0" smtClean="0">
              <a:solidFill>
                <a:srgbClr val="000099"/>
              </a:solidFill>
            </a:endParaRPr>
          </a:p>
        </p:txBody>
      </p:sp>
      <p:pic>
        <p:nvPicPr>
          <p:cNvPr id="4" name="Picture 3" descr="A320 QRH - Emergency Index P1 - 11apr11 crop.jpg"/>
          <p:cNvPicPr>
            <a:picLocks noChangeAspect="1"/>
          </p:cNvPicPr>
          <p:nvPr/>
        </p:nvPicPr>
        <p:blipFill>
          <a:blip r:embed="rId3" cstate="print"/>
          <a:stretch>
            <a:fillRect/>
          </a:stretch>
        </p:blipFill>
        <p:spPr>
          <a:xfrm>
            <a:off x="136080" y="1314245"/>
            <a:ext cx="2880000" cy="4645653"/>
          </a:xfrm>
          <a:prstGeom prst="rect">
            <a:avLst/>
          </a:prstGeom>
        </p:spPr>
      </p:pic>
      <p:pic>
        <p:nvPicPr>
          <p:cNvPr id="5" name="Picture 4" descr="A320 QRH - Abnormal INdex P1 - 11apr11 crop.jpg"/>
          <p:cNvPicPr>
            <a:picLocks noChangeAspect="1"/>
          </p:cNvPicPr>
          <p:nvPr/>
        </p:nvPicPr>
        <p:blipFill>
          <a:blip r:embed="rId4" cstate="print"/>
          <a:stretch>
            <a:fillRect/>
          </a:stretch>
        </p:blipFill>
        <p:spPr>
          <a:xfrm>
            <a:off x="3133544" y="1311825"/>
            <a:ext cx="2880000" cy="4718995"/>
          </a:xfrm>
          <a:prstGeom prst="rect">
            <a:avLst/>
          </a:prstGeom>
        </p:spPr>
      </p:pic>
      <p:pic>
        <p:nvPicPr>
          <p:cNvPr id="6" name="Picture 5" descr="A320 QRH - Abnormal Index P2 - 11apr11 crop.jpg"/>
          <p:cNvPicPr>
            <a:picLocks noChangeAspect="1"/>
          </p:cNvPicPr>
          <p:nvPr/>
        </p:nvPicPr>
        <p:blipFill>
          <a:blip r:embed="rId5" cstate="print"/>
          <a:stretch>
            <a:fillRect/>
          </a:stretch>
        </p:blipFill>
        <p:spPr>
          <a:xfrm>
            <a:off x="6156176" y="1314641"/>
            <a:ext cx="2880000" cy="248876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5"/>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0" y="190495"/>
            <a:ext cx="9144000" cy="461665"/>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b="1" dirty="0" smtClean="0">
                <a:solidFill>
                  <a:srgbClr val="000099"/>
                </a:solidFill>
              </a:rPr>
              <a:t>Crew Actions in Emergency and Abnormal Operations</a:t>
            </a:r>
          </a:p>
        </p:txBody>
      </p:sp>
      <p:sp>
        <p:nvSpPr>
          <p:cNvPr id="9" name="Rectangle 8"/>
          <p:cNvSpPr/>
          <p:nvPr/>
        </p:nvSpPr>
        <p:spPr>
          <a:xfrm>
            <a:off x="0" y="548680"/>
            <a:ext cx="9144000" cy="646331"/>
          </a:xfrm>
          <a:prstGeom prst="rect">
            <a:avLst/>
          </a:prstGeom>
        </p:spPr>
        <p:txBody>
          <a:bodyPr wrap="square">
            <a:spAutoFit/>
          </a:bodyPr>
          <a:lstStyle/>
          <a:p>
            <a:pPr marL="0" lvl="1" algn="ctr" eaLnBrk="0" hangingPunct="0">
              <a:spcBef>
                <a:spcPts val="0"/>
              </a:spcBef>
              <a:buSzPct val="200000"/>
            </a:pPr>
            <a:r>
              <a:rPr lang="en-GB" sz="1800" b="1" dirty="0" smtClean="0">
                <a:solidFill>
                  <a:srgbClr val="000099"/>
                </a:solidFill>
              </a:rPr>
              <a:t>Basic flying skills are still required, such as using just pitch and thrust when airspeed indications fail, together with some Memory Items like Loss of Braking.</a:t>
            </a:r>
            <a:endParaRPr lang="en-GB" sz="1800" dirty="0" smtClean="0">
              <a:solidFill>
                <a:srgbClr val="000099"/>
              </a:solidFill>
            </a:endParaRPr>
          </a:p>
        </p:txBody>
      </p:sp>
      <p:pic>
        <p:nvPicPr>
          <p:cNvPr id="15" name="Picture 14" descr="A320 QRH - Abnormal Unreliable Airspeeds - 11apr11.jpg"/>
          <p:cNvPicPr>
            <a:picLocks noChangeAspect="1"/>
          </p:cNvPicPr>
          <p:nvPr/>
        </p:nvPicPr>
        <p:blipFill>
          <a:blip r:embed="rId3" cstate="print"/>
          <a:stretch>
            <a:fillRect/>
          </a:stretch>
        </p:blipFill>
        <p:spPr>
          <a:xfrm>
            <a:off x="78927" y="1283616"/>
            <a:ext cx="3543505" cy="5097712"/>
          </a:xfrm>
          <a:prstGeom prst="rect">
            <a:avLst/>
          </a:prstGeom>
        </p:spPr>
      </p:pic>
      <p:pic>
        <p:nvPicPr>
          <p:cNvPr id="16" name="Picture 15" descr="A320 QRH - Emergency Loss of Braking - 11apr11 crop.jpg"/>
          <p:cNvPicPr>
            <a:picLocks noChangeAspect="1"/>
          </p:cNvPicPr>
          <p:nvPr/>
        </p:nvPicPr>
        <p:blipFill>
          <a:blip r:embed="rId4" cstate="print"/>
          <a:stretch>
            <a:fillRect/>
          </a:stretch>
        </p:blipFill>
        <p:spPr>
          <a:xfrm>
            <a:off x="3780783" y="1288328"/>
            <a:ext cx="5205267" cy="3667128"/>
          </a:xfrm>
          <a:prstGeom prst="rect">
            <a:avLst/>
          </a:prstGeom>
        </p:spPr>
      </p:pic>
      <p:sp>
        <p:nvSpPr>
          <p:cNvPr id="6" name="Rectangle 5"/>
          <p:cNvSpPr/>
          <p:nvPr/>
        </p:nvSpPr>
        <p:spPr>
          <a:xfrm>
            <a:off x="3779912" y="5189130"/>
            <a:ext cx="5364088" cy="1077218"/>
          </a:xfrm>
          <a:prstGeom prst="rect">
            <a:avLst/>
          </a:prstGeom>
        </p:spPr>
        <p:txBody>
          <a:bodyPr wrap="square">
            <a:spAutoFit/>
          </a:bodyPr>
          <a:lstStyle/>
          <a:p>
            <a:pPr marL="0" lvl="1" eaLnBrk="0" hangingPunct="0">
              <a:spcBef>
                <a:spcPts val="0"/>
              </a:spcBef>
              <a:buSzPct val="200000"/>
            </a:pPr>
            <a:r>
              <a:rPr lang="en-GB" sz="1600" b="1" dirty="0" smtClean="0">
                <a:solidFill>
                  <a:srgbClr val="000099"/>
                </a:solidFill>
              </a:rPr>
              <a:t>Later developments make aircraft such as the A350 and A380 easier to operate with less need for paper checklists, but new systems being introduced will bring their own specific procedures.</a:t>
            </a:r>
            <a:endParaRPr lang="en-GB" sz="1600" dirty="0" smtClean="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strVal val="#ppt_w*0.70"/>
                                          </p:val>
                                        </p:tav>
                                        <p:tav tm="100000">
                                          <p:val>
                                            <p:strVal val="#ppt_w"/>
                                          </p:val>
                                        </p:tav>
                                      </p:tavLst>
                                    </p:anim>
                                    <p:anim calcmode="lin" valueType="num">
                                      <p:cBhvr>
                                        <p:cTn id="12" dur="1000" fill="hold"/>
                                        <p:tgtEl>
                                          <p:spTgt spid="15"/>
                                        </p:tgtEl>
                                        <p:attrNameLst>
                                          <p:attrName>ppt_h</p:attrName>
                                        </p:attrNameLst>
                                      </p:cBhvr>
                                      <p:tavLst>
                                        <p:tav tm="0">
                                          <p:val>
                                            <p:strVal val="#ppt_h"/>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bldP spid="6" grpId="0" build="p" bldLvl="2"/>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064" y="1640989"/>
            <a:ext cx="8964488" cy="4524315"/>
          </a:xfrm>
          <a:prstGeom prst="rect">
            <a:avLst/>
          </a:prstGeom>
        </p:spPr>
        <p:txBody>
          <a:bodyPr wrap="square">
            <a:spAutoFit/>
          </a:bodyPr>
          <a:lstStyle/>
          <a:p>
            <a:pPr eaLnBrk="0" fontAlgn="base" hangingPunct="0">
              <a:spcBef>
                <a:spcPct val="0"/>
              </a:spcBef>
              <a:spcAft>
                <a:spcPct val="0"/>
              </a:spcAft>
            </a:pPr>
            <a:r>
              <a:rPr lang="en-GB" sz="2400" b="1" dirty="0">
                <a:solidFill>
                  <a:srgbClr val="000099"/>
                </a:solidFill>
                <a:ea typeface="ＭＳ Ｐゴシック" pitchFamily="34" charset="-128"/>
              </a:rPr>
              <a:t>Early aircraft – </a:t>
            </a:r>
          </a:p>
          <a:p>
            <a:pPr eaLnBrk="0" fontAlgn="base" hangingPunct="0">
              <a:spcBef>
                <a:spcPct val="0"/>
              </a:spcBef>
              <a:spcAft>
                <a:spcPct val="0"/>
              </a:spcAft>
            </a:pPr>
            <a:r>
              <a:rPr lang="en-GB" sz="2400" b="1" dirty="0">
                <a:solidFill>
                  <a:srgbClr val="000099"/>
                </a:solidFill>
                <a:ea typeface="ＭＳ Ｐゴシック" pitchFamily="34" charset="-128"/>
              </a:rPr>
              <a:t>Input/sensor failures affected single systems</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Current aircraft –</a:t>
            </a:r>
          </a:p>
          <a:p>
            <a:pPr eaLnBrk="0" fontAlgn="base" hangingPunct="0">
              <a:spcBef>
                <a:spcPct val="0"/>
              </a:spcBef>
              <a:spcAft>
                <a:spcPct val="0"/>
              </a:spcAft>
            </a:pPr>
            <a:r>
              <a:rPr lang="en-GB" sz="2400" b="1" dirty="0">
                <a:solidFill>
                  <a:srgbClr val="000099"/>
                </a:solidFill>
                <a:ea typeface="ＭＳ Ｐゴシック" pitchFamily="34" charset="-128"/>
              </a:rPr>
              <a:t>Input/sensor failures affect multiple systems –</a:t>
            </a:r>
          </a:p>
          <a:p>
            <a:pPr eaLnBrk="0" fontAlgn="base" hangingPunct="0">
              <a:spcBef>
                <a:spcPct val="0"/>
              </a:spcBef>
              <a:spcAft>
                <a:spcPct val="0"/>
              </a:spcAft>
            </a:pPr>
            <a:r>
              <a:rPr lang="en-GB" sz="2400" b="1" dirty="0">
                <a:solidFill>
                  <a:srgbClr val="000099"/>
                </a:solidFill>
                <a:ea typeface="ＭＳ Ｐゴシック" pitchFamily="34" charset="-128"/>
              </a:rPr>
              <a:t>With perhaps</a:t>
            </a:r>
            <a:r>
              <a:rPr lang="en-GB" sz="2400" b="1" dirty="0" smtClean="0">
                <a:solidFill>
                  <a:srgbClr val="000099"/>
                </a:solidFill>
                <a:ea typeface="ＭＳ Ｐゴシック" pitchFamily="34" charset="-128"/>
              </a:rPr>
              <a:t>.....  </a:t>
            </a:r>
            <a:r>
              <a:rPr lang="en-GB" b="1" i="1" dirty="0" smtClean="0">
                <a:solidFill>
                  <a:srgbClr val="000099"/>
                </a:solidFill>
                <a:ea typeface="ＭＳ Ｐゴシック" pitchFamily="34" charset="-128"/>
              </a:rPr>
              <a:t>(</a:t>
            </a:r>
            <a:r>
              <a:rPr lang="en-GB" sz="2400" b="1" i="1" dirty="0" smtClean="0">
                <a:solidFill>
                  <a:srgbClr val="000099"/>
                </a:solidFill>
                <a:ea typeface="ＭＳ Ｐゴシック" pitchFamily="34" charset="-128"/>
              </a:rPr>
              <a:t>AFR 447)</a:t>
            </a:r>
            <a:endParaRPr lang="en-GB" sz="2400" b="1" i="1" dirty="0">
              <a:solidFill>
                <a:srgbClr val="000099"/>
              </a:solidFill>
              <a:ea typeface="ＭＳ Ｐゴシック" pitchFamily="34" charset="-128"/>
            </a:endParaRPr>
          </a:p>
          <a:p>
            <a:pPr eaLnBrk="0" fontAlgn="base" hangingPunct="0">
              <a:spcBef>
                <a:spcPct val="0"/>
              </a:spcBef>
              <a:spcAft>
                <a:spcPct val="0"/>
              </a:spcAft>
            </a:pPr>
            <a:r>
              <a:rPr lang="en-GB" sz="2400" b="1" i="1" dirty="0">
                <a:solidFill>
                  <a:srgbClr val="0000FF"/>
                </a:solidFill>
                <a:ea typeface="ＭＳ Ｐゴシック" pitchFamily="34" charset="-128"/>
              </a:rPr>
              <a:t>multiple consequences ..... </a:t>
            </a:r>
          </a:p>
          <a:p>
            <a:pPr eaLnBrk="0" fontAlgn="base" hangingPunct="0">
              <a:spcBef>
                <a:spcPct val="0"/>
              </a:spcBef>
              <a:spcAft>
                <a:spcPct val="0"/>
              </a:spcAft>
            </a:pPr>
            <a:r>
              <a:rPr lang="en-GB" sz="2400" b="1" i="1" dirty="0">
                <a:solidFill>
                  <a:srgbClr val="0000FF"/>
                </a:solidFill>
                <a:ea typeface="ＭＳ Ｐゴシック" pitchFamily="34" charset="-128"/>
              </a:rPr>
              <a:t>disconnections ..... </a:t>
            </a:r>
          </a:p>
          <a:p>
            <a:pPr eaLnBrk="0" fontAlgn="base" hangingPunct="0">
              <a:spcBef>
                <a:spcPct val="0"/>
              </a:spcBef>
              <a:spcAft>
                <a:spcPct val="0"/>
              </a:spcAft>
            </a:pPr>
            <a:r>
              <a:rPr lang="en-GB" sz="2400" b="1" i="1" dirty="0">
                <a:solidFill>
                  <a:srgbClr val="0000FF"/>
                </a:solidFill>
                <a:ea typeface="ＭＳ Ｐゴシック" pitchFamily="34" charset="-128"/>
              </a:rPr>
              <a:t>multiple warnings.....</a:t>
            </a:r>
          </a:p>
          <a:p>
            <a:pPr eaLnBrk="0" fontAlgn="base" hangingPunct="0">
              <a:spcBef>
                <a:spcPct val="0"/>
              </a:spcBef>
              <a:spcAft>
                <a:spcPct val="0"/>
              </a:spcAft>
            </a:pPr>
            <a:r>
              <a:rPr lang="en-GB" sz="2400" b="1" i="1" dirty="0">
                <a:solidFill>
                  <a:srgbClr val="0000FF"/>
                </a:solidFill>
                <a:ea typeface="ＭＳ Ｐゴシック" pitchFamily="34" charset="-128"/>
              </a:rPr>
              <a:t>possibly startling –</a:t>
            </a:r>
          </a:p>
          <a:p>
            <a:pPr eaLnBrk="0" fontAlgn="base" hangingPunct="0">
              <a:spcBef>
                <a:spcPct val="0"/>
              </a:spcBef>
              <a:spcAft>
                <a:spcPct val="0"/>
              </a:spcAft>
            </a:pPr>
            <a:r>
              <a:rPr lang="en-GB" sz="2400" b="1" dirty="0">
                <a:solidFill>
                  <a:srgbClr val="000099"/>
                </a:solidFill>
                <a:ea typeface="ＭＳ Ｐゴシック" pitchFamily="34" charset="-128"/>
              </a:rPr>
              <a:t>But if crews understand the systems and are prepared –</a:t>
            </a:r>
          </a:p>
          <a:p>
            <a:pPr eaLnBrk="0" fontAlgn="base" hangingPunct="0">
              <a:spcBef>
                <a:spcPct val="0"/>
              </a:spcBef>
              <a:spcAft>
                <a:spcPct val="0"/>
              </a:spcAft>
            </a:pPr>
            <a:r>
              <a:rPr lang="en-GB" sz="2400" b="1" dirty="0">
                <a:solidFill>
                  <a:srgbClr val="000099"/>
                </a:solidFill>
                <a:ea typeface="ＭＳ Ｐゴシック" pitchFamily="34" charset="-128"/>
              </a:rPr>
              <a:t>Need not be quite so startling – hopefully</a:t>
            </a:r>
            <a:r>
              <a:rPr lang="en-GB" sz="2400" b="1" dirty="0" smtClean="0">
                <a:solidFill>
                  <a:srgbClr val="000099"/>
                </a:solidFill>
                <a:ea typeface="ＭＳ Ｐゴシック" pitchFamily="34" charset="-128"/>
              </a:rPr>
              <a:t>!</a:t>
            </a:r>
            <a:endParaRPr lang="en-GB" sz="2400" dirty="0">
              <a:solidFill>
                <a:srgbClr val="000000"/>
              </a:solidFill>
              <a:ea typeface="ＭＳ Ｐゴシック" pitchFamily="34" charset="-128"/>
            </a:endParaRPr>
          </a:p>
        </p:txBody>
      </p:sp>
      <p:sp>
        <p:nvSpPr>
          <p:cNvPr id="4" name="Rectangle 3"/>
          <p:cNvSpPr/>
          <p:nvPr/>
        </p:nvSpPr>
        <p:spPr>
          <a:xfrm>
            <a:off x="265472" y="242645"/>
            <a:ext cx="8599104" cy="954107"/>
          </a:xfrm>
          <a:prstGeom prst="rect">
            <a:avLst/>
          </a:prstGeom>
          <a:solidFill>
            <a:schemeClr val="tx2">
              <a:lumMod val="20000"/>
              <a:lumOff val="80000"/>
            </a:schemeClr>
          </a:solidFill>
          <a:ln>
            <a:solidFill>
              <a:srgbClr val="000099"/>
            </a:solidFill>
          </a:ln>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Effects of Changing Technology</a:t>
            </a:r>
          </a:p>
          <a:p>
            <a:pPr algn="ctr" eaLnBrk="0" fontAlgn="base" hangingPunct="0">
              <a:spcBef>
                <a:spcPct val="0"/>
              </a:spcBef>
              <a:spcAft>
                <a:spcPct val="0"/>
              </a:spcAft>
            </a:pPr>
            <a:r>
              <a:rPr lang="en-GB" sz="2800" b="1" dirty="0" smtClean="0">
                <a:solidFill>
                  <a:srgbClr val="000099"/>
                </a:solidFill>
                <a:ea typeface="ＭＳ Ｐゴシック" pitchFamily="34" charset="-128"/>
              </a:rPr>
              <a:t>- More challenges for pilots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left)">
                                      <p:cBhvr>
                                        <p:cTn id="13" dur="500"/>
                                        <p:tgtEl>
                                          <p:spTgt spid="2">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left)">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left)">
                                      <p:cBhvr>
                                        <p:cTn id="39" dur="500"/>
                                        <p:tgtEl>
                                          <p:spTgt spid="2">
                                            <p:txEl>
                                              <p:pRg st="7" end="7"/>
                                            </p:txEl>
                                          </p:spTgt>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wipe(left)">
                                      <p:cBhvr>
                                        <p:cTn id="43" dur="500"/>
                                        <p:tgtEl>
                                          <p:spTgt spid="2">
                                            <p:txEl>
                                              <p:pRg st="8" end="8"/>
                                            </p:tx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left)">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wipe(left)">
                                      <p:cBhvr>
                                        <p:cTn id="52" dur="500"/>
                                        <p:tgtEl>
                                          <p:spTgt spid="2">
                                            <p:txEl>
                                              <p:pRg st="10" end="10"/>
                                            </p:tx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transition="in" filter="wipe(left)">
                                      <p:cBhvr>
                                        <p:cTn id="5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eS LHR 121011 - Airbus A320 FCOM 1 - 1.27.30 P7 - Flt Cntrls Reconfig'n Laws - 5aug09 - 10oct12.jpg"/>
          <p:cNvPicPr>
            <a:picLocks noChangeAspect="1"/>
          </p:cNvPicPr>
          <p:nvPr/>
        </p:nvPicPr>
        <p:blipFill>
          <a:blip r:embed="rId3" cstate="print"/>
          <a:stretch>
            <a:fillRect/>
          </a:stretch>
        </p:blipFill>
        <p:spPr>
          <a:xfrm>
            <a:off x="15239" y="425047"/>
            <a:ext cx="9144001" cy="6038387"/>
          </a:xfrm>
          <a:prstGeom prst="rect">
            <a:avLst/>
          </a:prstGeom>
        </p:spPr>
      </p:pic>
      <p:sp>
        <p:nvSpPr>
          <p:cNvPr id="5" name="Rectangle 4"/>
          <p:cNvSpPr/>
          <p:nvPr/>
        </p:nvSpPr>
        <p:spPr>
          <a:xfrm>
            <a:off x="309014" y="-4093"/>
            <a:ext cx="8599104" cy="400110"/>
          </a:xfrm>
          <a:prstGeom prst="rect">
            <a:avLst/>
          </a:prstGeom>
          <a:solidFill>
            <a:schemeClr val="tx2">
              <a:lumMod val="20000"/>
              <a:lumOff val="80000"/>
            </a:schemeClr>
          </a:solidFill>
          <a:ln>
            <a:solidFill>
              <a:srgbClr val="000099"/>
            </a:solidFill>
          </a:ln>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Airbus A320 – Flight Control Laws Reconfiguration after failures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441804"/>
            <a:ext cx="8964488" cy="4893647"/>
          </a:xfrm>
          <a:prstGeom prst="rect">
            <a:avLst/>
          </a:prstGeom>
        </p:spPr>
        <p:txBody>
          <a:bodyPr wrap="square">
            <a:spAutoFit/>
          </a:bodyPr>
          <a:lstStyle/>
          <a:p>
            <a:pPr eaLnBrk="0" fontAlgn="base" hangingPunct="0">
              <a:spcBef>
                <a:spcPct val="0"/>
              </a:spcBef>
              <a:spcAft>
                <a:spcPct val="0"/>
              </a:spcAft>
            </a:pPr>
            <a:r>
              <a:rPr lang="en-GB" sz="2400" b="1" dirty="0" smtClean="0">
                <a:solidFill>
                  <a:srgbClr val="000099"/>
                </a:solidFill>
                <a:ea typeface="ＭＳ Ｐゴシック" pitchFamily="34" charset="-128"/>
              </a:rPr>
              <a:t>Table assumes failed systems are flagged invalid</a:t>
            </a:r>
          </a:p>
          <a:p>
            <a:pPr eaLnBrk="0" fontAlgn="base" hangingPunct="0">
              <a:spcBef>
                <a:spcPct val="0"/>
              </a:spcBef>
              <a:spcAft>
                <a:spcPct val="0"/>
              </a:spcAft>
            </a:pPr>
            <a:r>
              <a:rPr lang="en-GB" sz="2400" b="1" dirty="0" smtClean="0">
                <a:solidFill>
                  <a:srgbClr val="000099"/>
                </a:solidFill>
                <a:ea typeface="ＭＳ Ｐゴシック" pitchFamily="34" charset="-128"/>
              </a:rPr>
              <a:t>Inputs/data </a:t>
            </a:r>
            <a:r>
              <a:rPr lang="en-GB" sz="2400" b="1" dirty="0">
                <a:solidFill>
                  <a:srgbClr val="000099"/>
                </a:solidFill>
                <a:ea typeface="ＭＳ Ｐゴシック" pitchFamily="34" charset="-128"/>
              </a:rPr>
              <a:t>can “fail” in different ways – </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Erroneous/incorrect and flagged as Invalid – </a:t>
            </a:r>
          </a:p>
          <a:p>
            <a:pPr eaLnBrk="0" fontAlgn="base" hangingPunct="0">
              <a:spcBef>
                <a:spcPct val="0"/>
              </a:spcBef>
              <a:spcAft>
                <a:spcPct val="0"/>
              </a:spcAft>
            </a:pPr>
            <a:r>
              <a:rPr lang="en-GB" sz="2400" b="1" dirty="0">
                <a:solidFill>
                  <a:srgbClr val="000099"/>
                </a:solidFill>
                <a:ea typeface="ＭＳ Ｐゴシック" pitchFamily="34" charset="-128"/>
              </a:rPr>
              <a:t>Inputs to systems switched off. </a:t>
            </a:r>
          </a:p>
          <a:p>
            <a:pPr eaLnBrk="0" fontAlgn="base" hangingPunct="0">
              <a:spcBef>
                <a:spcPct val="0"/>
              </a:spcBef>
              <a:spcAft>
                <a:spcPct val="0"/>
              </a:spcAft>
            </a:pPr>
            <a:r>
              <a:rPr lang="en-GB" sz="2400" b="1" dirty="0">
                <a:solidFill>
                  <a:srgbClr val="000099"/>
                </a:solidFill>
                <a:ea typeface="ＭＳ Ｐゴシック" pitchFamily="34" charset="-128"/>
              </a:rPr>
              <a:t>Reconfigurations made as per design.</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Erroneous/incorrect but </a:t>
            </a:r>
            <a:r>
              <a:rPr lang="en-GB" sz="2400" b="1" dirty="0" smtClean="0">
                <a:solidFill>
                  <a:srgbClr val="000099"/>
                </a:solidFill>
                <a:ea typeface="ＭＳ Ｐゴシック" pitchFamily="34" charset="-128"/>
              </a:rPr>
              <a:t>NOT </a:t>
            </a:r>
            <a:r>
              <a:rPr lang="en-GB" sz="2400" b="1" dirty="0">
                <a:solidFill>
                  <a:srgbClr val="000099"/>
                </a:solidFill>
                <a:ea typeface="ＭＳ Ｐゴシック" pitchFamily="34" charset="-128"/>
              </a:rPr>
              <a:t>flagged as invalid –</a:t>
            </a:r>
          </a:p>
          <a:p>
            <a:pPr eaLnBrk="0" fontAlgn="base" hangingPunct="0">
              <a:spcBef>
                <a:spcPct val="0"/>
              </a:spcBef>
              <a:spcAft>
                <a:spcPct val="0"/>
              </a:spcAft>
            </a:pPr>
            <a:r>
              <a:rPr lang="en-GB" sz="2400" b="1" dirty="0">
                <a:solidFill>
                  <a:srgbClr val="000099"/>
                </a:solidFill>
                <a:ea typeface="ＭＳ Ｐゴシック" pitchFamily="34" charset="-128"/>
              </a:rPr>
              <a:t>Bad information fed to systems, perhaps causing anomalies</a:t>
            </a:r>
          </a:p>
          <a:p>
            <a:pPr eaLnBrk="0" fontAlgn="base" hangingPunct="0">
              <a:spcBef>
                <a:spcPct val="0"/>
              </a:spcBef>
              <a:spcAft>
                <a:spcPct val="0"/>
              </a:spcAft>
            </a:pPr>
            <a:r>
              <a:rPr lang="en-GB" sz="2400" b="1" i="1" dirty="0">
                <a:solidFill>
                  <a:srgbClr val="000099"/>
                </a:solidFill>
                <a:ea typeface="ＭＳ Ｐゴシック" pitchFamily="34" charset="-128"/>
              </a:rPr>
              <a:t>(Like 737 into AMS when Radio Altimeter fed 0 ft so autothrust reduced to idle as if </a:t>
            </a:r>
            <a:r>
              <a:rPr lang="en-GB" sz="2400" b="1" i="1" dirty="0" smtClean="0">
                <a:solidFill>
                  <a:srgbClr val="000099"/>
                </a:solidFill>
                <a:ea typeface="ＭＳ Ｐゴシック" pitchFamily="34" charset="-128"/>
              </a:rPr>
              <a:t>had landed</a:t>
            </a:r>
            <a:r>
              <a:rPr lang="en-GB" sz="2400" b="1" i="1" dirty="0">
                <a:solidFill>
                  <a:srgbClr val="000099"/>
                </a:solidFill>
                <a:ea typeface="ＭＳ Ｐゴシック" pitchFamily="34" charset="-128"/>
              </a:rPr>
              <a:t>.)</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Unreliable – incorrect but may return to normal </a:t>
            </a:r>
            <a:endParaRPr lang="en-GB" sz="2400" dirty="0">
              <a:solidFill>
                <a:srgbClr val="000000"/>
              </a:solidFill>
              <a:ea typeface="ＭＳ Ｐゴシック" pitchFamily="34" charset="-128"/>
            </a:endParaRPr>
          </a:p>
        </p:txBody>
      </p:sp>
      <p:sp>
        <p:nvSpPr>
          <p:cNvPr id="5" name="Rectangle 4"/>
          <p:cNvSpPr/>
          <p:nvPr/>
        </p:nvSpPr>
        <p:spPr>
          <a:xfrm>
            <a:off x="265472" y="242645"/>
            <a:ext cx="8599104" cy="954107"/>
          </a:xfrm>
          <a:prstGeom prst="rect">
            <a:avLst/>
          </a:prstGeom>
          <a:solidFill>
            <a:schemeClr val="tx2">
              <a:lumMod val="20000"/>
              <a:lumOff val="80000"/>
            </a:schemeClr>
          </a:solidFill>
          <a:ln>
            <a:solidFill>
              <a:srgbClr val="000099"/>
            </a:solidFill>
          </a:ln>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Effects of Changing Technology</a:t>
            </a:r>
          </a:p>
          <a:p>
            <a:pPr algn="ctr" eaLnBrk="0" fontAlgn="base" hangingPunct="0">
              <a:spcBef>
                <a:spcPct val="0"/>
              </a:spcBef>
              <a:spcAft>
                <a:spcPct val="0"/>
              </a:spcAft>
            </a:pPr>
            <a:r>
              <a:rPr lang="en-GB" sz="2800" b="1" dirty="0" smtClean="0">
                <a:solidFill>
                  <a:srgbClr val="000099"/>
                </a:solidFill>
                <a:ea typeface="ＭＳ Ｐゴシック" pitchFamily="34" charset="-128"/>
              </a:rPr>
              <a:t>- More challenges for pilots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500"/>
                                        <p:tgtEl>
                                          <p:spTgt spid="3">
                                            <p:txEl>
                                              <p:pRg st="7" end="7"/>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500"/>
                                        <p:tgtEl>
                                          <p:spTgt spid="3">
                                            <p:txEl>
                                              <p:pRg st="8" end="8"/>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wipe(left)">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125398" y="992176"/>
            <a:ext cx="8604250" cy="5293757"/>
          </a:xfrm>
          <a:prstGeom prst="rect">
            <a:avLst/>
          </a:prstGeom>
          <a:noFill/>
          <a:ln w="9525">
            <a:noFill/>
            <a:miter lim="800000"/>
            <a:headEnd/>
            <a:tailEnd/>
          </a:ln>
        </p:spPr>
        <p:txBody>
          <a:bodyPr wrap="square">
            <a:spAutoFit/>
          </a:bodyPr>
          <a:lstStyle/>
          <a:p>
            <a:pPr marL="457200" indent="-457200" algn="ctr" eaLnBrk="0" hangingPunct="0">
              <a:spcBef>
                <a:spcPts val="0"/>
              </a:spcBef>
              <a:spcAft>
                <a:spcPts val="1200"/>
              </a:spcAft>
            </a:pPr>
            <a:r>
              <a:rPr lang="en-GB" b="1" dirty="0" smtClean="0">
                <a:solidFill>
                  <a:srgbClr val="000099"/>
                </a:solidFill>
              </a:rPr>
              <a:t>Background to Presentation</a:t>
            </a:r>
          </a:p>
          <a:p>
            <a:pPr marL="914400" lvl="1" indent="-457200" eaLnBrk="0" hangingPunct="0">
              <a:spcBef>
                <a:spcPts val="600"/>
              </a:spcBef>
              <a:buSzPct val="200000"/>
            </a:pPr>
            <a:r>
              <a:rPr lang="en-GB" sz="2000" b="1" dirty="0" smtClean="0">
                <a:solidFill>
                  <a:srgbClr val="000099"/>
                </a:solidFill>
              </a:rPr>
              <a:t>2003 Branches Conference RAeS President Prof Ian POLL, </a:t>
            </a:r>
          </a:p>
          <a:p>
            <a:pPr marL="914400" lvl="1" indent="-457200" eaLnBrk="0" hangingPunct="0">
              <a:spcBef>
                <a:spcPct val="20000"/>
              </a:spcBef>
              <a:buSzPct val="125000"/>
            </a:pPr>
            <a:r>
              <a:rPr lang="en-GB" sz="2000" dirty="0" smtClean="0">
                <a:solidFill>
                  <a:srgbClr val="000099"/>
                </a:solidFill>
              </a:rPr>
              <a:t>“100 Years of Manned Flight“</a:t>
            </a:r>
            <a:r>
              <a:rPr lang="en-GB" sz="2000" b="1" dirty="0" smtClean="0">
                <a:solidFill>
                  <a:srgbClr val="000099"/>
                </a:solidFill>
              </a:rPr>
              <a:t> </a:t>
            </a:r>
            <a:r>
              <a:rPr lang="en-GB" sz="2000" dirty="0" smtClean="0">
                <a:solidFill>
                  <a:srgbClr val="000099"/>
                </a:solidFill>
              </a:rPr>
              <a:t>– </a:t>
            </a:r>
            <a:r>
              <a:rPr lang="en-GB" sz="2000" i="1" dirty="0" smtClean="0">
                <a:solidFill>
                  <a:srgbClr val="000099"/>
                </a:solidFill>
              </a:rPr>
              <a:t>Remove pilot to improve safety!</a:t>
            </a:r>
          </a:p>
          <a:p>
            <a:pPr marL="914400" lvl="1" indent="-457200" eaLnBrk="0" hangingPunct="0">
              <a:spcBef>
                <a:spcPct val="20000"/>
              </a:spcBef>
              <a:buSzPct val="125000"/>
            </a:pPr>
            <a:endParaRPr lang="en-GB" sz="2000" dirty="0" smtClean="0">
              <a:solidFill>
                <a:srgbClr val="000099"/>
              </a:solidFill>
            </a:endParaRPr>
          </a:p>
          <a:p>
            <a:pPr marL="457200" indent="-457200" eaLnBrk="0" hangingPunct="0">
              <a:spcBef>
                <a:spcPts val="0"/>
              </a:spcBef>
            </a:pPr>
            <a:r>
              <a:rPr lang="en-GB" sz="2000" dirty="0" smtClean="0">
                <a:solidFill>
                  <a:srgbClr val="000099"/>
                </a:solidFill>
              </a:rPr>
              <a:t>.	</a:t>
            </a:r>
            <a:r>
              <a:rPr lang="en-GB" sz="2000" b="1" dirty="0" smtClean="0">
                <a:solidFill>
                  <a:srgbClr val="000099"/>
                </a:solidFill>
              </a:rPr>
              <a:t>2009 CEAS Manchester – H Dibley lecture, chaired by Ian Poll:</a:t>
            </a:r>
          </a:p>
          <a:p>
            <a:pPr marL="457200" indent="-457200" eaLnBrk="0" hangingPunct="0">
              <a:spcBef>
                <a:spcPct val="20000"/>
              </a:spcBef>
            </a:pPr>
            <a:r>
              <a:rPr lang="en-GB" sz="2000" dirty="0" smtClean="0">
                <a:solidFill>
                  <a:srgbClr val="000099"/>
                </a:solidFill>
              </a:rPr>
              <a:t>       “Aircraft Operational Fuel Savings &amp; Noise Reduction - Past &amp; Future”</a:t>
            </a:r>
            <a:br>
              <a:rPr lang="en-GB" sz="2000" dirty="0" smtClean="0">
                <a:solidFill>
                  <a:srgbClr val="000099"/>
                </a:solidFill>
              </a:rPr>
            </a:br>
            <a:r>
              <a:rPr lang="en-GB" sz="2000" dirty="0" smtClean="0">
                <a:solidFill>
                  <a:srgbClr val="000099"/>
                </a:solidFill>
              </a:rPr>
              <a:t>Ian Poll’s reaction: </a:t>
            </a:r>
          </a:p>
          <a:p>
            <a:pPr marL="457200" indent="-457200" eaLnBrk="0" hangingPunct="0">
              <a:spcBef>
                <a:spcPct val="20000"/>
              </a:spcBef>
            </a:pPr>
            <a:r>
              <a:rPr lang="en-GB" sz="2000" dirty="0" smtClean="0">
                <a:solidFill>
                  <a:srgbClr val="000099"/>
                </a:solidFill>
              </a:rPr>
              <a:t>	</a:t>
            </a:r>
            <a:r>
              <a:rPr lang="en-GB" sz="2000" i="1" dirty="0" smtClean="0">
                <a:solidFill>
                  <a:srgbClr val="000099"/>
                </a:solidFill>
              </a:rPr>
              <a:t>“I never realised pilots did so much I must change my view.”</a:t>
            </a:r>
            <a:br>
              <a:rPr lang="en-GB" sz="2000" i="1" dirty="0" smtClean="0">
                <a:solidFill>
                  <a:srgbClr val="000099"/>
                </a:solidFill>
              </a:rPr>
            </a:br>
            <a:endParaRPr lang="en-GB" sz="2000" i="1" dirty="0" smtClean="0">
              <a:solidFill>
                <a:srgbClr val="000099"/>
              </a:solidFill>
            </a:endParaRPr>
          </a:p>
          <a:p>
            <a:pPr marL="914400" lvl="1" indent="-457200" eaLnBrk="0" hangingPunct="0">
              <a:spcBef>
                <a:spcPct val="20000"/>
              </a:spcBef>
              <a:buSzPct val="125000"/>
            </a:pPr>
            <a:r>
              <a:rPr lang="en-GB" sz="2000" b="1" dirty="0" smtClean="0">
                <a:solidFill>
                  <a:srgbClr val="000099"/>
                </a:solidFill>
              </a:rPr>
              <a:t>RAeS 2010 Aerospace </a:t>
            </a:r>
          </a:p>
          <a:p>
            <a:pPr marL="914400" lvl="1" indent="-457200" eaLnBrk="0" hangingPunct="0">
              <a:spcBef>
                <a:spcPct val="20000"/>
              </a:spcBef>
              <a:buSzPct val="125000"/>
            </a:pPr>
            <a:r>
              <a:rPr lang="en-GB" sz="2000" dirty="0" smtClean="0">
                <a:solidFill>
                  <a:srgbClr val="000099"/>
                </a:solidFill>
              </a:rPr>
              <a:t>Statement: – “</a:t>
            </a:r>
            <a:r>
              <a:rPr lang="en-GB" sz="2000" i="1" dirty="0" smtClean="0">
                <a:solidFill>
                  <a:srgbClr val="000099"/>
                </a:solidFill>
              </a:rPr>
              <a:t>Pilots will go as we have led with driverless trains”</a:t>
            </a:r>
            <a:r>
              <a:rPr lang="en-GB" sz="2000" dirty="0" smtClean="0">
                <a:solidFill>
                  <a:srgbClr val="000099"/>
                </a:solidFill>
              </a:rPr>
              <a:t> </a:t>
            </a:r>
          </a:p>
          <a:p>
            <a:pPr marL="914400" lvl="1" indent="-457200" eaLnBrk="0" hangingPunct="0">
              <a:spcBef>
                <a:spcPct val="20000"/>
              </a:spcBef>
              <a:buSzPct val="125000"/>
            </a:pPr>
            <a:r>
              <a:rPr lang="en-GB" sz="2000" dirty="0" smtClean="0">
                <a:solidFill>
                  <a:srgbClr val="000099"/>
                </a:solidFill>
              </a:rPr>
              <a:t>Extra section added related to safety – Do we need a pilot?</a:t>
            </a:r>
          </a:p>
          <a:p>
            <a:pPr marL="457200" indent="-457200" eaLnBrk="0" hangingPunct="0">
              <a:spcBef>
                <a:spcPct val="20000"/>
              </a:spcBef>
              <a:buFont typeface="Arial" pitchFamily="34" charset="0"/>
              <a:buChar char="•"/>
            </a:pPr>
            <a:endParaRPr lang="en-GB" sz="2000" dirty="0" smtClean="0">
              <a:solidFill>
                <a:srgbClr val="000099"/>
              </a:solidFill>
            </a:endParaRPr>
          </a:p>
          <a:p>
            <a:pPr marL="914400" lvl="1" indent="-457200" eaLnBrk="0" hangingPunct="0">
              <a:spcBef>
                <a:spcPct val="20000"/>
              </a:spcBef>
              <a:buFont typeface="Arial" pitchFamily="34" charset="0"/>
              <a:buChar char="•"/>
            </a:pPr>
            <a:endParaRPr lang="en-GB"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3188">
                                            <p:txEl>
                                              <p:pRg st="0" end="0"/>
                                            </p:txEl>
                                          </p:spTgt>
                                        </p:tgtEl>
                                        <p:attrNameLst>
                                          <p:attrName>style.visibility</p:attrName>
                                        </p:attrNameLst>
                                      </p:cBhvr>
                                      <p:to>
                                        <p:strVal val="visible"/>
                                      </p:to>
                                    </p:set>
                                    <p:animEffect transition="in" filter="wipe(left)">
                                      <p:cBhvr>
                                        <p:cTn id="7" dur="500"/>
                                        <p:tgtEl>
                                          <p:spTgt spid="137318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73188">
                                            <p:txEl>
                                              <p:pRg st="1" end="1"/>
                                            </p:txEl>
                                          </p:spTgt>
                                        </p:tgtEl>
                                        <p:attrNameLst>
                                          <p:attrName>style.visibility</p:attrName>
                                        </p:attrNameLst>
                                      </p:cBhvr>
                                      <p:to>
                                        <p:strVal val="visible"/>
                                      </p:to>
                                    </p:set>
                                    <p:animEffect transition="in" filter="wipe(left)">
                                      <p:cBhvr>
                                        <p:cTn id="11" dur="500"/>
                                        <p:tgtEl>
                                          <p:spTgt spid="137318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73188">
                                            <p:txEl>
                                              <p:pRg st="2" end="2"/>
                                            </p:txEl>
                                          </p:spTgt>
                                        </p:tgtEl>
                                        <p:attrNameLst>
                                          <p:attrName>style.visibility</p:attrName>
                                        </p:attrNameLst>
                                      </p:cBhvr>
                                      <p:to>
                                        <p:strVal val="visible"/>
                                      </p:to>
                                    </p:set>
                                    <p:animEffect transition="in" filter="wipe(left)">
                                      <p:cBhvr>
                                        <p:cTn id="16" dur="500"/>
                                        <p:tgtEl>
                                          <p:spTgt spid="137318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73188">
                                            <p:txEl>
                                              <p:pRg st="4" end="4"/>
                                            </p:txEl>
                                          </p:spTgt>
                                        </p:tgtEl>
                                        <p:attrNameLst>
                                          <p:attrName>style.visibility</p:attrName>
                                        </p:attrNameLst>
                                      </p:cBhvr>
                                      <p:to>
                                        <p:strVal val="visible"/>
                                      </p:to>
                                    </p:set>
                                    <p:animEffect transition="in" filter="wipe(left)">
                                      <p:cBhvr>
                                        <p:cTn id="21" dur="500"/>
                                        <p:tgtEl>
                                          <p:spTgt spid="1373188">
                                            <p:txEl>
                                              <p:pRg st="4" end="4"/>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73188">
                                            <p:txEl>
                                              <p:pRg st="5" end="5"/>
                                            </p:txEl>
                                          </p:spTgt>
                                        </p:tgtEl>
                                        <p:attrNameLst>
                                          <p:attrName>style.visibility</p:attrName>
                                        </p:attrNameLst>
                                      </p:cBhvr>
                                      <p:to>
                                        <p:strVal val="visible"/>
                                      </p:to>
                                    </p:set>
                                    <p:animEffect transition="in" filter="wipe(left)">
                                      <p:cBhvr>
                                        <p:cTn id="25" dur="500"/>
                                        <p:tgtEl>
                                          <p:spTgt spid="137318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73188">
                                            <p:txEl>
                                              <p:pRg st="6" end="6"/>
                                            </p:txEl>
                                          </p:spTgt>
                                        </p:tgtEl>
                                        <p:attrNameLst>
                                          <p:attrName>style.visibility</p:attrName>
                                        </p:attrNameLst>
                                      </p:cBhvr>
                                      <p:to>
                                        <p:strVal val="visible"/>
                                      </p:to>
                                    </p:set>
                                    <p:animEffect transition="in" filter="wipe(left)">
                                      <p:cBhvr>
                                        <p:cTn id="30" dur="500"/>
                                        <p:tgtEl>
                                          <p:spTgt spid="137318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73188">
                                            <p:txEl>
                                              <p:pRg st="7" end="7"/>
                                            </p:txEl>
                                          </p:spTgt>
                                        </p:tgtEl>
                                        <p:attrNameLst>
                                          <p:attrName>style.visibility</p:attrName>
                                        </p:attrNameLst>
                                      </p:cBhvr>
                                      <p:to>
                                        <p:strVal val="visible"/>
                                      </p:to>
                                    </p:set>
                                    <p:animEffect transition="in" filter="wipe(left)">
                                      <p:cBhvr>
                                        <p:cTn id="35" dur="500"/>
                                        <p:tgtEl>
                                          <p:spTgt spid="1373188">
                                            <p:txEl>
                                              <p:pRg st="7" end="7"/>
                                            </p:tx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373188">
                                            <p:txEl>
                                              <p:pRg st="8" end="8"/>
                                            </p:txEl>
                                          </p:spTgt>
                                        </p:tgtEl>
                                        <p:attrNameLst>
                                          <p:attrName>style.visibility</p:attrName>
                                        </p:attrNameLst>
                                      </p:cBhvr>
                                      <p:to>
                                        <p:strVal val="visible"/>
                                      </p:to>
                                    </p:set>
                                    <p:animEffect transition="in" filter="wipe(left)">
                                      <p:cBhvr>
                                        <p:cTn id="39" dur="500"/>
                                        <p:tgtEl>
                                          <p:spTgt spid="1373188">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73188">
                                            <p:txEl>
                                              <p:pRg st="9" end="9"/>
                                            </p:txEl>
                                          </p:spTgt>
                                        </p:tgtEl>
                                        <p:attrNameLst>
                                          <p:attrName>style.visibility</p:attrName>
                                        </p:attrNameLst>
                                      </p:cBhvr>
                                      <p:to>
                                        <p:strVal val="visible"/>
                                      </p:to>
                                    </p:set>
                                    <p:animEffect transition="in" filter="wipe(left)">
                                      <p:cBhvr>
                                        <p:cTn id="44" dur="500"/>
                                        <p:tgtEl>
                                          <p:spTgt spid="137318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188" grpId="0" uiExpand="1" build="p" bldLvl="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STraining - Upset Recovery Aircraft Logo - 18jul13.jpg"/>
          <p:cNvPicPr>
            <a:picLocks noChangeAspect="1"/>
          </p:cNvPicPr>
          <p:nvPr/>
        </p:nvPicPr>
        <p:blipFill>
          <a:blip r:embed="rId3" cstate="print"/>
          <a:srcRect/>
          <a:stretch>
            <a:fillRect/>
          </a:stretch>
        </p:blipFill>
        <p:spPr bwMode="auto">
          <a:xfrm>
            <a:off x="274638" y="1542504"/>
            <a:ext cx="3360737" cy="2913063"/>
          </a:xfrm>
          <a:prstGeom prst="rect">
            <a:avLst/>
          </a:prstGeom>
          <a:noFill/>
          <a:ln w="9525">
            <a:noFill/>
            <a:miter lim="800000"/>
            <a:headEnd/>
            <a:tailEnd/>
          </a:ln>
        </p:spPr>
      </p:pic>
      <p:pic>
        <p:nvPicPr>
          <p:cNvPr id="3" name="Picture 2" descr="APSTraining - Upset Recovery - colour Vg diagram  - 18jul12.jpg"/>
          <p:cNvPicPr>
            <a:picLocks noChangeAspect="1"/>
          </p:cNvPicPr>
          <p:nvPr/>
        </p:nvPicPr>
        <p:blipFill>
          <a:blip r:embed="rId4" cstate="print"/>
          <a:srcRect/>
          <a:stretch>
            <a:fillRect/>
          </a:stretch>
        </p:blipFill>
        <p:spPr bwMode="auto">
          <a:xfrm>
            <a:off x="2915816" y="4581128"/>
            <a:ext cx="2952353" cy="1887303"/>
          </a:xfrm>
          <a:prstGeom prst="rect">
            <a:avLst/>
          </a:prstGeom>
          <a:noFill/>
          <a:ln w="9525">
            <a:noFill/>
            <a:miter lim="800000"/>
            <a:headEnd/>
            <a:tailEnd/>
          </a:ln>
        </p:spPr>
      </p:pic>
      <p:pic>
        <p:nvPicPr>
          <p:cNvPr id="4" name="Picture 3" descr="APSTraining - Upset Recovery - cockpit view inverted  - 18jul12.jpg"/>
          <p:cNvPicPr>
            <a:picLocks noChangeAspect="1"/>
          </p:cNvPicPr>
          <p:nvPr/>
        </p:nvPicPr>
        <p:blipFill>
          <a:blip r:embed="rId5" cstate="print"/>
          <a:srcRect/>
          <a:stretch>
            <a:fillRect/>
          </a:stretch>
        </p:blipFill>
        <p:spPr bwMode="auto">
          <a:xfrm>
            <a:off x="4211638" y="1528784"/>
            <a:ext cx="4392612" cy="2928938"/>
          </a:xfrm>
          <a:prstGeom prst="rect">
            <a:avLst/>
          </a:prstGeom>
          <a:noFill/>
          <a:ln w="9525">
            <a:noFill/>
            <a:miter lim="800000"/>
            <a:headEnd/>
            <a:tailEnd/>
          </a:ln>
        </p:spPr>
      </p:pic>
      <p:sp>
        <p:nvSpPr>
          <p:cNvPr id="5" name="Rectangle 4"/>
          <p:cNvSpPr>
            <a:spLocks noChangeArrowheads="1"/>
          </p:cNvSpPr>
          <p:nvPr/>
        </p:nvSpPr>
        <p:spPr bwMode="auto">
          <a:xfrm>
            <a:off x="336830" y="188913"/>
            <a:ext cx="8398902" cy="1200329"/>
          </a:xfrm>
          <a:prstGeom prst="rect">
            <a:avLst/>
          </a:prstGeom>
          <a:noFill/>
          <a:ln w="9525">
            <a:noFill/>
            <a:miter lim="800000"/>
            <a:headEnd/>
            <a:tailEnd/>
          </a:ln>
        </p:spPr>
        <p:txBody>
          <a:bodyPr wrap="none">
            <a:spAutoFit/>
          </a:bodyPr>
          <a:lstStyle/>
          <a:p>
            <a:pPr algn="ctr" eaLnBrk="0" hangingPunct="0"/>
            <a:r>
              <a:rPr lang="en-GB" b="1" dirty="0" smtClean="0">
                <a:solidFill>
                  <a:srgbClr val="000099"/>
                </a:solidFill>
              </a:rPr>
              <a:t>After Accidents like AFR 447 - </a:t>
            </a:r>
          </a:p>
          <a:p>
            <a:pPr algn="ctr" eaLnBrk="0" hangingPunct="0"/>
            <a:r>
              <a:rPr lang="en-GB" b="1" dirty="0" smtClean="0">
                <a:solidFill>
                  <a:srgbClr val="000099"/>
                </a:solidFill>
              </a:rPr>
              <a:t>Upset </a:t>
            </a:r>
            <a:r>
              <a:rPr lang="en-GB" b="1" dirty="0">
                <a:solidFill>
                  <a:srgbClr val="000099"/>
                </a:solidFill>
              </a:rPr>
              <a:t>Recovery Training in an Aircraft is Recommended</a:t>
            </a:r>
          </a:p>
          <a:p>
            <a:pPr algn="ctr" eaLnBrk="0" hangingPunct="0"/>
            <a:r>
              <a:rPr lang="en-GB" b="1" dirty="0">
                <a:solidFill>
                  <a:srgbClr val="000099"/>
                </a:solidFill>
              </a:rPr>
              <a:t>To be part of a Commercial Pilot’s Initial Qualification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par>
                                <p:cTn id="16" presetID="55"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par>
                                <p:cTn id="21" presetID="55"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strVal val="#ppt_w*0.70"/>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RAeS Medway HD - ICAO Pail Lamy - 10  ICATEE only part of it - 22feb12.jpg"/>
          <p:cNvPicPr>
            <a:picLocks noChangeAspect="1"/>
          </p:cNvPicPr>
          <p:nvPr/>
        </p:nvPicPr>
        <p:blipFill>
          <a:blip r:embed="rId3" cstate="print"/>
          <a:srcRect/>
          <a:stretch>
            <a:fillRect/>
          </a:stretch>
        </p:blipFill>
        <p:spPr bwMode="auto">
          <a:xfrm>
            <a:off x="879475" y="817563"/>
            <a:ext cx="7643813" cy="5549900"/>
          </a:xfrm>
          <a:prstGeom prst="rect">
            <a:avLst/>
          </a:prstGeom>
          <a:noFill/>
          <a:ln w="9525">
            <a:noFill/>
            <a:miter lim="800000"/>
            <a:headEnd/>
            <a:tailEnd/>
          </a:ln>
        </p:spPr>
      </p:pic>
      <p:sp>
        <p:nvSpPr>
          <p:cNvPr id="3" name="Rectangle 2"/>
          <p:cNvSpPr>
            <a:spLocks noChangeArrowheads="1"/>
          </p:cNvSpPr>
          <p:nvPr/>
        </p:nvSpPr>
        <p:spPr bwMode="auto">
          <a:xfrm>
            <a:off x="534018" y="188913"/>
            <a:ext cx="8004564" cy="461665"/>
          </a:xfrm>
          <a:prstGeom prst="rect">
            <a:avLst/>
          </a:prstGeom>
          <a:noFill/>
          <a:ln w="9525">
            <a:noFill/>
            <a:miter lim="800000"/>
            <a:headEnd/>
            <a:tailEnd/>
          </a:ln>
        </p:spPr>
        <p:txBody>
          <a:bodyPr wrap="none">
            <a:spAutoFit/>
          </a:bodyPr>
          <a:lstStyle/>
          <a:p>
            <a:pPr algn="ctr" eaLnBrk="0" hangingPunct="0"/>
            <a:r>
              <a:rPr lang="en-GB" b="1" dirty="0" smtClean="0">
                <a:solidFill>
                  <a:srgbClr val="000099"/>
                </a:solidFill>
              </a:rPr>
              <a:t>Prime Aim is to Prevent Crew Losing their Awareness</a:t>
            </a:r>
            <a:endParaRPr lang="en-GB"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3490"/>
                                        </p:tgtEl>
                                        <p:attrNameLst>
                                          <p:attrName>style.visibility</p:attrName>
                                        </p:attrNameLst>
                                      </p:cBhvr>
                                      <p:to>
                                        <p:strVal val="visible"/>
                                      </p:to>
                                    </p:set>
                                    <p:anim calcmode="lin" valueType="num">
                                      <p:cBhvr>
                                        <p:cTn id="13" dur="1000" fill="hold"/>
                                        <p:tgtEl>
                                          <p:spTgt spid="63490"/>
                                        </p:tgtEl>
                                        <p:attrNameLst>
                                          <p:attrName>ppt_w</p:attrName>
                                        </p:attrNameLst>
                                      </p:cBhvr>
                                      <p:tavLst>
                                        <p:tav tm="0">
                                          <p:val>
                                            <p:strVal val="#ppt_w*0.70"/>
                                          </p:val>
                                        </p:tav>
                                        <p:tav tm="100000">
                                          <p:val>
                                            <p:strVal val="#ppt_w"/>
                                          </p:val>
                                        </p:tav>
                                      </p:tavLst>
                                    </p:anim>
                                    <p:anim calcmode="lin" valueType="num">
                                      <p:cBhvr>
                                        <p:cTn id="14" dur="1000" fill="hold"/>
                                        <p:tgtEl>
                                          <p:spTgt spid="63490"/>
                                        </p:tgtEl>
                                        <p:attrNameLst>
                                          <p:attrName>ppt_h</p:attrName>
                                        </p:attrNameLst>
                                      </p:cBhvr>
                                      <p:tavLst>
                                        <p:tav tm="0">
                                          <p:val>
                                            <p:strVal val="#ppt_h"/>
                                          </p:val>
                                        </p:tav>
                                        <p:tav tm="100000">
                                          <p:val>
                                            <p:strVal val="#ppt_h"/>
                                          </p:val>
                                        </p:tav>
                                      </p:tavLst>
                                    </p:anim>
                                    <p:animEffect transition="in" filter="fade">
                                      <p:cBhvr>
                                        <p:cTn id="15" dur="1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PSA 130122 - HD RAeS LHR 121011 - ITQI - EBT A350 panels - cr8octopp - 12.jpg"/>
          <p:cNvPicPr>
            <a:picLocks noChangeAspect="1"/>
          </p:cNvPicPr>
          <p:nvPr/>
        </p:nvPicPr>
        <p:blipFill>
          <a:blip r:embed="rId2" cstate="print"/>
          <a:stretch>
            <a:fillRect/>
          </a:stretch>
        </p:blipFill>
        <p:spPr>
          <a:xfrm>
            <a:off x="14288" y="527796"/>
            <a:ext cx="9099262" cy="5783867"/>
          </a:xfrm>
          <a:prstGeom prst="rect">
            <a:avLst/>
          </a:prstGeom>
          <a:ln>
            <a:solidFill>
              <a:srgbClr val="000099"/>
            </a:solidFill>
          </a:ln>
        </p:spPr>
      </p:pic>
      <p:sp>
        <p:nvSpPr>
          <p:cNvPr id="5" name="TextBox 4"/>
          <p:cNvSpPr txBox="1"/>
          <p:nvPr/>
        </p:nvSpPr>
        <p:spPr>
          <a:xfrm>
            <a:off x="3248560" y="1628800"/>
            <a:ext cx="2808312" cy="369332"/>
          </a:xfrm>
          <a:prstGeom prst="rect">
            <a:avLst/>
          </a:prstGeom>
          <a:solidFill>
            <a:srgbClr val="9999FF"/>
          </a:solidFill>
          <a:ln>
            <a:solidFill>
              <a:srgbClr val="000099"/>
            </a:solidFill>
          </a:ln>
        </p:spPr>
        <p:txBody>
          <a:bodyPr wrap="square" rtlCol="0">
            <a:spAutoFit/>
          </a:bodyPr>
          <a:lstStyle/>
          <a:p>
            <a:pPr algn="ctr"/>
            <a:r>
              <a:rPr lang="en-GB" sz="1800" b="1" dirty="0" smtClean="0">
                <a:solidFill>
                  <a:srgbClr val="000099"/>
                </a:solidFill>
              </a:rPr>
              <a:t>Airbus A350 Flight Deck</a:t>
            </a:r>
            <a:endParaRPr lang="en-GB" sz="1800" b="1" dirty="0">
              <a:solidFill>
                <a:srgbClr val="000099"/>
              </a:solidFill>
            </a:endParaRPr>
          </a:p>
        </p:txBody>
      </p:sp>
      <p:sp>
        <p:nvSpPr>
          <p:cNvPr id="6" name="Rectangle 5"/>
          <p:cNvSpPr/>
          <p:nvPr/>
        </p:nvSpPr>
        <p:spPr>
          <a:xfrm>
            <a:off x="0" y="1192"/>
            <a:ext cx="9144000" cy="461665"/>
          </a:xfrm>
          <a:prstGeom prst="rect">
            <a:avLst/>
          </a:prstGeom>
          <a:solidFill>
            <a:schemeClr val="tx2">
              <a:lumMod val="20000"/>
              <a:lumOff val="80000"/>
            </a:schemeClr>
          </a:solidFill>
          <a:ln>
            <a:solidFill>
              <a:srgbClr val="000099"/>
            </a:solidFill>
          </a:ln>
        </p:spPr>
        <p:txBody>
          <a:bodyPr wrap="square">
            <a:spAutoFit/>
          </a:bodyPr>
          <a:lstStyle/>
          <a:p>
            <a:pPr algn="ctr" eaLnBrk="0" fontAlgn="base" hangingPunct="0">
              <a:spcBef>
                <a:spcPct val="0"/>
              </a:spcBef>
              <a:spcAft>
                <a:spcPct val="0"/>
              </a:spcAft>
            </a:pPr>
            <a:r>
              <a:rPr lang="en-GB" b="1" dirty="0" smtClean="0">
                <a:solidFill>
                  <a:srgbClr val="000099"/>
                </a:solidFill>
                <a:ea typeface="ＭＳ Ｐゴシック" pitchFamily="34" charset="-128"/>
              </a:rPr>
              <a:t>Simpler to keep Situational Awareness in latest aircraft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350 XWB virtual - 16apr13 .jpg"/>
          <p:cNvPicPr>
            <a:picLocks noChangeAspect="1"/>
          </p:cNvPicPr>
          <p:nvPr/>
        </p:nvPicPr>
        <p:blipFill>
          <a:blip r:embed="rId2" cstate="print"/>
          <a:stretch>
            <a:fillRect/>
          </a:stretch>
        </p:blipFill>
        <p:spPr>
          <a:xfrm>
            <a:off x="198352" y="751810"/>
            <a:ext cx="8726400" cy="2009806"/>
          </a:xfrm>
          <a:prstGeom prst="rect">
            <a:avLst/>
          </a:prstGeom>
          <a:ln>
            <a:solidFill>
              <a:srgbClr val="000099"/>
            </a:solidFill>
          </a:ln>
        </p:spPr>
      </p:pic>
      <p:pic>
        <p:nvPicPr>
          <p:cNvPr id="8" name="Picture 7" descr="B787-dreamliner-cruising - 22apr13 crop.jpg"/>
          <p:cNvPicPr>
            <a:picLocks noChangeAspect="1"/>
          </p:cNvPicPr>
          <p:nvPr/>
        </p:nvPicPr>
        <p:blipFill>
          <a:blip r:embed="rId3" cstate="print"/>
          <a:stretch>
            <a:fillRect/>
          </a:stretch>
        </p:blipFill>
        <p:spPr>
          <a:xfrm>
            <a:off x="210792" y="2829109"/>
            <a:ext cx="8726400" cy="3606415"/>
          </a:xfrm>
          <a:prstGeom prst="rect">
            <a:avLst/>
          </a:prstGeom>
        </p:spPr>
      </p:pic>
      <p:sp>
        <p:nvSpPr>
          <p:cNvPr id="6" name="Rectangle 5"/>
          <p:cNvSpPr/>
          <p:nvPr/>
        </p:nvSpPr>
        <p:spPr>
          <a:xfrm>
            <a:off x="0" y="72632"/>
            <a:ext cx="9144000" cy="461665"/>
          </a:xfrm>
          <a:prstGeom prst="rect">
            <a:avLst/>
          </a:prstGeom>
          <a:solidFill>
            <a:schemeClr val="tx2">
              <a:lumMod val="20000"/>
              <a:lumOff val="80000"/>
            </a:schemeClr>
          </a:solidFill>
          <a:ln>
            <a:solidFill>
              <a:srgbClr val="000099"/>
            </a:solidFill>
          </a:ln>
        </p:spPr>
        <p:txBody>
          <a:bodyPr wrap="square">
            <a:spAutoFit/>
          </a:bodyPr>
          <a:lstStyle/>
          <a:p>
            <a:pPr algn="ctr" eaLnBrk="0" fontAlgn="base" hangingPunct="0">
              <a:spcBef>
                <a:spcPct val="0"/>
              </a:spcBef>
              <a:spcAft>
                <a:spcPct val="0"/>
              </a:spcAft>
            </a:pPr>
            <a:r>
              <a:rPr lang="en-GB" b="1" dirty="0" smtClean="0">
                <a:solidFill>
                  <a:srgbClr val="000099"/>
                </a:solidFill>
                <a:ea typeface="ＭＳ Ｐゴシック" pitchFamily="34" charset="-128"/>
              </a:rPr>
              <a:t>Simpler to keep Situational Awareness in latest aircraft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ITQI - EBT Caravelle-Comet panels - 8oct12.jpg"/>
          <p:cNvPicPr>
            <a:picLocks noChangeAspect="1"/>
          </p:cNvPicPr>
          <p:nvPr/>
        </p:nvPicPr>
        <p:blipFill>
          <a:blip r:embed="rId3" cstate="print"/>
          <a:stretch>
            <a:fillRect/>
          </a:stretch>
        </p:blipFill>
        <p:spPr>
          <a:xfrm>
            <a:off x="-8530" y="0"/>
            <a:ext cx="9152530" cy="6453335"/>
          </a:xfrm>
          <a:prstGeom prst="rect">
            <a:avLst/>
          </a:prstGeom>
        </p:spPr>
      </p:pic>
      <p:sp>
        <p:nvSpPr>
          <p:cNvPr id="3" name="Rectangle 2"/>
          <p:cNvSpPr/>
          <p:nvPr/>
        </p:nvSpPr>
        <p:spPr>
          <a:xfrm>
            <a:off x="0" y="1"/>
            <a:ext cx="9144000" cy="954107"/>
          </a:xfrm>
          <a:prstGeom prst="rect">
            <a:avLst/>
          </a:prstGeom>
          <a:solidFill>
            <a:schemeClr val="tx2">
              <a:lumMod val="20000"/>
              <a:lumOff val="80000"/>
            </a:schemeClr>
          </a:solidFill>
          <a:ln>
            <a:solidFill>
              <a:srgbClr val="000099"/>
            </a:solidFill>
          </a:ln>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But if systems fail - could be to back flying manually and find position by interpreting needle &amp; dials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ITQI - EBT Swiisair Caravelle - 8oct12.jpg"/>
          <p:cNvPicPr>
            <a:picLocks noChangeAspect="1"/>
          </p:cNvPicPr>
          <p:nvPr/>
        </p:nvPicPr>
        <p:blipFill>
          <a:blip r:embed="rId3" cstate="print"/>
          <a:stretch>
            <a:fillRect/>
          </a:stretch>
        </p:blipFill>
        <p:spPr>
          <a:xfrm>
            <a:off x="0" y="-2558"/>
            <a:ext cx="9144000" cy="6455893"/>
          </a:xfrm>
          <a:prstGeom prst="rect">
            <a:avLst/>
          </a:prstGeom>
        </p:spPr>
      </p:pic>
      <p:sp>
        <p:nvSpPr>
          <p:cNvPr id="3" name="Rectangle 2"/>
          <p:cNvSpPr/>
          <p:nvPr/>
        </p:nvSpPr>
        <p:spPr>
          <a:xfrm>
            <a:off x="0" y="1"/>
            <a:ext cx="9144000" cy="1815882"/>
          </a:xfrm>
          <a:prstGeom prst="rect">
            <a:avLst/>
          </a:prstGeom>
          <a:solidFill>
            <a:schemeClr val="tx2">
              <a:lumMod val="20000"/>
              <a:lumOff val="80000"/>
            </a:schemeClr>
          </a:solidFill>
          <a:ln>
            <a:solidFill>
              <a:srgbClr val="000099"/>
            </a:solidFill>
          </a:ln>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Pilots must be able to retain “stick and rudder” flying skills &amp; ability to keep Situational Awareness by interpreting basic instruments ....</a:t>
            </a:r>
          </a:p>
          <a:p>
            <a:pPr algn="ctr" eaLnBrk="0" fontAlgn="base" hangingPunct="0">
              <a:spcBef>
                <a:spcPct val="0"/>
              </a:spcBef>
              <a:spcAft>
                <a:spcPct val="0"/>
              </a:spcAft>
            </a:pPr>
            <a:r>
              <a:rPr lang="en-GB" sz="2800" b="1" dirty="0" smtClean="0">
                <a:solidFill>
                  <a:srgbClr val="000099"/>
                </a:solidFill>
                <a:ea typeface="ＭＳ Ｐゴシック" pitchFamily="34" charset="-128"/>
              </a:rPr>
              <a:t>until new technology reliable to current safety levels</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15888"/>
            <a:ext cx="9144000" cy="892552"/>
          </a:xfrm>
          <a:prstGeom prst="rect">
            <a:avLst/>
          </a:prstGeom>
          <a:noFill/>
          <a:ln w="9525">
            <a:noFill/>
            <a:miter lim="800000"/>
            <a:headEnd/>
            <a:tailEnd/>
          </a:ln>
        </p:spPr>
        <p:txBody>
          <a:bodyPr>
            <a:spAutoFit/>
          </a:bodyPr>
          <a:lstStyle/>
          <a:p>
            <a:pPr marL="457200" indent="-457200" algn="ctr" eaLnBrk="0" hangingPunct="0">
              <a:buSzPct val="200000"/>
            </a:pPr>
            <a:r>
              <a:rPr lang="en-GB" sz="2800" b="1" dirty="0" smtClean="0">
                <a:solidFill>
                  <a:srgbClr val="000099"/>
                </a:solidFill>
              </a:rPr>
              <a:t>Is a Pilot a Commander</a:t>
            </a:r>
            <a:r>
              <a:rPr lang="en-GB" b="1" dirty="0" smtClean="0">
                <a:solidFill>
                  <a:srgbClr val="000099"/>
                </a:solidFill>
              </a:rPr>
              <a:t> </a:t>
            </a:r>
          </a:p>
          <a:p>
            <a:pPr marL="457200" indent="-457200" algn="ctr" eaLnBrk="0" hangingPunct="0">
              <a:buSzPct val="200000"/>
            </a:pPr>
            <a:r>
              <a:rPr lang="en-GB" b="1" dirty="0" smtClean="0">
                <a:solidFill>
                  <a:srgbClr val="000099"/>
                </a:solidFill>
              </a:rPr>
              <a:t>or </a:t>
            </a:r>
            <a:r>
              <a:rPr lang="en-GB" b="1" dirty="0">
                <a:solidFill>
                  <a:srgbClr val="000099"/>
                </a:solidFill>
              </a:rPr>
              <a:t>Technician just complying with procedures</a:t>
            </a:r>
            <a:r>
              <a:rPr lang="en-GB" b="1" dirty="0" smtClean="0">
                <a:solidFill>
                  <a:srgbClr val="000099"/>
                </a:solidFill>
              </a:rPr>
              <a:t>?</a:t>
            </a:r>
            <a:endParaRPr lang="en-GB" b="1" dirty="0">
              <a:solidFill>
                <a:srgbClr val="000099"/>
              </a:solidFill>
            </a:endParaRPr>
          </a:p>
        </p:txBody>
      </p:sp>
      <p:pic>
        <p:nvPicPr>
          <p:cNvPr id="3" name="Picture 2" descr="RAeS Medway HD - 1 Black &amp; 1 White Swan Crop1 - 7oct11 (nxpS).jpg"/>
          <p:cNvPicPr>
            <a:picLocks noChangeAspect="1"/>
          </p:cNvPicPr>
          <p:nvPr/>
        </p:nvPicPr>
        <p:blipFill>
          <a:blip r:embed="rId3" cstate="print"/>
          <a:srcRect/>
          <a:stretch>
            <a:fillRect/>
          </a:stretch>
        </p:blipFill>
        <p:spPr bwMode="auto">
          <a:xfrm>
            <a:off x="2874963" y="3832225"/>
            <a:ext cx="3024187" cy="2419350"/>
          </a:xfrm>
          <a:prstGeom prst="rect">
            <a:avLst/>
          </a:prstGeom>
          <a:noFill/>
          <a:ln w="9525">
            <a:solidFill>
              <a:srgbClr val="000099"/>
            </a:solidFill>
            <a:miter lim="800000"/>
            <a:headEnd/>
            <a:tailEnd/>
          </a:ln>
        </p:spPr>
      </p:pic>
      <p:sp>
        <p:nvSpPr>
          <p:cNvPr id="4" name="TextBox 3"/>
          <p:cNvSpPr txBox="1">
            <a:spLocks noChangeArrowheads="1"/>
          </p:cNvSpPr>
          <p:nvPr/>
        </p:nvSpPr>
        <p:spPr bwMode="auto">
          <a:xfrm>
            <a:off x="6462713" y="5848350"/>
            <a:ext cx="2009775" cy="460375"/>
          </a:xfrm>
          <a:prstGeom prst="rect">
            <a:avLst/>
          </a:prstGeom>
          <a:noFill/>
          <a:ln w="9525">
            <a:noFill/>
            <a:miter lim="800000"/>
            <a:headEnd/>
            <a:tailEnd/>
          </a:ln>
        </p:spPr>
        <p:txBody>
          <a:bodyPr wrap="none">
            <a:spAutoFit/>
          </a:bodyPr>
          <a:lstStyle/>
          <a:p>
            <a:pPr eaLnBrk="0" hangingPunct="0"/>
            <a:r>
              <a:rPr lang="en-GB" b="1" i="1">
                <a:solidFill>
                  <a:srgbClr val="FF0000"/>
                </a:solidFill>
              </a:rPr>
              <a:t>Beyond 10</a:t>
            </a:r>
            <a:r>
              <a:rPr lang="en-GB" b="1" i="1" baseline="30000">
                <a:solidFill>
                  <a:srgbClr val="FF0000"/>
                </a:solidFill>
              </a:rPr>
              <a:t>-9</a:t>
            </a:r>
            <a:r>
              <a:rPr lang="en-GB" b="1" i="1">
                <a:solidFill>
                  <a:srgbClr val="FF0000"/>
                </a:solidFill>
              </a:rPr>
              <a:t> </a:t>
            </a:r>
          </a:p>
        </p:txBody>
      </p:sp>
      <p:sp>
        <p:nvSpPr>
          <p:cNvPr id="5" name="Rectangle 4"/>
          <p:cNvSpPr>
            <a:spLocks noChangeArrowheads="1"/>
          </p:cNvSpPr>
          <p:nvPr/>
        </p:nvSpPr>
        <p:spPr bwMode="auto">
          <a:xfrm>
            <a:off x="42863" y="3814763"/>
            <a:ext cx="2771775" cy="2462212"/>
          </a:xfrm>
          <a:prstGeom prst="rect">
            <a:avLst/>
          </a:prstGeom>
          <a:noFill/>
          <a:ln w="9525">
            <a:solidFill>
              <a:srgbClr val="000099"/>
            </a:solidFill>
            <a:miter lim="800000"/>
            <a:headEnd/>
            <a:tailEnd/>
          </a:ln>
        </p:spPr>
        <p:txBody>
          <a:bodyPr>
            <a:spAutoFit/>
          </a:bodyPr>
          <a:lstStyle/>
          <a:p>
            <a:pPr algn="ctr" eaLnBrk="0" hangingPunct="0"/>
            <a:endParaRPr lang="en-GB" sz="1400" b="1" u="sng"/>
          </a:p>
          <a:p>
            <a:pPr algn="ctr" eaLnBrk="0" hangingPunct="0"/>
            <a:r>
              <a:rPr lang="en-GB" sz="1400" b="1"/>
              <a:t>Discovered in Australia, not accepted as Swan for decades</a:t>
            </a:r>
          </a:p>
          <a:p>
            <a:pPr algn="ctr" eaLnBrk="0" hangingPunct="0"/>
            <a:r>
              <a:rPr lang="en-GB" sz="1400"/>
              <a:t>Theory by</a:t>
            </a:r>
          </a:p>
          <a:p>
            <a:pPr algn="ctr" eaLnBrk="0" hangingPunct="0"/>
            <a:r>
              <a:rPr lang="en-GB" sz="1400" b="1"/>
              <a:t>Nassim Nicholas Taleb </a:t>
            </a:r>
          </a:p>
          <a:p>
            <a:pPr algn="ctr" eaLnBrk="0" hangingPunct="0"/>
            <a:r>
              <a:rPr lang="en-GB" sz="1400"/>
              <a:t>Work focuses on problems of randomness and probability.</a:t>
            </a:r>
          </a:p>
          <a:p>
            <a:pPr algn="ctr" eaLnBrk="0" hangingPunct="0"/>
            <a:r>
              <a:rPr lang="en-GB" sz="1400"/>
              <a:t>Criticized the risk management methods used by the finance industry and warned about financial crises</a:t>
            </a:r>
            <a:endParaRPr lang="en-GB" sz="1400" u="sng"/>
          </a:p>
        </p:txBody>
      </p:sp>
      <p:sp>
        <p:nvSpPr>
          <p:cNvPr id="6" name="Rectangle 5"/>
          <p:cNvSpPr>
            <a:spLocks noChangeArrowheads="1"/>
          </p:cNvSpPr>
          <p:nvPr/>
        </p:nvSpPr>
        <p:spPr bwMode="auto">
          <a:xfrm>
            <a:off x="0" y="1020763"/>
            <a:ext cx="9144000" cy="2160591"/>
          </a:xfrm>
          <a:prstGeom prst="rect">
            <a:avLst/>
          </a:prstGeom>
          <a:noFill/>
          <a:ln w="9525">
            <a:noFill/>
            <a:miter lim="800000"/>
            <a:headEnd/>
            <a:tailEnd/>
          </a:ln>
        </p:spPr>
        <p:txBody>
          <a:bodyPr>
            <a:spAutoFit/>
          </a:bodyPr>
          <a:lstStyle/>
          <a:p>
            <a:pPr marL="457200" indent="-457200" algn="ctr" eaLnBrk="0" hangingPunct="0">
              <a:spcBef>
                <a:spcPct val="20000"/>
              </a:spcBef>
            </a:pPr>
            <a:r>
              <a:rPr lang="en-GB" dirty="0" smtClean="0">
                <a:solidFill>
                  <a:srgbClr val="000099"/>
                </a:solidFill>
              </a:rPr>
              <a:t>We need a </a:t>
            </a:r>
            <a:r>
              <a:rPr lang="en-GB" dirty="0">
                <a:solidFill>
                  <a:srgbClr val="000099"/>
                </a:solidFill>
              </a:rPr>
              <a:t>technically competent Commander who is capable </a:t>
            </a:r>
          </a:p>
          <a:p>
            <a:pPr marL="457200" indent="-457200" algn="ctr" eaLnBrk="0" hangingPunct="0">
              <a:spcBef>
                <a:spcPct val="20000"/>
              </a:spcBef>
            </a:pPr>
            <a:r>
              <a:rPr lang="en-GB" dirty="0">
                <a:solidFill>
                  <a:srgbClr val="000099"/>
                </a:solidFill>
              </a:rPr>
              <a:t>of fulfilling the basic Flight Operations task to </a:t>
            </a:r>
          </a:p>
          <a:p>
            <a:pPr marL="457200" indent="-457200" algn="ctr" eaLnBrk="0" hangingPunct="0">
              <a:spcBef>
                <a:spcPct val="20000"/>
              </a:spcBef>
            </a:pPr>
            <a:r>
              <a:rPr lang="en-GB" b="1" dirty="0">
                <a:solidFill>
                  <a:srgbClr val="000099"/>
                </a:solidFill>
              </a:rPr>
              <a:t>Carry Maximum Payload at Minimum Cost</a:t>
            </a:r>
          </a:p>
          <a:p>
            <a:pPr marL="457200" indent="-457200" algn="ctr" eaLnBrk="0" hangingPunct="0">
              <a:spcBef>
                <a:spcPct val="20000"/>
              </a:spcBef>
            </a:pPr>
            <a:r>
              <a:rPr lang="en-GB" sz="2000" i="1" dirty="0">
                <a:solidFill>
                  <a:srgbClr val="000099"/>
                </a:solidFill>
              </a:rPr>
              <a:t>(safe, fuel efficient, quiet, kind to aircraft-engines, good service, etc)</a:t>
            </a:r>
          </a:p>
          <a:p>
            <a:pPr marL="457200" indent="-457200" algn="ctr" eaLnBrk="0" hangingPunct="0">
              <a:spcBef>
                <a:spcPct val="20000"/>
              </a:spcBef>
            </a:pPr>
            <a:r>
              <a:rPr lang="en-GB" b="1" dirty="0">
                <a:solidFill>
                  <a:srgbClr val="000099"/>
                </a:solidFill>
              </a:rPr>
              <a:t>and is capable of handling a Black Swan Event</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20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20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2000"/>
                                        <p:tgtEl>
                                          <p:spTgt spid="6">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2000"/>
                                        <p:tgtEl>
                                          <p:spTgt spid="6">
                                            <p:txEl>
                                              <p:pRg st="4" end="4"/>
                                            </p:txEl>
                                          </p:spTgt>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0.70"/>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6163" name="Rectangle 3"/>
          <p:cNvSpPr>
            <a:spLocks noGrp="1" noChangeArrowheads="1"/>
          </p:cNvSpPr>
          <p:nvPr>
            <p:ph type="subTitle" idx="4294967295"/>
          </p:nvPr>
        </p:nvSpPr>
        <p:spPr>
          <a:xfrm>
            <a:off x="1042988" y="1341438"/>
            <a:ext cx="7885112" cy="5256212"/>
          </a:xfrm>
          <a:prstGeom prst="rect">
            <a:avLst/>
          </a:prstGeom>
        </p:spPr>
        <p:txBody>
          <a:bodyPr/>
          <a:lstStyle/>
          <a:p>
            <a:pPr marL="609600" indent="-609600" eaLnBrk="1" hangingPunct="1">
              <a:lnSpc>
                <a:spcPct val="90000"/>
              </a:lnSpc>
              <a:buFontTx/>
              <a:buNone/>
            </a:pPr>
            <a:r>
              <a:rPr lang="en-GB" sz="2400" dirty="0" smtClean="0"/>
              <a:t>	</a:t>
            </a:r>
            <a:endParaRPr lang="en-GB" sz="3000" dirty="0" smtClean="0">
              <a:solidFill>
                <a:schemeClr val="bg1"/>
              </a:solidFill>
            </a:endParaRPr>
          </a:p>
        </p:txBody>
      </p:sp>
      <p:sp>
        <p:nvSpPr>
          <p:cNvPr id="60418" name="Date Placeholder 3"/>
          <p:cNvSpPr txBox="1">
            <a:spLocks noGrp="1"/>
          </p:cNvSpPr>
          <p:nvPr/>
        </p:nvSpPr>
        <p:spPr bwMode="auto">
          <a:xfrm>
            <a:off x="457200" y="6453188"/>
            <a:ext cx="2133600" cy="268287"/>
          </a:xfrm>
          <a:prstGeom prst="rect">
            <a:avLst/>
          </a:prstGeom>
          <a:noFill/>
          <a:ln>
            <a:miter lim="800000"/>
            <a:headEnd/>
            <a:tailEnd/>
          </a:ln>
        </p:spPr>
        <p:txBody>
          <a:bodyPr/>
          <a:lstStyle/>
          <a:p>
            <a:pPr>
              <a:lnSpc>
                <a:spcPct val="100000"/>
              </a:lnSpc>
              <a:spcBef>
                <a:spcPct val="0"/>
              </a:spcBef>
              <a:defRPr/>
            </a:pPr>
            <a:fld id="{B067F34C-B85A-4558-8FAC-8D7E6B4B31A9}" type="datetime4">
              <a:rPr lang="en-GB" sz="1000">
                <a:solidFill>
                  <a:srgbClr val="FFFFFF"/>
                </a:solidFill>
                <a:latin typeface="Arial" pitchFamily="34" charset="0"/>
                <a:cs typeface="+mn-cs"/>
              </a:rPr>
              <a:pPr>
                <a:lnSpc>
                  <a:spcPct val="100000"/>
                </a:lnSpc>
                <a:spcBef>
                  <a:spcPct val="0"/>
                </a:spcBef>
                <a:defRPr/>
              </a:pPr>
              <a:t>09 April 2014</a:t>
            </a:fld>
            <a:endParaRPr lang="en-US" sz="1000" dirty="0">
              <a:solidFill>
                <a:srgbClr val="FFFFFF"/>
              </a:solidFill>
              <a:latin typeface="Arial" pitchFamily="34" charset="0"/>
              <a:cs typeface="+mn-cs"/>
            </a:endParaRPr>
          </a:p>
        </p:txBody>
      </p:sp>
      <p:sp>
        <p:nvSpPr>
          <p:cNvPr id="60420" name="Slide Number Placeholder 5"/>
          <p:cNvSpPr txBox="1">
            <a:spLocks noGrp="1"/>
          </p:cNvSpPr>
          <p:nvPr/>
        </p:nvSpPr>
        <p:spPr bwMode="auto">
          <a:xfrm>
            <a:off x="6553200" y="6453188"/>
            <a:ext cx="2133600" cy="268287"/>
          </a:xfrm>
          <a:prstGeom prst="rect">
            <a:avLst/>
          </a:prstGeom>
          <a:noFill/>
          <a:ln>
            <a:miter lim="800000"/>
            <a:headEnd/>
            <a:tailEnd/>
          </a:ln>
        </p:spPr>
        <p:txBody>
          <a:bodyPr/>
          <a:lstStyle/>
          <a:p>
            <a:pPr algn="r">
              <a:lnSpc>
                <a:spcPct val="100000"/>
              </a:lnSpc>
              <a:spcBef>
                <a:spcPct val="0"/>
              </a:spcBef>
              <a:defRPr/>
            </a:pPr>
            <a:fld id="{C69A7AFB-DBF5-446E-8886-2A90765F3B12}" type="slidenum">
              <a:rPr lang="en-US" sz="1000">
                <a:solidFill>
                  <a:srgbClr val="FFFFFF"/>
                </a:solidFill>
                <a:latin typeface="Arial" pitchFamily="34" charset="0"/>
                <a:cs typeface="+mn-cs"/>
              </a:rPr>
              <a:pPr algn="r">
                <a:lnSpc>
                  <a:spcPct val="100000"/>
                </a:lnSpc>
                <a:spcBef>
                  <a:spcPct val="0"/>
                </a:spcBef>
                <a:defRPr/>
              </a:pPr>
              <a:t>97</a:t>
            </a:fld>
            <a:endParaRPr lang="en-US" sz="1000" dirty="0">
              <a:solidFill>
                <a:srgbClr val="FFFFFF"/>
              </a:solidFill>
              <a:latin typeface="Arial" pitchFamily="34" charset="0"/>
              <a:cs typeface="+mn-cs"/>
            </a:endParaRPr>
          </a:p>
        </p:txBody>
      </p:sp>
      <p:sp>
        <p:nvSpPr>
          <p:cNvPr id="33798" name="Rectangle 2"/>
          <p:cNvSpPr>
            <a:spLocks noGrp="1" noChangeArrowheads="1"/>
          </p:cNvSpPr>
          <p:nvPr>
            <p:ph type="ctrTitle" idx="4294967295"/>
          </p:nvPr>
        </p:nvSpPr>
        <p:spPr>
          <a:xfrm>
            <a:off x="323850" y="228609"/>
            <a:ext cx="8207375" cy="620688"/>
          </a:xfrm>
          <a:prstGeom prst="rect">
            <a:avLst/>
          </a:prstGeom>
        </p:spPr>
        <p:txBody>
          <a:bodyPr/>
          <a:lstStyle/>
          <a:p>
            <a:pPr algn="ctr" eaLnBrk="1" hangingPunct="1"/>
            <a:r>
              <a:rPr lang="en-GB" sz="3200" b="1" dirty="0" smtClean="0">
                <a:solidFill>
                  <a:srgbClr val="000099"/>
                </a:solidFill>
                <a:latin typeface="+mn-lt"/>
              </a:rPr>
              <a:t>How to Prepare for Black Swans?</a:t>
            </a:r>
            <a:endParaRPr lang="en-US" sz="3200" b="1" dirty="0" smtClean="0">
              <a:solidFill>
                <a:srgbClr val="000099"/>
              </a:solidFill>
              <a:latin typeface="+mn-lt"/>
            </a:endParaRPr>
          </a:p>
        </p:txBody>
      </p:sp>
      <p:sp>
        <p:nvSpPr>
          <p:cNvPr id="33799" name="Rectangle 4"/>
          <p:cNvSpPr>
            <a:spLocks noChangeArrowheads="1"/>
          </p:cNvSpPr>
          <p:nvPr/>
        </p:nvSpPr>
        <p:spPr bwMode="auto">
          <a:xfrm>
            <a:off x="2700338" y="2420938"/>
            <a:ext cx="403225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pPr algn="l">
              <a:lnSpc>
                <a:spcPct val="90000"/>
              </a:lnSpc>
              <a:spcBef>
                <a:spcPct val="20000"/>
              </a:spcBef>
              <a:buFontTx/>
              <a:buChar char="•"/>
            </a:pPr>
            <a:endParaRPr lang="en-US" sz="2800" dirty="0">
              <a:solidFill>
                <a:srgbClr val="FFCC00"/>
              </a:solidFill>
            </a:endParaRPr>
          </a:p>
        </p:txBody>
      </p:sp>
      <p:sp>
        <p:nvSpPr>
          <p:cNvPr id="33800" name="Rectangle 5"/>
          <p:cNvSpPr>
            <a:spLocks noChangeArrowheads="1"/>
          </p:cNvSpPr>
          <p:nvPr/>
        </p:nvSpPr>
        <p:spPr bwMode="auto">
          <a:xfrm>
            <a:off x="2916238" y="2636838"/>
            <a:ext cx="403225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pPr algn="l">
              <a:lnSpc>
                <a:spcPct val="90000"/>
              </a:lnSpc>
              <a:spcBef>
                <a:spcPct val="20000"/>
              </a:spcBef>
              <a:buFontTx/>
              <a:buChar char="•"/>
            </a:pPr>
            <a:endParaRPr lang="en-US" sz="2800" dirty="0">
              <a:solidFill>
                <a:srgbClr val="FFCC00"/>
              </a:solidFill>
            </a:endParaRPr>
          </a:p>
        </p:txBody>
      </p:sp>
      <p:sp>
        <p:nvSpPr>
          <p:cNvPr id="2" name="Date Placeholder 1"/>
          <p:cNvSpPr>
            <a:spLocks noGrp="1"/>
          </p:cNvSpPr>
          <p:nvPr>
            <p:ph type="dt" sz="half" idx="10"/>
          </p:nvPr>
        </p:nvSpPr>
        <p:spPr/>
        <p:txBody>
          <a:bodyPr/>
          <a:lstStyle/>
          <a:p>
            <a:endParaRPr lang="en-GB" dirty="0"/>
          </a:p>
        </p:txBody>
      </p:sp>
      <p:sp>
        <p:nvSpPr>
          <p:cNvPr id="3" name="Slide Number Placeholder 2"/>
          <p:cNvSpPr>
            <a:spLocks noGrp="1"/>
          </p:cNvSpPr>
          <p:nvPr>
            <p:ph type="sldNum" sz="quarter" idx="12"/>
          </p:nvPr>
        </p:nvSpPr>
        <p:spPr/>
        <p:txBody>
          <a:bodyPr/>
          <a:lstStyle/>
          <a:p>
            <a:fld id="{B8013785-0F6E-4819-8FD2-8114AEEBDD3A}" type="slidenum">
              <a:rPr lang="en-GB" smtClean="0"/>
              <a:pPr/>
              <a:t>97</a:t>
            </a:fld>
            <a:endParaRPr lang="en-GB" dirty="0"/>
          </a:p>
        </p:txBody>
      </p:sp>
      <p:pic>
        <p:nvPicPr>
          <p:cNvPr id="4" name="Eskimo.mpeg">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screen"/>
          <a:stretch>
            <a:fillRect/>
          </a:stretch>
        </p:blipFill>
        <p:spPr>
          <a:xfrm>
            <a:off x="1503664" y="1191969"/>
            <a:ext cx="5904656" cy="4831083"/>
          </a:xfrm>
          <a:prstGeom prst="rect">
            <a:avLst/>
          </a:prstGeom>
        </p:spPr>
      </p:pic>
    </p:spTree>
    <p:extLst>
      <p:ext uri="{BB962C8B-B14F-4D97-AF65-F5344CB8AC3E}">
        <p14:creationId xmlns="" xmlns:p14="http://schemas.microsoft.com/office/powerpoint/2010/main" val="198531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eS Medway HD - Sioux City Black Swan.jpg"/>
          <p:cNvPicPr>
            <a:picLocks noChangeAspect="1"/>
          </p:cNvPicPr>
          <p:nvPr/>
        </p:nvPicPr>
        <p:blipFill>
          <a:blip r:embed="rId3" cstate="print"/>
          <a:srcRect/>
          <a:stretch>
            <a:fillRect/>
          </a:stretch>
        </p:blipFill>
        <p:spPr bwMode="auto">
          <a:xfrm>
            <a:off x="179388" y="1192213"/>
            <a:ext cx="8777287" cy="4751387"/>
          </a:xfrm>
          <a:prstGeom prst="rect">
            <a:avLst/>
          </a:prstGeom>
          <a:noFill/>
          <a:ln w="9525">
            <a:noFill/>
            <a:miter lim="800000"/>
            <a:headEnd/>
            <a:tailEnd/>
          </a:ln>
        </p:spPr>
      </p:pic>
      <p:sp>
        <p:nvSpPr>
          <p:cNvPr id="45059" name="Text Box 4"/>
          <p:cNvSpPr txBox="1">
            <a:spLocks noChangeArrowheads="1"/>
          </p:cNvSpPr>
          <p:nvPr/>
        </p:nvSpPr>
        <p:spPr bwMode="auto">
          <a:xfrm>
            <a:off x="0" y="190500"/>
            <a:ext cx="9144000" cy="461963"/>
          </a:xfrm>
          <a:prstGeom prst="rect">
            <a:avLst/>
          </a:prstGeom>
          <a:noFill/>
          <a:ln w="9525">
            <a:noFill/>
            <a:miter lim="800000"/>
            <a:headEnd/>
            <a:tailEnd/>
          </a:ln>
        </p:spPr>
        <p:txBody>
          <a:bodyPr>
            <a:spAutoFit/>
          </a:bodyPr>
          <a:lstStyle/>
          <a:p>
            <a:pPr marL="457200" indent="-457200" algn="ctr" eaLnBrk="0" hangingPunct="0">
              <a:spcBef>
                <a:spcPct val="20000"/>
              </a:spcBef>
              <a:buSzPct val="200000"/>
            </a:pPr>
            <a:r>
              <a:rPr lang="en-GB" b="1">
                <a:solidFill>
                  <a:srgbClr val="000099"/>
                </a:solidFill>
              </a:rPr>
              <a:t>Considered by many to be a major Black Swan Event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8" name="Text Box 4"/>
          <p:cNvSpPr txBox="1">
            <a:spLocks noChangeArrowheads="1"/>
          </p:cNvSpPr>
          <p:nvPr/>
        </p:nvSpPr>
        <p:spPr bwMode="auto">
          <a:xfrm>
            <a:off x="0" y="190495"/>
            <a:ext cx="9144000" cy="461665"/>
          </a:xfrm>
          <a:prstGeom prst="rect">
            <a:avLst/>
          </a:prstGeom>
          <a:noFill/>
          <a:ln w="9525">
            <a:noFill/>
            <a:miter lim="800000"/>
            <a:headEnd/>
            <a:tailEnd/>
          </a:ln>
        </p:spPr>
        <p:txBody>
          <a:bodyPr wrap="square">
            <a:spAutoFit/>
          </a:bodyPr>
          <a:lstStyle/>
          <a:p>
            <a:pPr marL="457200" indent="-457200" algn="ctr" eaLnBrk="0" hangingPunct="0">
              <a:spcBef>
                <a:spcPct val="20000"/>
              </a:spcBef>
              <a:buSzPct val="200000"/>
            </a:pPr>
            <a:r>
              <a:rPr lang="en-GB" b="1" dirty="0" smtClean="0">
                <a:solidFill>
                  <a:srgbClr val="000099"/>
                </a:solidFill>
              </a:rPr>
              <a:t>Crew Actions in Emergency and Abnormal Operations</a:t>
            </a:r>
          </a:p>
        </p:txBody>
      </p:sp>
      <p:sp>
        <p:nvSpPr>
          <p:cNvPr id="14" name="Rectangle 13"/>
          <p:cNvSpPr/>
          <p:nvPr/>
        </p:nvSpPr>
        <p:spPr>
          <a:xfrm>
            <a:off x="0" y="654331"/>
            <a:ext cx="9144000" cy="769441"/>
          </a:xfrm>
          <a:prstGeom prst="rect">
            <a:avLst/>
          </a:prstGeom>
        </p:spPr>
        <p:txBody>
          <a:bodyPr wrap="square">
            <a:spAutoFit/>
          </a:bodyPr>
          <a:lstStyle/>
          <a:p>
            <a:pPr marL="0" lvl="1" algn="ctr" eaLnBrk="0" hangingPunct="0">
              <a:spcBef>
                <a:spcPts val="0"/>
              </a:spcBef>
              <a:buSzPct val="200000"/>
            </a:pPr>
            <a:r>
              <a:rPr lang="en-GB" sz="2000" b="1" dirty="0" smtClean="0">
                <a:solidFill>
                  <a:srgbClr val="000099"/>
                </a:solidFill>
              </a:rPr>
              <a:t>Examples of Crew actions saving loss of life :</a:t>
            </a:r>
          </a:p>
          <a:p>
            <a:pPr marL="914400" lvl="1" indent="-457200" algn="ctr" eaLnBrk="0" hangingPunct="0">
              <a:spcBef>
                <a:spcPct val="20000"/>
              </a:spcBef>
              <a:buSzPct val="125000"/>
            </a:pPr>
            <a:endParaRPr lang="en-GB" sz="2000" dirty="0" smtClean="0">
              <a:solidFill>
                <a:srgbClr val="000099"/>
              </a:solidFill>
            </a:endParaRPr>
          </a:p>
        </p:txBody>
      </p:sp>
      <p:sp>
        <p:nvSpPr>
          <p:cNvPr id="4" name="Rectangle 3"/>
          <p:cNvSpPr/>
          <p:nvPr/>
        </p:nvSpPr>
        <p:spPr>
          <a:xfrm>
            <a:off x="319448" y="1341336"/>
            <a:ext cx="3201576" cy="1323439"/>
          </a:xfrm>
          <a:prstGeom prst="rect">
            <a:avLst/>
          </a:prstGeom>
        </p:spPr>
        <p:txBody>
          <a:bodyPr wrap="square">
            <a:spAutoFit/>
          </a:bodyPr>
          <a:lstStyle/>
          <a:p>
            <a:r>
              <a:rPr lang="en-GB" sz="2000" b="1" dirty="0" smtClean="0">
                <a:solidFill>
                  <a:srgbClr val="000099"/>
                </a:solidFill>
              </a:rPr>
              <a:t>Eric </a:t>
            </a:r>
            <a:r>
              <a:rPr lang="en-GB" sz="2000" b="1" dirty="0" err="1" smtClean="0">
                <a:solidFill>
                  <a:srgbClr val="000099"/>
                </a:solidFill>
              </a:rPr>
              <a:t>Gennotte’s</a:t>
            </a:r>
            <a:r>
              <a:rPr lang="en-GB" sz="2000" b="1" dirty="0" smtClean="0">
                <a:solidFill>
                  <a:srgbClr val="000099"/>
                </a:solidFill>
              </a:rPr>
              <a:t> crew landed a A300 B4 with no hydraulics after hit by missile at Baghdad</a:t>
            </a:r>
            <a:endParaRPr lang="en-GB" sz="4000" dirty="0" smtClean="0">
              <a:solidFill>
                <a:srgbClr val="000099"/>
              </a:solidFill>
            </a:endParaRPr>
          </a:p>
        </p:txBody>
      </p:sp>
      <p:pic>
        <p:nvPicPr>
          <p:cNvPr id="5" name="Picture 4" descr="!DHL A300 in flight with flames - min size - 22nov03jpg.jpg"/>
          <p:cNvPicPr>
            <a:picLocks noChangeAspect="1"/>
          </p:cNvPicPr>
          <p:nvPr/>
        </p:nvPicPr>
        <p:blipFill>
          <a:blip r:embed="rId3" cstate="print"/>
          <a:stretch>
            <a:fillRect/>
          </a:stretch>
        </p:blipFill>
        <p:spPr>
          <a:xfrm>
            <a:off x="3588675" y="1340768"/>
            <a:ext cx="3431597" cy="1296144"/>
          </a:xfrm>
          <a:prstGeom prst="rect">
            <a:avLst/>
          </a:prstGeom>
        </p:spPr>
      </p:pic>
      <p:pic>
        <p:nvPicPr>
          <p:cNvPr id="6" name="Picture 5" descr="DHL Baghdad - Crew - 11apr11.jpg"/>
          <p:cNvPicPr>
            <a:picLocks noChangeAspect="1"/>
          </p:cNvPicPr>
          <p:nvPr/>
        </p:nvPicPr>
        <p:blipFill>
          <a:blip r:embed="rId4" cstate="print"/>
          <a:stretch>
            <a:fillRect/>
          </a:stretch>
        </p:blipFill>
        <p:spPr>
          <a:xfrm>
            <a:off x="7171731" y="1052736"/>
            <a:ext cx="1432717" cy="1800200"/>
          </a:xfrm>
          <a:prstGeom prst="rect">
            <a:avLst/>
          </a:prstGeom>
        </p:spPr>
      </p:pic>
      <p:sp>
        <p:nvSpPr>
          <p:cNvPr id="7" name="Rectangle 6"/>
          <p:cNvSpPr/>
          <p:nvPr/>
        </p:nvSpPr>
        <p:spPr>
          <a:xfrm>
            <a:off x="297224" y="2943792"/>
            <a:ext cx="3209512" cy="1754326"/>
          </a:xfrm>
          <a:prstGeom prst="rect">
            <a:avLst/>
          </a:prstGeom>
        </p:spPr>
        <p:txBody>
          <a:bodyPr wrap="square">
            <a:spAutoFit/>
          </a:bodyPr>
          <a:lstStyle/>
          <a:p>
            <a:r>
              <a:rPr lang="en-GB" sz="1800" b="1" dirty="0" smtClean="0">
                <a:solidFill>
                  <a:srgbClr val="000099"/>
                </a:solidFill>
              </a:rPr>
              <a:t>Captain Peter </a:t>
            </a:r>
            <a:r>
              <a:rPr lang="en-GB" sz="1800" b="1" dirty="0" err="1" smtClean="0">
                <a:solidFill>
                  <a:srgbClr val="000099"/>
                </a:solidFill>
              </a:rPr>
              <a:t>Burkill</a:t>
            </a:r>
            <a:r>
              <a:rPr lang="en-GB" sz="1800" b="1" dirty="0" smtClean="0">
                <a:solidFill>
                  <a:srgbClr val="000099"/>
                </a:solidFill>
              </a:rPr>
              <a:t> retracted the 777 flaps to reduce drag thus avoiding fences before the runway when engines lost thrust on final approach into LHR</a:t>
            </a:r>
            <a:endParaRPr lang="en-GB" sz="3600" dirty="0" smtClean="0">
              <a:solidFill>
                <a:srgbClr val="000099"/>
              </a:solidFill>
            </a:endParaRPr>
          </a:p>
        </p:txBody>
      </p:sp>
      <p:pic>
        <p:nvPicPr>
          <p:cNvPr id="8" name="Picture 7" descr="BA38 B777 LHR - view of landing fm high short finals Hi Res - 17jan08.jpg"/>
          <p:cNvPicPr>
            <a:picLocks noChangeAspect="1"/>
          </p:cNvPicPr>
          <p:nvPr/>
        </p:nvPicPr>
        <p:blipFill>
          <a:blip r:embed="rId5" cstate="print"/>
          <a:stretch>
            <a:fillRect/>
          </a:stretch>
        </p:blipFill>
        <p:spPr>
          <a:xfrm>
            <a:off x="3565592" y="2708920"/>
            <a:ext cx="3455248" cy="2235513"/>
          </a:xfrm>
          <a:prstGeom prst="rect">
            <a:avLst/>
          </a:prstGeom>
        </p:spPr>
      </p:pic>
      <p:sp>
        <p:nvSpPr>
          <p:cNvPr id="9" name="Rectangle 8"/>
          <p:cNvSpPr/>
          <p:nvPr/>
        </p:nvSpPr>
        <p:spPr>
          <a:xfrm>
            <a:off x="295520" y="4961152"/>
            <a:ext cx="3209512" cy="1477328"/>
          </a:xfrm>
          <a:prstGeom prst="rect">
            <a:avLst/>
          </a:prstGeom>
        </p:spPr>
        <p:txBody>
          <a:bodyPr wrap="square">
            <a:spAutoFit/>
          </a:bodyPr>
          <a:lstStyle/>
          <a:p>
            <a:r>
              <a:rPr lang="en-GB" sz="1800" b="1" dirty="0" smtClean="0">
                <a:solidFill>
                  <a:srgbClr val="000099"/>
                </a:solidFill>
              </a:rPr>
              <a:t>Captain Sullenberger started the APU out of sequence to keep the A320 powered normally when ditching in the Hudson</a:t>
            </a:r>
            <a:endParaRPr lang="en-GB" sz="3600" dirty="0" smtClean="0">
              <a:solidFill>
                <a:srgbClr val="000099"/>
              </a:solidFill>
            </a:endParaRPr>
          </a:p>
        </p:txBody>
      </p:sp>
      <p:pic>
        <p:nvPicPr>
          <p:cNvPr id="11" name="Picture 10" descr="USA A320 Ditching - Why Fly First Class - 15jan09 crop.jpg"/>
          <p:cNvPicPr>
            <a:picLocks noChangeAspect="1"/>
          </p:cNvPicPr>
          <p:nvPr/>
        </p:nvPicPr>
        <p:blipFill>
          <a:blip r:embed="rId6" cstate="print"/>
          <a:stretch>
            <a:fillRect/>
          </a:stretch>
        </p:blipFill>
        <p:spPr>
          <a:xfrm>
            <a:off x="3563888" y="5032020"/>
            <a:ext cx="3456384" cy="13635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5"/>
      <p:bldP spid="4" grpId="0" build="allAtOnce"/>
      <p:bldP spid="7" grpId="0" build="allAtOnce"/>
      <p:bldP spid="9" grpId="0" build="allAtOnce"/>
    </p:bldLst>
  </p:timing>
</p:sld>
</file>

<file path=ppt/theme/theme1.xml><?xml version="1.0" encoding="utf-8"?>
<a:theme xmlns:a="http://schemas.openxmlformats.org/drawingml/2006/main" name="HD TLS 12apr11 - John Green background">
  <a:themeElements>
    <a:clrScheme name="RAeS Aerospace 2010 - John Green sky background 1">
      <a:dk1>
        <a:srgbClr val="000000"/>
      </a:dk1>
      <a:lt1>
        <a:srgbClr val="FFFFFF"/>
      </a:lt1>
      <a:dk2>
        <a:srgbClr val="000066"/>
      </a:dk2>
      <a:lt2>
        <a:srgbClr val="DDDDDD"/>
      </a:lt2>
      <a:accent1>
        <a:srgbClr val="FFFF00"/>
      </a:accent1>
      <a:accent2>
        <a:srgbClr val="7DE6FF"/>
      </a:accent2>
      <a:accent3>
        <a:srgbClr val="FFFFFF"/>
      </a:accent3>
      <a:accent4>
        <a:srgbClr val="000000"/>
      </a:accent4>
      <a:accent5>
        <a:srgbClr val="FFFFAA"/>
      </a:accent5>
      <a:accent6>
        <a:srgbClr val="71D0E7"/>
      </a:accent6>
      <a:hlink>
        <a:srgbClr val="FFA7E2"/>
      </a:hlink>
      <a:folHlink>
        <a:srgbClr val="BBFFBB"/>
      </a:folHlink>
    </a:clrScheme>
    <a:fontScheme name="RAeS Aerospace 2010 - John Green sky background">
      <a:majorFont>
        <a:latin typeface="Copperplate Gothic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RAeS Aerospace 2010 - John Green sky background 1">
        <a:dk1>
          <a:srgbClr val="000000"/>
        </a:dk1>
        <a:lt1>
          <a:srgbClr val="FFFFFF"/>
        </a:lt1>
        <a:dk2>
          <a:srgbClr val="000066"/>
        </a:dk2>
        <a:lt2>
          <a:srgbClr val="DDDDDD"/>
        </a:lt2>
        <a:accent1>
          <a:srgbClr val="FFFF00"/>
        </a:accent1>
        <a:accent2>
          <a:srgbClr val="7DE6FF"/>
        </a:accent2>
        <a:accent3>
          <a:srgbClr val="FFFFFF"/>
        </a:accent3>
        <a:accent4>
          <a:srgbClr val="000000"/>
        </a:accent4>
        <a:accent5>
          <a:srgbClr val="FFFFAA"/>
        </a:accent5>
        <a:accent6>
          <a:srgbClr val="71D0E7"/>
        </a:accent6>
        <a:hlink>
          <a:srgbClr val="FFA7E2"/>
        </a:hlink>
        <a:folHlink>
          <a:srgbClr val="BBFFBB"/>
        </a:folHlink>
      </a:clrScheme>
      <a:clrMap bg1="lt1" tx1="dk1" bg2="lt2" tx2="dk2" accent1="accent1" accent2="accent2" accent3="accent3" accent4="accent4" accent5="accent5" accent6="accent6" hlink="hlink" folHlink="folHlink"/>
    </a:extraClrScheme>
    <a:extraClrScheme>
      <a:clrScheme name="RAeS Aerospace 2010 - John Green sky background 2">
        <a:dk1>
          <a:srgbClr val="000000"/>
        </a:dk1>
        <a:lt1>
          <a:srgbClr val="FFFFFF"/>
        </a:lt1>
        <a:dk2>
          <a:srgbClr val="063DE8"/>
        </a:dk2>
        <a:lt2>
          <a:srgbClr val="FFFF00"/>
        </a:lt2>
        <a:accent1>
          <a:srgbClr val="FFFF00"/>
        </a:accent1>
        <a:accent2>
          <a:srgbClr val="00DCFF"/>
        </a:accent2>
        <a:accent3>
          <a:srgbClr val="AAAFF2"/>
        </a:accent3>
        <a:accent4>
          <a:srgbClr val="DADADA"/>
        </a:accent4>
        <a:accent5>
          <a:srgbClr val="FFFFAA"/>
        </a:accent5>
        <a:accent6>
          <a:srgbClr val="00C7E7"/>
        </a:accent6>
        <a:hlink>
          <a:srgbClr val="FF66CC"/>
        </a:hlink>
        <a:folHlink>
          <a:srgbClr val="BBFFB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28255</TotalTime>
  <Words>7207</Words>
  <Application>Microsoft Office PowerPoint</Application>
  <PresentationFormat>On-screen Show (4:3)</PresentationFormat>
  <Paragraphs>784</Paragraphs>
  <Slides>131</Slides>
  <Notes>94</Notes>
  <HiddenSlides>0</HiddenSlides>
  <MMClips>3</MMClips>
  <ScaleCrop>false</ScaleCrop>
  <HeadingPairs>
    <vt:vector size="4" baseType="variant">
      <vt:variant>
        <vt:lpstr>Theme</vt:lpstr>
      </vt:variant>
      <vt:variant>
        <vt:i4>1</vt:i4>
      </vt:variant>
      <vt:variant>
        <vt:lpstr>Slide Titles</vt:lpstr>
      </vt:variant>
      <vt:variant>
        <vt:i4>131</vt:i4>
      </vt:variant>
    </vt:vector>
  </HeadingPairs>
  <TitlesOfParts>
    <vt:vector size="132" baseType="lpstr">
      <vt:lpstr>HD TLS 12apr11 - John Green background</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Options for reducing fuel burn per passenger-km</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How to Prepare for Black Swans?</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Aero-Engines 1903-2003</dc:title>
  <dc:creator>Alec Collins</dc:creator>
  <cp:lastModifiedBy>Hugh Dibley</cp:lastModifiedBy>
  <cp:revision>725</cp:revision>
  <dcterms:created xsi:type="dcterms:W3CDTF">2004-01-13T12:03:31Z</dcterms:created>
  <dcterms:modified xsi:type="dcterms:W3CDTF">2014-04-09T22:51:00Z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6814248</vt:lpwstr>
  </property>
  <property fmtid="{D5CDD505-2E9C-101B-9397-08002B2CF9AE}" pid="3" name="NXPowerLiteSettings">
    <vt:lpwstr>F7000400038000</vt:lpwstr>
  </property>
  <property fmtid="{D5CDD505-2E9C-101B-9397-08002B2CF9AE}" pid="4" name="NXPowerLiteVersion">
    <vt:lpwstr>D6.0.1</vt:lpwstr>
  </property>
  <property fmtid="{D5CDD505-2E9C-101B-9397-08002B2CF9AE}" pid="5" name="NXTAG2">
    <vt:lpwstr>000800de3e000000000001024110</vt:lpwstr>
  </property>
</Properties>
</file>